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6"/>
  </p:notesMasterIdLst>
  <p:sldIdLst>
    <p:sldId id="337" r:id="rId2"/>
    <p:sldId id="432" r:id="rId3"/>
    <p:sldId id="469" r:id="rId4"/>
    <p:sldId id="470" r:id="rId5"/>
    <p:sldId id="440" r:id="rId6"/>
    <p:sldId id="433" r:id="rId7"/>
    <p:sldId id="434" r:id="rId8"/>
    <p:sldId id="435" r:id="rId9"/>
    <p:sldId id="436" r:id="rId10"/>
    <p:sldId id="437" r:id="rId11"/>
    <p:sldId id="438" r:id="rId12"/>
    <p:sldId id="444" r:id="rId13"/>
    <p:sldId id="445" r:id="rId14"/>
    <p:sldId id="447" r:id="rId15"/>
    <p:sldId id="448" r:id="rId16"/>
    <p:sldId id="449" r:id="rId17"/>
    <p:sldId id="450" r:id="rId18"/>
    <p:sldId id="478" r:id="rId19"/>
    <p:sldId id="451" r:id="rId20"/>
    <p:sldId id="453" r:id="rId21"/>
    <p:sldId id="454" r:id="rId22"/>
    <p:sldId id="455" r:id="rId23"/>
    <p:sldId id="456" r:id="rId24"/>
    <p:sldId id="457" r:id="rId25"/>
    <p:sldId id="458" r:id="rId26"/>
    <p:sldId id="460" r:id="rId27"/>
    <p:sldId id="461" r:id="rId28"/>
    <p:sldId id="462" r:id="rId29"/>
    <p:sldId id="463" r:id="rId30"/>
    <p:sldId id="464" r:id="rId31"/>
    <p:sldId id="465" r:id="rId32"/>
    <p:sldId id="466" r:id="rId33"/>
    <p:sldId id="467" r:id="rId34"/>
    <p:sldId id="468" r:id="rId35"/>
    <p:sldId id="479" r:id="rId36"/>
    <p:sldId id="441" r:id="rId37"/>
    <p:sldId id="472" r:id="rId38"/>
    <p:sldId id="486" r:id="rId39"/>
    <p:sldId id="488" r:id="rId40"/>
    <p:sldId id="489" r:id="rId41"/>
    <p:sldId id="491" r:id="rId42"/>
    <p:sldId id="492" r:id="rId43"/>
    <p:sldId id="493" r:id="rId44"/>
    <p:sldId id="494" r:id="rId45"/>
    <p:sldId id="495" r:id="rId46"/>
    <p:sldId id="496" r:id="rId47"/>
    <p:sldId id="497" r:id="rId48"/>
    <p:sldId id="498" r:id="rId49"/>
    <p:sldId id="499" r:id="rId50"/>
    <p:sldId id="500" r:id="rId51"/>
    <p:sldId id="504" r:id="rId52"/>
    <p:sldId id="517" r:id="rId53"/>
    <p:sldId id="518" r:id="rId54"/>
    <p:sldId id="519" r:id="rId55"/>
    <p:sldId id="520" r:id="rId56"/>
    <p:sldId id="521" r:id="rId57"/>
    <p:sldId id="522" r:id="rId58"/>
    <p:sldId id="523" r:id="rId59"/>
    <p:sldId id="524" r:id="rId60"/>
    <p:sldId id="525" r:id="rId61"/>
    <p:sldId id="526" r:id="rId62"/>
    <p:sldId id="527" r:id="rId63"/>
    <p:sldId id="528" r:id="rId64"/>
    <p:sldId id="529" r:id="rId65"/>
    <p:sldId id="530" r:id="rId66"/>
    <p:sldId id="531" r:id="rId67"/>
    <p:sldId id="532" r:id="rId68"/>
    <p:sldId id="533" r:id="rId69"/>
    <p:sldId id="534" r:id="rId70"/>
    <p:sldId id="535" r:id="rId71"/>
    <p:sldId id="536" r:id="rId72"/>
    <p:sldId id="537" r:id="rId73"/>
    <p:sldId id="538" r:id="rId74"/>
    <p:sldId id="539" r:id="rId75"/>
  </p:sldIdLst>
  <p:sldSz cx="12192000" cy="6858000"/>
  <p:notesSz cx="6797675" cy="9929813"/>
  <p:embeddedFontLst>
    <p:embeddedFont>
      <p:font typeface="管峻楷书简体" panose="02010600010101010101" charset="-122"/>
      <p:regular r:id="rId77"/>
    </p:embeddedFont>
    <p:embeddedFont>
      <p:font typeface="楷体_GB2312" panose="02010600030101010101" charset="-122"/>
      <p:regular r:id="rId78"/>
    </p:embeddedFont>
    <p:embeddedFont>
      <p:font typeface="思源宋体 CN Heavy" panose="02010600030101010101" charset="-122"/>
      <p:bold r:id="rId79"/>
    </p:embeddedFont>
    <p:embeddedFont>
      <p:font typeface="Arial Black" panose="020B0A04020102020204" pitchFamily="34" charset="0"/>
      <p:bold r:id="rId80"/>
    </p:embeddedFont>
    <p:embeddedFont>
      <p:font typeface="Calibri" panose="020F0502020204030204" pitchFamily="34"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
      <p:font typeface="Segoe UI Black" panose="020B0A02040204020203" pitchFamily="34" charset="0"/>
      <p:bold r:id="rId89"/>
      <p:boldItalic r:id="rId90"/>
    </p:embeddedFont>
    <p:embeddedFont>
      <p:font typeface="Segoe UI Light" panose="020B0502040204020203" pitchFamily="34" charset="0"/>
      <p:regular r:id="rId91"/>
      <p:italic r:id="rId92"/>
    </p:embeddedFont>
    <p:embeddedFont>
      <p:font typeface="Tahoma" panose="020B0604030504040204" pitchFamily="34" charset="0"/>
      <p:regular r:id="rId93"/>
      <p:bold r:id="rId94"/>
    </p:embeddedFont>
    <p:embeddedFont>
      <p:font typeface="等线" panose="02010600030101010101" pitchFamily="2" charset="-122"/>
      <p:regular r:id="rId95"/>
      <p:bold r:id="rId96"/>
    </p:embeddedFont>
    <p:embeddedFont>
      <p:font typeface="仿宋" panose="02010609060101010101" pitchFamily="49" charset="-122"/>
      <p:regular r:id="rId97"/>
    </p:embeddedFont>
    <p:embeddedFont>
      <p:font typeface="黑体" panose="02010609060101010101" pitchFamily="49" charset="-122"/>
      <p:regular r:id="rId98"/>
    </p:embeddedFont>
    <p:embeddedFont>
      <p:font typeface="楷体" panose="02010609060101010101" pitchFamily="49" charset="-122"/>
      <p:regular r:id="rId99"/>
    </p:embeddedFont>
    <p:embeddedFont>
      <p:font typeface="微软雅黑" panose="020B0503020204020204" pitchFamily="34" charset="-122"/>
      <p:regular r:id="rId100"/>
      <p:bold r:id="rId101"/>
    </p:embeddedFont>
    <p:embeddedFont>
      <p:font typeface="微软雅黑 Light" panose="020B0502040204020203" pitchFamily="34" charset="-122"/>
      <p:regular r:id="rId102"/>
    </p:embeddedFont>
  </p:embeddedFontLst>
  <p:custDataLst>
    <p:tags r:id="rId10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数据结构" id="{F126CAA7-8406-48EB-AE57-B6B679A5C6C8}">
          <p14:sldIdLst>
            <p14:sldId id="337"/>
            <p14:sldId id="432"/>
            <p14:sldId id="469"/>
            <p14:sldId id="470"/>
            <p14:sldId id="440"/>
            <p14:sldId id="433"/>
            <p14:sldId id="434"/>
            <p14:sldId id="435"/>
            <p14:sldId id="436"/>
            <p14:sldId id="437"/>
            <p14:sldId id="438"/>
            <p14:sldId id="444"/>
            <p14:sldId id="445"/>
            <p14:sldId id="447"/>
            <p14:sldId id="448"/>
            <p14:sldId id="449"/>
            <p14:sldId id="450"/>
            <p14:sldId id="478"/>
            <p14:sldId id="451"/>
            <p14:sldId id="453"/>
            <p14:sldId id="454"/>
            <p14:sldId id="455"/>
            <p14:sldId id="456"/>
            <p14:sldId id="457"/>
            <p14:sldId id="458"/>
            <p14:sldId id="460"/>
            <p14:sldId id="461"/>
            <p14:sldId id="462"/>
            <p14:sldId id="463"/>
            <p14:sldId id="464"/>
            <p14:sldId id="465"/>
            <p14:sldId id="466"/>
            <p14:sldId id="467"/>
            <p14:sldId id="468"/>
            <p14:sldId id="479"/>
            <p14:sldId id="441"/>
            <p14:sldId id="472"/>
            <p14:sldId id="486"/>
            <p14:sldId id="488"/>
            <p14:sldId id="489"/>
            <p14:sldId id="491"/>
            <p14:sldId id="492"/>
            <p14:sldId id="493"/>
            <p14:sldId id="494"/>
            <p14:sldId id="495"/>
            <p14:sldId id="496"/>
            <p14:sldId id="497"/>
            <p14:sldId id="498"/>
            <p14:sldId id="499"/>
            <p14:sldId id="500"/>
            <p14:sldId id="504"/>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Lst>
        </p14:section>
      </p14:sectionLst>
    </p:ext>
    <p:ext uri="{EFAFB233-063F-42B5-8137-9DF3F51BA10A}">
      <p15:sldGuideLst xmlns:p15="http://schemas.microsoft.com/office/powerpoint/2012/main">
        <p15:guide id="4" orient="horz" pos="709" userDrawn="1">
          <p15:clr>
            <a:srgbClr val="A4A3A4"/>
          </p15:clr>
        </p15:guide>
        <p15:guide id="5" orient="horz" pos="3929" userDrawn="1">
          <p15:clr>
            <a:srgbClr val="A4A3A4"/>
          </p15:clr>
        </p15:guide>
        <p15:guide id="6" orient="horz" pos="3884" userDrawn="1">
          <p15:clr>
            <a:srgbClr val="A4A3A4"/>
          </p15:clr>
        </p15:guide>
        <p15:guide id="8"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minyu" initials="f" lastIdx="1" clrIdx="0">
    <p:extLst>
      <p:ext uri="{19B8F6BF-5375-455C-9EA6-DF929625EA0E}">
        <p15:presenceInfo xmlns:p15="http://schemas.microsoft.com/office/powerpoint/2012/main" userId="498e8ab037ac69e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F2F2F2"/>
    <a:srgbClr val="FCFCFC"/>
    <a:srgbClr val="FFFFFF"/>
    <a:srgbClr val="585858"/>
    <a:srgbClr val="EBF4FB"/>
    <a:srgbClr val="D2E7FE"/>
    <a:srgbClr val="034C9C"/>
    <a:srgbClr val="B5B5B5"/>
    <a:srgbClr val="FFA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0" autoAdjust="0"/>
    <p:restoredTop sz="94660"/>
  </p:normalViewPr>
  <p:slideViewPr>
    <p:cSldViewPr snapToGrid="0" showGuides="1">
      <p:cViewPr varScale="1">
        <p:scale>
          <a:sx n="108" d="100"/>
          <a:sy n="108" d="100"/>
        </p:scale>
        <p:origin x="426" y="102"/>
      </p:cViewPr>
      <p:guideLst>
        <p:guide orient="horz" pos="709"/>
        <p:guide orient="horz" pos="3929"/>
        <p:guide orient="horz" pos="388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3C8AD200-0C39-46B7-A384-4AB0C7EEA3E0}" type="datetimeFigureOut">
              <a:rPr lang="zh-CN" altLang="en-US" smtClean="0"/>
              <a:t>2024/2/24</a:t>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939E7A57-9611-4065-A75D-9B3069A391F6}" type="slidenum">
              <a:rPr lang="zh-CN" altLang="en-US" smtClean="0"/>
              <a:t>‹#›</a:t>
            </a:fld>
            <a:endParaRPr lang="zh-CN" altLang="en-US"/>
          </a:p>
        </p:txBody>
      </p:sp>
    </p:spTree>
    <p:extLst>
      <p:ext uri="{BB962C8B-B14F-4D97-AF65-F5344CB8AC3E}">
        <p14:creationId xmlns:p14="http://schemas.microsoft.com/office/powerpoint/2010/main" val="61235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9E7A57-9611-4065-A75D-9B3069A391F6}" type="slidenum">
              <a:rPr lang="zh-CN" altLang="en-US" smtClean="0"/>
              <a:t>64</a:t>
            </a:fld>
            <a:endParaRPr lang="zh-CN" altLang="en-US"/>
          </a:p>
        </p:txBody>
      </p:sp>
    </p:spTree>
    <p:extLst>
      <p:ext uri="{BB962C8B-B14F-4D97-AF65-F5344CB8AC3E}">
        <p14:creationId xmlns:p14="http://schemas.microsoft.com/office/powerpoint/2010/main" val="255074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5985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54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1237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22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74675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55321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899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00746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8954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223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8889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127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13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58624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2024/2/24</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7138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2024/2/24</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4271888847"/>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65" r:id="rId3"/>
    <p:sldLayoutId id="2147483660" r:id="rId4"/>
    <p:sldLayoutId id="2147483655" r:id="rId5"/>
    <p:sldLayoutId id="2147483666" r:id="rId6"/>
    <p:sldLayoutId id="2147483671" r:id="rId7"/>
    <p:sldLayoutId id="2147483672" r:id="rId8"/>
    <p:sldLayoutId id="2147483673" r:id="rId9"/>
    <p:sldLayoutId id="2147483667" r:id="rId10"/>
    <p:sldLayoutId id="2147483668" r:id="rId11"/>
    <p:sldLayoutId id="2147483669" r:id="rId12"/>
    <p:sldLayoutId id="2147483670" r:id="rId13"/>
    <p:sldLayoutId id="2147483662" r:id="rId14"/>
    <p:sldLayoutId id="2147483663"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baike.baidu.com/view/64778.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b="1" dirty="0">
                <a:solidFill>
                  <a:schemeClr val="accent1"/>
                </a:solidFill>
                <a:latin typeface="楷体" panose="02010609060101010101" pitchFamily="49" charset="-122"/>
                <a:ea typeface="楷体" panose="02010609060101010101" pitchFamily="49" charset="-122"/>
              </a:rPr>
              <a:t>数据结构与算法分析</a:t>
            </a:r>
            <a:endParaRPr lang="zh-CN" altLang="en-US" sz="4800" dirty="0">
              <a:solidFill>
                <a:schemeClr val="accent1"/>
              </a:solidFill>
              <a:latin typeface="楷体" panose="02010609060101010101" pitchFamily="49" charset="-122"/>
              <a:ea typeface="楷体" panose="02010609060101010101" pitchFamily="49" charset="-122"/>
            </a:endParaRP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2712720" y="530391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仿宋" panose="02010609060101010101" pitchFamily="49" charset="-122"/>
                <a:ea typeface="仿宋" panose="02010609060101010101" pitchFamily="49" charset="-122"/>
              </a:rPr>
              <a:t>人工智能学院</a:t>
            </a: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1" name="组合 50">
            <a:extLst>
              <a:ext uri="{FF2B5EF4-FFF2-40B4-BE49-F238E27FC236}">
                <a16:creationId xmlns:a16="http://schemas.microsoft.com/office/drawing/2014/main" id="{8D62FF53-4242-45D7-9276-50AAC04C9B6F}"/>
              </a:ext>
            </a:extLst>
          </p:cNvPr>
          <p:cNvGrpSpPr/>
          <p:nvPr/>
        </p:nvGrpSpPr>
        <p:grpSpPr>
          <a:xfrm>
            <a:off x="4050670" y="5889482"/>
            <a:ext cx="4090660" cy="354478"/>
            <a:chOff x="4381430" y="2952287"/>
            <a:chExt cx="4090660" cy="354478"/>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52287"/>
              <a:ext cx="1765370" cy="354478"/>
              <a:chOff x="4381430" y="2845324"/>
              <a:chExt cx="1765370" cy="354478"/>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917866" y="2845324"/>
                <a:ext cx="692497" cy="332399"/>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楷体" panose="02010609060101010101" pitchFamily="49" charset="-122"/>
                    <a:ea typeface="楷体" panose="02010609060101010101" pitchFamily="49" charset="-122"/>
                  </a:rPr>
                  <a:t>冯旻昱</a:t>
                </a:r>
                <a:endParaRPr lang="en-US" dirty="0">
                  <a:solidFill>
                    <a:schemeClr val="bg1"/>
                  </a:solidFill>
                  <a:latin typeface="楷体" panose="02010609060101010101" pitchFamily="49" charset="-122"/>
                  <a:ea typeface="楷体" panose="02010609060101010101" pitchFamily="49" charset="-122"/>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6360"/>
              <a:ext cx="1765370" cy="340405"/>
              <a:chOff x="4381430" y="2859397"/>
              <a:chExt cx="1765370" cy="340405"/>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853748" y="2859815"/>
                <a:ext cx="820738" cy="30341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fld id="{2BFE94F2-C237-4770-BDAE-6C79DBB98CFA}" type="datetime1">
                  <a:rPr lang="en-US" altLang="zh-CN" smtClean="0">
                    <a:solidFill>
                      <a:schemeClr val="bg1"/>
                    </a:solidFill>
                    <a:latin typeface="Times New Roman" panose="02020603050405020304" pitchFamily="18" charset="0"/>
                    <a:cs typeface="Times New Roman" panose="02020603050405020304" pitchFamily="18" charset="0"/>
                  </a:rPr>
                  <a:t>2/24/2024</a:t>
                </a:fld>
                <a:endParaRPr lang="en-US"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48362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3"/>
          <p:cNvSpPr txBox="1">
            <a:spLocks noChangeArrowheads="1"/>
          </p:cNvSpPr>
          <p:nvPr/>
        </p:nvSpPr>
        <p:spPr bwMode="auto">
          <a:xfrm>
            <a:off x="1649351" y="2063378"/>
            <a:ext cx="8505302" cy="2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3200" b="1" dirty="0">
                <a:solidFill>
                  <a:srgbClr val="FF0000"/>
                </a:solidFill>
                <a:latin typeface="楷体" panose="02010609060101010101" pitchFamily="49" charset="-122"/>
                <a:ea typeface="楷体" panose="02010609060101010101" pitchFamily="49" charset="-122"/>
              </a:rPr>
              <a:t>结论</a:t>
            </a:r>
            <a:r>
              <a:rPr kumimoji="1" lang="en-US" altLang="zh-CN" sz="3200" b="1" dirty="0">
                <a:solidFill>
                  <a:srgbClr val="FF0000"/>
                </a:solidFill>
                <a:latin typeface="楷体" panose="02010609060101010101" pitchFamily="49" charset="-122"/>
                <a:ea typeface="楷体" panose="02010609060101010101" pitchFamily="49" charset="-122"/>
              </a:rPr>
              <a:t>2</a:t>
            </a:r>
            <a:r>
              <a:rPr kumimoji="1" lang="zh-CN" altLang="en-US" sz="3200" b="1" dirty="0">
                <a:solidFill>
                  <a:srgbClr val="FF0000"/>
                </a:solidFill>
                <a:latin typeface="楷体" panose="02010609060101010101" pitchFamily="49" charset="-122"/>
                <a:ea typeface="楷体" panose="02010609060101010101" pitchFamily="49" charset="-122"/>
              </a:rPr>
              <a:t>．	数据之间是有结构的</a:t>
            </a:r>
            <a:endParaRPr kumimoji="1" lang="zh-CN" altLang="en-US" sz="3200" b="1" dirty="0">
              <a:latin typeface="楷体" panose="02010609060101010101" pitchFamily="49" charset="-122"/>
              <a:ea typeface="楷体" panose="02010609060101010101" pitchFamily="49" charset="-122"/>
            </a:endParaRPr>
          </a:p>
          <a:p>
            <a:pPr eaLnBrk="1" hangingPunct="1">
              <a:spcBef>
                <a:spcPct val="20000"/>
              </a:spcBef>
            </a:pPr>
            <a:r>
              <a:rPr kumimoji="1" lang="zh-CN" altLang="en-US" sz="3200" b="1" dirty="0">
                <a:latin typeface="楷体" panose="02010609060101010101" pitchFamily="49" charset="-122"/>
                <a:ea typeface="楷体" panose="02010609060101010101" pitchFamily="49" charset="-122"/>
              </a:rPr>
              <a:t>例</a:t>
            </a:r>
            <a:r>
              <a:rPr kumimoji="1" lang="en-US" altLang="zh-CN" sz="3200" b="1" dirty="0">
                <a:latin typeface="楷体" panose="02010609060101010101" pitchFamily="49" charset="-122"/>
                <a:ea typeface="楷体" panose="02010609060101010101" pitchFamily="49" charset="-122"/>
              </a:rPr>
              <a:t>2</a:t>
            </a:r>
            <a:r>
              <a:rPr kumimoji="1" lang="zh-CN" altLang="en-US" sz="3200" b="1" dirty="0">
                <a:latin typeface="楷体" panose="02010609060101010101" pitchFamily="49" charset="-122"/>
                <a:ea typeface="楷体" panose="02010609060101010101" pitchFamily="49" charset="-122"/>
              </a:rPr>
              <a:t>中数据之间存在着各种结构：集合结构、线性结构、树状结构、图状结构</a:t>
            </a:r>
          </a:p>
          <a:p>
            <a:pPr eaLnBrk="1" hangingPunct="1">
              <a:spcBef>
                <a:spcPct val="20000"/>
              </a:spcBef>
            </a:pPr>
            <a:r>
              <a:rPr kumimoji="1" lang="en-US" altLang="zh-CN" sz="3200" b="1" dirty="0">
                <a:solidFill>
                  <a:srgbClr val="0000FF"/>
                </a:solidFill>
                <a:latin typeface="楷体" panose="02010609060101010101" pitchFamily="49" charset="-122"/>
                <a:ea typeface="楷体" panose="02010609060101010101" pitchFamily="49" charset="-122"/>
              </a:rPr>
              <a:t>《</a:t>
            </a:r>
            <a:r>
              <a:rPr kumimoji="1" lang="zh-CN" altLang="en-US" sz="3200" b="1" dirty="0">
                <a:solidFill>
                  <a:srgbClr val="0000FF"/>
                </a:solidFill>
                <a:latin typeface="楷体" panose="02010609060101010101" pitchFamily="49" charset="-122"/>
                <a:ea typeface="楷体" panose="02010609060101010101" pitchFamily="49" charset="-122"/>
              </a:rPr>
              <a:t>数据结构</a:t>
            </a:r>
            <a:r>
              <a:rPr kumimoji="1" lang="en-US" altLang="zh-CN" sz="3200" b="1" dirty="0">
                <a:solidFill>
                  <a:srgbClr val="0000FF"/>
                </a:solidFill>
                <a:latin typeface="楷体" panose="02010609060101010101" pitchFamily="49" charset="-122"/>
                <a:ea typeface="楷体" panose="02010609060101010101" pitchFamily="49" charset="-122"/>
              </a:rPr>
              <a:t>》</a:t>
            </a:r>
            <a:r>
              <a:rPr kumimoji="1" lang="zh-CN" altLang="en-US" sz="3200" b="1" dirty="0">
                <a:solidFill>
                  <a:srgbClr val="0000FF"/>
                </a:solidFill>
                <a:latin typeface="楷体" panose="02010609060101010101" pitchFamily="49" charset="-122"/>
                <a:ea typeface="楷体" panose="02010609060101010101" pitchFamily="49" charset="-122"/>
              </a:rPr>
              <a:t>就是要研究数据之间的各类结构</a:t>
            </a:r>
          </a:p>
        </p:txBody>
      </p:sp>
    </p:spTree>
    <p:extLst>
      <p:ext uri="{BB962C8B-B14F-4D97-AF65-F5344CB8AC3E}">
        <p14:creationId xmlns:p14="http://schemas.microsoft.com/office/powerpoint/2010/main" val="60992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041607"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3</a:t>
            </a:r>
            <a:endParaRPr lang="zh-CN" altLang="en-US" dirty="0">
              <a:latin typeface="楷体" panose="02010609060101010101" pitchFamily="49" charset="-122"/>
              <a:ea typeface="楷体" panose="02010609060101010101" pitchFamily="49" charset="-122"/>
            </a:endParaRPr>
          </a:p>
        </p:txBody>
      </p:sp>
      <p:sp>
        <p:nvSpPr>
          <p:cNvPr id="3" name="Rectangle 3"/>
          <p:cNvSpPr>
            <a:spLocks noChangeArrowheads="1"/>
          </p:cNvSpPr>
          <p:nvPr/>
        </p:nvSpPr>
        <p:spPr bwMode="auto">
          <a:xfrm>
            <a:off x="1357815" y="859783"/>
            <a:ext cx="10048122"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2800" b="1" dirty="0">
                <a:solidFill>
                  <a:srgbClr val="0000FF"/>
                </a:solidFill>
                <a:latin typeface="楷体" panose="02010609060101010101" pitchFamily="49" charset="-122"/>
                <a:ea typeface="楷体" panose="02010609060101010101" pitchFamily="49" charset="-122"/>
              </a:rPr>
              <a:t>教务处人事</a:t>
            </a:r>
            <a:r>
              <a:rPr lang="zh-CN" altLang="en-US" sz="2800" b="1" dirty="0">
                <a:latin typeface="楷体" panose="02010609060101010101" pitchFamily="49" charset="-122"/>
                <a:ea typeface="楷体" panose="02010609060101010101" pitchFamily="49" charset="-122"/>
              </a:rPr>
              <a:t>管理系统</a:t>
            </a:r>
          </a:p>
          <a:p>
            <a:pPr>
              <a:spcBef>
                <a:spcPct val="20000"/>
              </a:spcBef>
            </a:pPr>
            <a:r>
              <a:rPr kumimoji="1" lang="zh-CN" altLang="en-US" sz="2800" b="1" dirty="0">
                <a:latin typeface="楷体" panose="02010609060101010101" pitchFamily="49" charset="-122"/>
                <a:ea typeface="楷体" panose="02010609060101010101" pitchFamily="49" charset="-122"/>
              </a:rPr>
              <a:t>每条职工记录由</a:t>
            </a:r>
            <a:r>
              <a:rPr kumimoji="1" lang="en-US" altLang="zh-CN" sz="2800" b="1" dirty="0">
                <a:latin typeface="楷体" panose="02010609060101010101" pitchFamily="49" charset="-122"/>
                <a:ea typeface="楷体" panose="02010609060101010101" pitchFamily="49" charset="-122"/>
              </a:rPr>
              <a:t>6</a:t>
            </a:r>
            <a:r>
              <a:rPr kumimoji="1" lang="zh-CN" altLang="en-US" sz="2800" b="1" dirty="0">
                <a:latin typeface="楷体" panose="02010609060101010101" pitchFamily="49" charset="-122"/>
                <a:ea typeface="楷体" panose="02010609060101010101" pitchFamily="49" charset="-122"/>
              </a:rPr>
              <a:t>个数据项组成</a:t>
            </a:r>
            <a:r>
              <a:rPr lang="zh-CN" altLang="en-US" sz="2800" b="1" dirty="0">
                <a:latin typeface="楷体" panose="02010609060101010101" pitchFamily="49" charset="-122"/>
                <a:ea typeface="楷体" panose="02010609060101010101" pitchFamily="49" charset="-122"/>
              </a:rPr>
              <a:t>：</a:t>
            </a:r>
            <a:endParaRPr lang="en-US" altLang="zh-CN" sz="2800" b="1" dirty="0">
              <a:latin typeface="楷体" panose="02010609060101010101" pitchFamily="49" charset="-122"/>
              <a:ea typeface="楷体" panose="02010609060101010101" pitchFamily="49" charset="-122"/>
            </a:endParaRPr>
          </a:p>
          <a:p>
            <a:pPr>
              <a:spcBef>
                <a:spcPct val="20000"/>
              </a:spcBef>
            </a:pPr>
            <a:r>
              <a:rPr kumimoji="1" lang="zh-CN" altLang="en-US" sz="2800" b="1" dirty="0">
                <a:latin typeface="楷体" panose="02010609060101010101" pitchFamily="49" charset="-122"/>
                <a:ea typeface="楷体" panose="02010609060101010101" pitchFamily="49" charset="-122"/>
              </a:rPr>
              <a:t>职工号</a:t>
            </a:r>
            <a:r>
              <a:rPr lang="zh-CN" altLang="en-US" sz="2800" b="1" dirty="0">
                <a:latin typeface="楷体" panose="02010609060101010101" pitchFamily="49" charset="-122"/>
                <a:ea typeface="楷体" panose="02010609060101010101" pitchFamily="49" charset="-122"/>
              </a:rPr>
              <a:t>，姓名，性别，出生年月，职务、单位</a:t>
            </a:r>
          </a:p>
          <a:p>
            <a:pPr>
              <a:spcBef>
                <a:spcPct val="20000"/>
              </a:spcBef>
            </a:pPr>
            <a:r>
              <a:rPr lang="zh-CN" altLang="en-US" sz="2800" b="1" dirty="0">
                <a:latin typeface="楷体" panose="02010609060101010101" pitchFamily="49" charset="-122"/>
                <a:ea typeface="楷体" panose="02010609060101010101" pitchFamily="49" charset="-122"/>
              </a:rPr>
              <a:t>对</a:t>
            </a:r>
            <a:r>
              <a:rPr kumimoji="1" lang="zh-CN" altLang="en-US" sz="2800" b="1" dirty="0">
                <a:solidFill>
                  <a:srgbClr val="0000FF"/>
                </a:solidFill>
                <a:latin typeface="楷体" panose="02010609060101010101" pitchFamily="49" charset="-122"/>
                <a:ea typeface="楷体" panose="02010609060101010101" pitchFamily="49" charset="-122"/>
              </a:rPr>
              <a:t>教务处人事</a:t>
            </a:r>
            <a:r>
              <a:rPr lang="zh-CN" altLang="en-US" sz="2800" b="1" dirty="0">
                <a:latin typeface="楷体" panose="02010609060101010101" pitchFamily="49" charset="-122"/>
                <a:ea typeface="楷体" panose="02010609060101010101" pitchFamily="49" charset="-122"/>
              </a:rPr>
              <a:t>管理常有如下操作：</a:t>
            </a:r>
          </a:p>
          <a:p>
            <a:pPr>
              <a:spcBef>
                <a:spcPct val="20000"/>
              </a:spcBef>
              <a:buFontTx/>
              <a:buChar char="•"/>
            </a:pPr>
            <a:r>
              <a:rPr lang="zh-CN" altLang="en-US" sz="2800" b="1" dirty="0">
                <a:latin typeface="楷体" panose="02010609060101010101" pitchFamily="49" charset="-122"/>
                <a:ea typeface="楷体" panose="02010609060101010101" pitchFamily="49" charset="-122"/>
              </a:rPr>
              <a:t>查找：某人是否是教务处的职工？</a:t>
            </a:r>
            <a:endParaRPr lang="en-US" altLang="zh-CN" sz="2800" b="1" dirty="0">
              <a:latin typeface="楷体" panose="02010609060101010101" pitchFamily="49" charset="-122"/>
              <a:ea typeface="楷体" panose="02010609060101010101" pitchFamily="49" charset="-122"/>
            </a:endParaRPr>
          </a:p>
          <a:p>
            <a:pPr>
              <a:spcBef>
                <a:spcPct val="20000"/>
              </a:spcBef>
            </a:pPr>
            <a:r>
              <a:rPr lang="zh-CN" altLang="en-US" sz="2800" b="1" dirty="0">
                <a:latin typeface="楷体" panose="02010609060101010101" pitchFamily="49" charset="-122"/>
                <a:ea typeface="楷体" panose="02010609060101010101" pitchFamily="49" charset="-122"/>
              </a:rPr>
              <a:t>        教务处处长是谁？某年某月出生的有哪些？</a:t>
            </a:r>
          </a:p>
          <a:p>
            <a:pPr>
              <a:spcBef>
                <a:spcPct val="20000"/>
              </a:spcBef>
              <a:buFontTx/>
              <a:buChar char="•"/>
            </a:pPr>
            <a:r>
              <a:rPr lang="zh-CN" altLang="en-US" sz="2800" b="1" dirty="0">
                <a:latin typeface="楷体" panose="02010609060101010101" pitchFamily="49" charset="-122"/>
                <a:ea typeface="楷体" panose="02010609060101010101" pitchFamily="49" charset="-122"/>
              </a:rPr>
              <a:t>插入：教务处新近职工时需要录入基本信息；</a:t>
            </a:r>
          </a:p>
          <a:p>
            <a:pPr>
              <a:spcBef>
                <a:spcPct val="20000"/>
              </a:spcBef>
              <a:buFontTx/>
              <a:buChar char="•"/>
            </a:pPr>
            <a:r>
              <a:rPr lang="zh-CN" altLang="en-US" sz="2800" b="1" dirty="0">
                <a:latin typeface="楷体" panose="02010609060101010101" pitchFamily="49" charset="-122"/>
                <a:ea typeface="楷体" panose="02010609060101010101" pitchFamily="49" charset="-122"/>
              </a:rPr>
              <a:t>删除：教务处原有的职工调离或退休，需从系统中去掉。</a:t>
            </a:r>
          </a:p>
        </p:txBody>
      </p:sp>
      <p:sp>
        <p:nvSpPr>
          <p:cNvPr id="4" name="Text Box 4"/>
          <p:cNvSpPr txBox="1">
            <a:spLocks noChangeArrowheads="1"/>
          </p:cNvSpPr>
          <p:nvPr/>
        </p:nvSpPr>
        <p:spPr bwMode="auto">
          <a:xfrm>
            <a:off x="1966305" y="5112216"/>
            <a:ext cx="8994298" cy="1039812"/>
          </a:xfrm>
          <a:prstGeom prst="rect">
            <a:avLst/>
          </a:prstGeom>
          <a:noFill/>
          <a:ln w="9525">
            <a:noFill/>
            <a:miter lim="800000"/>
            <a:headEnd/>
            <a:tailEnd/>
          </a:ln>
        </p:spPr>
        <p:txBody>
          <a:bodyPr wrap="square">
            <a:spAutoFit/>
          </a:bodyPr>
          <a:lstStyle/>
          <a:p>
            <a:pPr>
              <a:spcBef>
                <a:spcPct val="20000"/>
              </a:spcBef>
              <a:defRPr/>
            </a:pPr>
            <a:r>
              <a:rPr kumimoji="1" lang="zh-CN" altLang="en-US" sz="2800" b="1" dirty="0">
                <a:latin typeface="楷体" panose="02010609060101010101" pitchFamily="49" charset="-122"/>
                <a:ea typeface="楷体" panose="02010609060101010101" pitchFamily="49" charset="-122"/>
              </a:rPr>
              <a:t>结论</a:t>
            </a:r>
            <a:r>
              <a:rPr kumimoji="1" lang="en-US" altLang="zh-CN" sz="2800" b="1" dirty="0">
                <a:latin typeface="楷体" panose="02010609060101010101" pitchFamily="49" charset="-122"/>
                <a:ea typeface="楷体" panose="02010609060101010101" pitchFamily="49" charset="-122"/>
              </a:rPr>
              <a:t>3</a:t>
            </a:r>
            <a:r>
              <a:rPr kumimoji="1" lang="zh-CN" altLang="en-US" sz="2800" b="1" dirty="0">
                <a:latin typeface="楷体" panose="02010609060101010101" pitchFamily="49" charset="-122"/>
                <a:ea typeface="楷体" panose="02010609060101010101" pitchFamily="49" charset="-122"/>
              </a:rPr>
              <a:t>．	在某种数据结构上可定义一组运算</a:t>
            </a:r>
          </a:p>
          <a:p>
            <a:pPr>
              <a:spcBef>
                <a:spcPct val="20000"/>
              </a:spcBef>
              <a:defRPr/>
            </a:pPr>
            <a:r>
              <a:rPr kumimoji="1" lang="en-US" altLang="zh-CN" sz="2800" b="1" dirty="0">
                <a:solidFill>
                  <a:srgbClr val="FF0000"/>
                </a:solidFill>
                <a:latin typeface="楷体" panose="02010609060101010101" pitchFamily="49" charset="-122"/>
                <a:ea typeface="楷体" panose="02010609060101010101" pitchFamily="49" charset="-122"/>
              </a:rPr>
              <a:t>《</a:t>
            </a:r>
            <a:r>
              <a:rPr kumimoji="1" lang="zh-CN" altLang="en-US" sz="2800" b="1" dirty="0">
                <a:solidFill>
                  <a:srgbClr val="FF0000"/>
                </a:solidFill>
                <a:latin typeface="楷体" panose="02010609060101010101" pitchFamily="49" charset="-122"/>
                <a:ea typeface="楷体" panose="02010609060101010101" pitchFamily="49" charset="-122"/>
              </a:rPr>
              <a:t>数据结构</a:t>
            </a:r>
            <a:r>
              <a:rPr kumimoji="1" lang="en-US" altLang="zh-CN" sz="2800" b="1" dirty="0">
                <a:solidFill>
                  <a:srgbClr val="FF0000"/>
                </a:solidFill>
                <a:latin typeface="楷体" panose="02010609060101010101" pitchFamily="49" charset="-122"/>
                <a:ea typeface="楷体" panose="02010609060101010101" pitchFamily="49" charset="-122"/>
              </a:rPr>
              <a:t>》</a:t>
            </a:r>
            <a:r>
              <a:rPr kumimoji="1" lang="zh-CN" altLang="en-US" sz="2800" b="1" dirty="0">
                <a:solidFill>
                  <a:srgbClr val="FF0000"/>
                </a:solidFill>
                <a:latin typeface="楷体" panose="02010609060101010101" pitchFamily="49" charset="-122"/>
                <a:ea typeface="楷体" panose="02010609060101010101" pitchFamily="49" charset="-122"/>
              </a:rPr>
              <a:t>就是要研究各类数据结构上的各种运算</a:t>
            </a:r>
          </a:p>
        </p:txBody>
      </p:sp>
    </p:spTree>
    <p:extLst>
      <p:ext uri="{BB962C8B-B14F-4D97-AF65-F5344CB8AC3E}">
        <p14:creationId xmlns:p14="http://schemas.microsoft.com/office/powerpoint/2010/main" val="9068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286746" cy="605909"/>
          </a:xfrm>
        </p:spPr>
        <p:txBody>
          <a:bodyPr/>
          <a:lstStyle/>
          <a:p>
            <a:r>
              <a:rPr lang="zh-CN" altLang="en-US" dirty="0">
                <a:latin typeface="楷体" panose="02010609060101010101" pitchFamily="49" charset="-122"/>
                <a:ea typeface="楷体" panose="02010609060101010101" pitchFamily="49" charset="-122"/>
              </a:rPr>
              <a:t>数据的概念</a:t>
            </a:r>
          </a:p>
        </p:txBody>
      </p:sp>
      <p:sp>
        <p:nvSpPr>
          <p:cNvPr id="3" name="Text Box 4"/>
          <p:cNvSpPr txBox="1">
            <a:spLocks noChangeArrowheads="1"/>
          </p:cNvSpPr>
          <p:nvPr/>
        </p:nvSpPr>
        <p:spPr bwMode="auto">
          <a:xfrm>
            <a:off x="939769" y="1320420"/>
            <a:ext cx="970989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en-US" sz="2800" b="1" dirty="0">
                <a:solidFill>
                  <a:srgbClr val="FF0000"/>
                </a:solidFill>
                <a:latin typeface="楷体" panose="02010609060101010101" pitchFamily="49" charset="-122"/>
                <a:ea typeface="楷体" panose="02010609060101010101" pitchFamily="49" charset="-122"/>
              </a:rPr>
              <a:t>定义：数据（</a:t>
            </a:r>
            <a:r>
              <a:rPr lang="en-US" altLang="zh-CN" sz="2800" b="1" dirty="0">
                <a:solidFill>
                  <a:srgbClr val="FF0000"/>
                </a:solidFill>
                <a:latin typeface="楷体" panose="02010609060101010101" pitchFamily="49" charset="-122"/>
                <a:ea typeface="楷体" panose="02010609060101010101" pitchFamily="49" charset="-122"/>
              </a:rPr>
              <a:t>Data</a:t>
            </a:r>
            <a:r>
              <a:rPr lang="zh-CN" altLang="en-US" sz="2800" b="1" dirty="0">
                <a:solidFill>
                  <a:srgbClr val="FF0000"/>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是指对象的表示，即按照适合于通信、解释或处理（借助人或自动装置）的方式所形成的关于事实、概念或指令的表示；数据只是</a:t>
            </a:r>
            <a:r>
              <a:rPr lang="zh-CN" altLang="en-US" sz="2800" b="1" dirty="0">
                <a:solidFill>
                  <a:schemeClr val="accent5">
                    <a:lumMod val="75000"/>
                  </a:schemeClr>
                </a:solidFill>
                <a:latin typeface="楷体" panose="02010609060101010101" pitchFamily="49" charset="-122"/>
                <a:ea typeface="楷体" panose="02010609060101010101" pitchFamily="49" charset="-122"/>
              </a:rPr>
              <a:t>表示</a:t>
            </a:r>
            <a:r>
              <a:rPr lang="zh-CN" altLang="en-US" sz="2800" b="1" dirty="0">
                <a:latin typeface="楷体" panose="02010609060101010101" pitchFamily="49" charset="-122"/>
                <a:ea typeface="楷体" panose="02010609060101010101" pitchFamily="49" charset="-122"/>
              </a:rPr>
              <a:t>，而无</a:t>
            </a:r>
            <a:r>
              <a:rPr lang="zh-CN" altLang="en-US" sz="2800" b="1" dirty="0">
                <a:solidFill>
                  <a:schemeClr val="accent5">
                    <a:lumMod val="75000"/>
                  </a:schemeClr>
                </a:solidFill>
                <a:latin typeface="楷体" panose="02010609060101010101" pitchFamily="49" charset="-122"/>
                <a:ea typeface="楷体" panose="02010609060101010101" pitchFamily="49" charset="-122"/>
              </a:rPr>
              <a:t>含义</a:t>
            </a:r>
            <a:r>
              <a:rPr lang="zh-CN" altLang="en-US" sz="2800" b="1" dirty="0">
                <a:latin typeface="楷体" panose="02010609060101010101" pitchFamily="49" charset="-122"/>
                <a:ea typeface="楷体" panose="02010609060101010101" pitchFamily="49" charset="-122"/>
              </a:rPr>
              <a:t>。</a:t>
            </a:r>
            <a:endParaRPr lang="en-US" altLang="zh-CN" sz="2800" b="1" dirty="0">
              <a:latin typeface="楷体" panose="02010609060101010101" pitchFamily="49" charset="-122"/>
              <a:ea typeface="楷体" panose="02010609060101010101" pitchFamily="49" charset="-122"/>
            </a:endParaRPr>
          </a:p>
          <a:p>
            <a:pPr eaLnBrk="1" hangingPunct="1"/>
            <a:r>
              <a:rPr lang="zh-CN" altLang="en-US" sz="2800" b="1" dirty="0">
                <a:latin typeface="楷体" panose="02010609060101010101" pitchFamily="49" charset="-122"/>
                <a:ea typeface="楷体" panose="02010609060101010101" pitchFamily="49" charset="-122"/>
              </a:rPr>
              <a:t>  数据是计算机科学与技术中最基本的概念，它是计算机程序要处理的“原料”，是所有被计算机识别、存储和加工处理的符号的总称。</a:t>
            </a:r>
          </a:p>
          <a:p>
            <a:pPr eaLnBrk="1" hangingPunct="1"/>
            <a:endParaRPr lang="en-US" altLang="zh-CN" sz="2800" b="1"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6904047" y="4047953"/>
            <a:ext cx="3017782" cy="2048434"/>
          </a:xfrm>
          <a:prstGeom prst="rect">
            <a:avLst/>
          </a:prstGeom>
        </p:spPr>
      </p:pic>
    </p:spTree>
    <p:extLst>
      <p:ext uri="{BB962C8B-B14F-4D97-AF65-F5344CB8AC3E}">
        <p14:creationId xmlns:p14="http://schemas.microsoft.com/office/powerpoint/2010/main" val="421141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286746" cy="605909"/>
          </a:xfrm>
        </p:spPr>
        <p:txBody>
          <a:bodyPr/>
          <a:lstStyle/>
          <a:p>
            <a:r>
              <a:rPr lang="zh-CN" altLang="en-US" dirty="0">
                <a:latin typeface="楷体" panose="02010609060101010101" pitchFamily="49" charset="-122"/>
                <a:ea typeface="楷体" panose="02010609060101010101" pitchFamily="49" charset="-122"/>
              </a:rPr>
              <a:t>数据的概念</a:t>
            </a:r>
          </a:p>
        </p:txBody>
      </p:sp>
      <p:sp>
        <p:nvSpPr>
          <p:cNvPr id="3" name="Text Box 3"/>
          <p:cNvSpPr txBox="1">
            <a:spLocks noChangeArrowheads="1"/>
          </p:cNvSpPr>
          <p:nvPr/>
        </p:nvSpPr>
        <p:spPr bwMode="auto">
          <a:xfrm>
            <a:off x="1524825" y="1586749"/>
            <a:ext cx="78549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800" b="1" dirty="0">
                <a:solidFill>
                  <a:srgbClr val="FF0000"/>
                </a:solidFill>
                <a:latin typeface="楷体" panose="02010609060101010101" pitchFamily="49" charset="-122"/>
                <a:ea typeface="楷体" panose="02010609060101010101" pitchFamily="49" charset="-122"/>
              </a:rPr>
              <a:t>定义</a:t>
            </a:r>
            <a:r>
              <a:rPr kumimoji="1" lang="en-US" altLang="zh-CN" sz="2800" b="1" dirty="0">
                <a:solidFill>
                  <a:srgbClr val="FF0000"/>
                </a:solidFill>
                <a:latin typeface="楷体" panose="02010609060101010101" pitchFamily="49" charset="-122"/>
                <a:ea typeface="楷体" panose="02010609060101010101" pitchFamily="49" charset="-122"/>
              </a:rPr>
              <a:t>1’ </a:t>
            </a:r>
            <a:r>
              <a:rPr kumimoji="1" lang="zh-CN" altLang="en-US" sz="2800" b="1" dirty="0">
                <a:latin typeface="楷体" panose="02010609060101010101" pitchFamily="49" charset="-122"/>
                <a:ea typeface="楷体" panose="02010609060101010101" pitchFamily="49" charset="-122"/>
              </a:rPr>
              <a:t>数据是对客观事物的符号表示，是信息的载体。在计算机科学中数据指所有能够被计算机</a:t>
            </a:r>
            <a:r>
              <a:rPr kumimoji="1" lang="zh-CN" altLang="en-US" sz="2800" b="1" dirty="0">
                <a:solidFill>
                  <a:srgbClr val="FF0000"/>
                </a:solidFill>
                <a:latin typeface="楷体" panose="02010609060101010101" pitchFamily="49" charset="-122"/>
                <a:ea typeface="楷体" panose="02010609060101010101" pitchFamily="49" charset="-122"/>
              </a:rPr>
              <a:t>识别</a:t>
            </a:r>
            <a:r>
              <a:rPr kumimoji="1" lang="zh-CN" altLang="en-US" sz="2800" b="1" dirty="0">
                <a:latin typeface="楷体" panose="02010609060101010101" pitchFamily="49" charset="-122"/>
                <a:ea typeface="楷体" panose="02010609060101010101" pitchFamily="49" charset="-122"/>
              </a:rPr>
              <a:t>的</a:t>
            </a:r>
            <a:r>
              <a:rPr kumimoji="1" lang="zh-CN" altLang="en-US" sz="2800" b="1" dirty="0">
                <a:solidFill>
                  <a:srgbClr val="FF0000"/>
                </a:solidFill>
                <a:latin typeface="楷体" panose="02010609060101010101" pitchFamily="49" charset="-122"/>
                <a:ea typeface="楷体" panose="02010609060101010101" pitchFamily="49" charset="-122"/>
              </a:rPr>
              <a:t>符号</a:t>
            </a:r>
            <a:r>
              <a:rPr kumimoji="1" lang="zh-CN" altLang="en-US" sz="2800" b="1" dirty="0">
                <a:latin typeface="楷体" panose="02010609060101010101" pitchFamily="49" charset="-122"/>
                <a:ea typeface="楷体" panose="02010609060101010101" pitchFamily="49" charset="-122"/>
              </a:rPr>
              <a:t>集合。</a:t>
            </a:r>
          </a:p>
        </p:txBody>
      </p:sp>
      <p:sp>
        <p:nvSpPr>
          <p:cNvPr id="4" name="Text Box 5"/>
          <p:cNvSpPr txBox="1">
            <a:spLocks noChangeArrowheads="1"/>
          </p:cNvSpPr>
          <p:nvPr/>
        </p:nvSpPr>
        <p:spPr bwMode="auto">
          <a:xfrm>
            <a:off x="1453256" y="4001120"/>
            <a:ext cx="8153400" cy="946150"/>
          </a:xfrm>
          <a:prstGeom prst="rect">
            <a:avLst/>
          </a:prstGeom>
          <a:solidFill>
            <a:schemeClr val="accent5"/>
          </a:solidFill>
          <a:ln w="9525">
            <a:noFill/>
            <a:miter lim="800000"/>
            <a:headEnd/>
            <a:tailEnd/>
          </a:ln>
        </p:spPr>
        <p:txBody>
          <a:bodyPr>
            <a:spAutoFit/>
          </a:bodyPr>
          <a:lstStyle/>
          <a:p>
            <a:pPr>
              <a:defRPr/>
            </a:pPr>
            <a:r>
              <a:rPr kumimoji="1" lang="zh-CN" altLang="en-US" sz="2800" b="1" dirty="0">
                <a:latin typeface="楷体" panose="02010609060101010101" pitchFamily="49" charset="-122"/>
                <a:ea typeface="楷体" panose="02010609060101010101" pitchFamily="49" charset="-122"/>
                <a:cs typeface="楷体_GB2312"/>
              </a:rPr>
              <a:t>“识别”：输入、存储、处理、显示、输出</a:t>
            </a:r>
          </a:p>
          <a:p>
            <a:pPr>
              <a:defRPr/>
            </a:pPr>
            <a:r>
              <a:rPr kumimoji="1" lang="zh-CN" altLang="en-US" sz="2800" b="1" dirty="0">
                <a:latin typeface="楷体" panose="02010609060101010101" pitchFamily="49" charset="-122"/>
                <a:ea typeface="楷体" panose="02010609060101010101" pitchFamily="49" charset="-122"/>
                <a:cs typeface="楷体_GB2312"/>
              </a:rPr>
              <a:t>“符号”：数字、字母、汉字、语音、图形、图像</a:t>
            </a:r>
          </a:p>
        </p:txBody>
      </p:sp>
      <p:pic>
        <p:nvPicPr>
          <p:cNvPr id="1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037" y="39522"/>
            <a:ext cx="403066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descr="人脸识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87" y="34760"/>
            <a:ext cx="19875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图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2774" y="45872"/>
            <a:ext cx="2733675"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8662" y="1669885"/>
            <a:ext cx="1905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descr="卡梅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2312" y="3314535"/>
            <a:ext cx="236537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images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3099" y="5152860"/>
            <a:ext cx="21685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descr="1_2223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7299" y="4960772"/>
            <a:ext cx="2786063"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7" descr="53668833809432494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7174" y="1934997"/>
            <a:ext cx="17970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1" descr="tausco_moir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349" y="4573422"/>
            <a:ext cx="22479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descr="复杂网络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2537" y="5186197"/>
            <a:ext cx="2162175"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85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To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005509" cy="605909"/>
          </a:xfrm>
        </p:spPr>
        <p:txBody>
          <a:bodyPr/>
          <a:lstStyle/>
          <a:p>
            <a:r>
              <a:rPr lang="zh-CN" altLang="en-US" dirty="0">
                <a:latin typeface="楷体" panose="02010609060101010101" pitchFamily="49" charset="-122"/>
                <a:ea typeface="楷体" panose="02010609060101010101" pitchFamily="49" charset="-122"/>
              </a:rPr>
              <a:t>数据元素的概念</a:t>
            </a:r>
          </a:p>
        </p:txBody>
      </p:sp>
      <p:sp>
        <p:nvSpPr>
          <p:cNvPr id="3" name="Text Box 4"/>
          <p:cNvSpPr txBox="1">
            <a:spLocks noChangeArrowheads="1"/>
          </p:cNvSpPr>
          <p:nvPr/>
        </p:nvSpPr>
        <p:spPr bwMode="auto">
          <a:xfrm>
            <a:off x="1495319" y="947629"/>
            <a:ext cx="9484356" cy="315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10000"/>
              </a:lnSpc>
            </a:pPr>
            <a:r>
              <a:rPr lang="zh-CN" altLang="en-US" sz="2800" b="1" dirty="0">
                <a:solidFill>
                  <a:srgbClr val="FF0000"/>
                </a:solidFill>
                <a:latin typeface="楷体" panose="02010609060101010101" pitchFamily="49" charset="-122"/>
                <a:ea typeface="楷体" panose="02010609060101010101" pitchFamily="49" charset="-122"/>
              </a:rPr>
              <a:t>数据元素</a:t>
            </a:r>
            <a:r>
              <a:rPr lang="zh-CN" altLang="en-US" sz="2800" b="1" dirty="0">
                <a:latin typeface="楷体" panose="02010609060101010101" pitchFamily="49" charset="-122"/>
                <a:ea typeface="楷体" panose="02010609060101010101" pitchFamily="49" charset="-122"/>
              </a:rPr>
              <a:t>（或曰数据成分，</a:t>
            </a:r>
            <a:r>
              <a:rPr lang="en-US" altLang="zh-CN" sz="2800" b="1" dirty="0">
                <a:latin typeface="楷体" panose="02010609060101010101" pitchFamily="49" charset="-122"/>
                <a:ea typeface="楷体" panose="02010609060101010101" pitchFamily="49" charset="-122"/>
              </a:rPr>
              <a:t>Data Element</a:t>
            </a:r>
            <a:r>
              <a:rPr lang="zh-CN" altLang="en-US" sz="2800" b="1" dirty="0">
                <a:latin typeface="楷体" panose="02010609060101010101" pitchFamily="49" charset="-122"/>
                <a:ea typeface="楷体" panose="02010609060101010101" pitchFamily="49" charset="-122"/>
              </a:rPr>
              <a:t>）还可被称为</a:t>
            </a:r>
            <a:r>
              <a:rPr lang="zh-CN" altLang="en-US" sz="2800" b="1" u="sng" dirty="0">
                <a:solidFill>
                  <a:schemeClr val="accent5">
                    <a:lumMod val="75000"/>
                  </a:schemeClr>
                </a:solidFill>
                <a:latin typeface="楷体" panose="02010609060101010101" pitchFamily="49" charset="-122"/>
                <a:ea typeface="楷体" panose="02010609060101010101" pitchFamily="49" charset="-122"/>
              </a:rPr>
              <a:t>元素</a:t>
            </a:r>
            <a:r>
              <a:rPr lang="zh-CN" altLang="en-US" sz="2800" b="1" dirty="0">
                <a:latin typeface="楷体" panose="02010609060101010101" pitchFamily="49" charset="-122"/>
                <a:ea typeface="楷体" panose="02010609060101010101" pitchFamily="49" charset="-122"/>
              </a:rPr>
              <a:t>、</a:t>
            </a:r>
            <a:r>
              <a:rPr lang="zh-CN" altLang="en-US" sz="2800" b="1" u="sng" dirty="0">
                <a:solidFill>
                  <a:schemeClr val="accent5">
                    <a:lumMod val="75000"/>
                  </a:schemeClr>
                </a:solidFill>
                <a:latin typeface="楷体" panose="02010609060101010101" pitchFamily="49" charset="-122"/>
                <a:ea typeface="楷体" panose="02010609060101010101" pitchFamily="49" charset="-122"/>
              </a:rPr>
              <a:t>结点</a:t>
            </a:r>
            <a:r>
              <a:rPr lang="zh-CN" altLang="en-US" sz="2800" b="1" dirty="0">
                <a:latin typeface="楷体" panose="02010609060101010101" pitchFamily="49" charset="-122"/>
                <a:ea typeface="楷体" panose="02010609060101010101" pitchFamily="49" charset="-122"/>
              </a:rPr>
              <a:t>或</a:t>
            </a:r>
            <a:r>
              <a:rPr lang="zh-CN" altLang="en-US" sz="2800" b="1" u="sng" dirty="0">
                <a:solidFill>
                  <a:schemeClr val="accent5">
                    <a:lumMod val="75000"/>
                  </a:schemeClr>
                </a:solidFill>
                <a:latin typeface="楷体" panose="02010609060101010101" pitchFamily="49" charset="-122"/>
                <a:ea typeface="楷体" panose="02010609060101010101" pitchFamily="49" charset="-122"/>
              </a:rPr>
              <a:t>顶点</a:t>
            </a:r>
            <a:r>
              <a:rPr lang="zh-CN" altLang="en-US" sz="2800" b="1" dirty="0">
                <a:latin typeface="楷体" panose="02010609060101010101" pitchFamily="49" charset="-122"/>
                <a:ea typeface="楷体" panose="02010609060101010101" pitchFamily="49" charset="-122"/>
              </a:rPr>
              <a:t>等，是组成数据的基本单位。数据元素可由若干个</a:t>
            </a:r>
            <a:r>
              <a:rPr lang="zh-CN" altLang="en-US" sz="2800" b="1" dirty="0">
                <a:solidFill>
                  <a:schemeClr val="accent5">
                    <a:lumMod val="75000"/>
                  </a:schemeClr>
                </a:solidFill>
                <a:latin typeface="楷体" panose="02010609060101010101" pitchFamily="49" charset="-122"/>
                <a:ea typeface="楷体" panose="02010609060101010101" pitchFamily="49" charset="-122"/>
              </a:rPr>
              <a:t>数据项</a:t>
            </a:r>
            <a:r>
              <a:rPr lang="zh-CN" altLang="en-US" sz="2800" b="1" dirty="0">
                <a:latin typeface="楷体" panose="02010609060101010101" pitchFamily="49" charset="-122"/>
                <a:ea typeface="楷体" panose="02010609060101010101" pitchFamily="49" charset="-122"/>
              </a:rPr>
              <a:t>（也称为</a:t>
            </a:r>
            <a:r>
              <a:rPr lang="zh-CN" altLang="en-US" sz="2800" b="1" dirty="0">
                <a:solidFill>
                  <a:schemeClr val="accent5">
                    <a:lumMod val="75000"/>
                  </a:schemeClr>
                </a:solidFill>
                <a:latin typeface="楷体" panose="02010609060101010101" pitchFamily="49" charset="-122"/>
                <a:ea typeface="楷体" panose="02010609060101010101" pitchFamily="49" charset="-122"/>
              </a:rPr>
              <a:t>域</a:t>
            </a:r>
            <a:r>
              <a:rPr lang="zh-CN" altLang="en-US" sz="2800" b="1" dirty="0">
                <a:latin typeface="楷体" panose="02010609060101010101" pitchFamily="49" charset="-122"/>
                <a:ea typeface="楷体" panose="02010609060101010101" pitchFamily="49" charset="-122"/>
              </a:rPr>
              <a:t>或</a:t>
            </a:r>
            <a:r>
              <a:rPr lang="zh-CN" altLang="en-US" sz="2800" b="1" dirty="0">
                <a:solidFill>
                  <a:schemeClr val="accent5">
                    <a:lumMod val="75000"/>
                  </a:schemeClr>
                </a:solidFill>
                <a:latin typeface="楷体" panose="02010609060101010101" pitchFamily="49" charset="-122"/>
                <a:ea typeface="楷体" panose="02010609060101010101" pitchFamily="49" charset="-122"/>
              </a:rPr>
              <a:t>字段</a:t>
            </a:r>
            <a:r>
              <a:rPr lang="zh-CN" altLang="en-US" sz="2800" b="1" dirty="0">
                <a:latin typeface="楷体" panose="02010609060101010101" pitchFamily="49" charset="-122"/>
                <a:ea typeface="楷体" panose="02010609060101010101" pitchFamily="49" charset="-122"/>
              </a:rPr>
              <a:t>）组成，数据项是构成数据的最小单位。</a:t>
            </a:r>
            <a:endParaRPr lang="en-US" altLang="zh-CN" sz="2800" b="1" dirty="0">
              <a:latin typeface="楷体" panose="02010609060101010101" pitchFamily="49" charset="-122"/>
              <a:ea typeface="楷体" panose="02010609060101010101" pitchFamily="49" charset="-122"/>
            </a:endParaRPr>
          </a:p>
          <a:p>
            <a:pPr eaLnBrk="1" hangingPunct="1">
              <a:lnSpc>
                <a:spcPct val="110000"/>
              </a:lnSpc>
            </a:pPr>
            <a:r>
              <a:rPr lang="zh-CN" altLang="en-US" sz="2800" b="1" dirty="0">
                <a:latin typeface="楷体" panose="02010609060101010101" pitchFamily="49" charset="-122"/>
                <a:ea typeface="楷体" panose="02010609060101010101" pitchFamily="49" charset="-122"/>
              </a:rPr>
              <a:t>数据元素可大可小，大到可以是一篇文稿、一本书，小到可以是一个字符，甚至是计算机二进制数中的一位。</a:t>
            </a:r>
            <a:endParaRPr lang="en-US" altLang="zh-CN" sz="2800" b="1" dirty="0">
              <a:latin typeface="楷体" panose="02010609060101010101" pitchFamily="49" charset="-122"/>
              <a:ea typeface="楷体" panose="02010609060101010101" pitchFamily="49" charset="-122"/>
            </a:endParaRPr>
          </a:p>
        </p:txBody>
      </p:sp>
      <p:sp>
        <p:nvSpPr>
          <p:cNvPr id="4" name="Text Box 2"/>
          <p:cNvSpPr txBox="1">
            <a:spLocks noChangeArrowheads="1"/>
          </p:cNvSpPr>
          <p:nvPr/>
        </p:nvSpPr>
        <p:spPr bwMode="auto">
          <a:xfrm>
            <a:off x="1495319" y="4511079"/>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 panose="02010609060101010101" pitchFamily="49" charset="-122"/>
                <a:ea typeface="楷体" panose="02010609060101010101" pitchFamily="49" charset="-122"/>
              </a:rPr>
              <a:t>是数据（集合）中的一个“</a:t>
            </a:r>
            <a:r>
              <a:rPr kumimoji="1" lang="zh-CN" altLang="en-US" sz="2800" b="1">
                <a:solidFill>
                  <a:srgbClr val="006600"/>
                </a:solidFill>
                <a:latin typeface="楷体" panose="02010609060101010101" pitchFamily="49" charset="-122"/>
                <a:ea typeface="楷体" panose="02010609060101010101" pitchFamily="49" charset="-122"/>
              </a:rPr>
              <a:t>个体</a:t>
            </a:r>
            <a:r>
              <a:rPr kumimoji="1" lang="zh-CN" altLang="en-US" sz="2800" b="1">
                <a:latin typeface="楷体" panose="02010609060101010101" pitchFamily="49" charset="-122"/>
                <a:ea typeface="楷体" panose="02010609060101010101" pitchFamily="49" charset="-122"/>
              </a:rPr>
              <a:t>”</a:t>
            </a:r>
          </a:p>
        </p:txBody>
      </p:sp>
      <p:sp>
        <p:nvSpPr>
          <p:cNvPr id="5" name="Text Box 4"/>
          <p:cNvSpPr txBox="1">
            <a:spLocks noChangeArrowheads="1"/>
          </p:cNvSpPr>
          <p:nvPr/>
        </p:nvSpPr>
        <p:spPr bwMode="auto">
          <a:xfrm>
            <a:off x="1508019" y="5446117"/>
            <a:ext cx="7297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楷体" panose="02010609060101010101" pitchFamily="49" charset="-122"/>
                <a:ea typeface="楷体" panose="02010609060101010101" pitchFamily="49" charset="-122"/>
              </a:rPr>
              <a:t>是数据结构中讨论的</a:t>
            </a:r>
            <a:r>
              <a:rPr kumimoji="1" lang="zh-CN" altLang="en-US" sz="2800" b="1" dirty="0">
                <a:solidFill>
                  <a:srgbClr val="006600"/>
                </a:solidFill>
                <a:latin typeface="楷体" panose="02010609060101010101" pitchFamily="49" charset="-122"/>
                <a:ea typeface="楷体" panose="02010609060101010101" pitchFamily="49" charset="-122"/>
              </a:rPr>
              <a:t>基本</a:t>
            </a:r>
            <a:r>
              <a:rPr kumimoji="1" lang="zh-CN" altLang="en-US" sz="2800" b="1" dirty="0">
                <a:latin typeface="楷体" panose="02010609060101010101" pitchFamily="49" charset="-122"/>
                <a:ea typeface="楷体" panose="02010609060101010101" pitchFamily="49" charset="-122"/>
              </a:rPr>
              <a:t>单位。</a:t>
            </a:r>
          </a:p>
        </p:txBody>
      </p:sp>
    </p:spTree>
    <p:extLst>
      <p:ext uri="{BB962C8B-B14F-4D97-AF65-F5344CB8AC3E}">
        <p14:creationId xmlns:p14="http://schemas.microsoft.com/office/powerpoint/2010/main" val="38297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数据项的概念</a:t>
            </a:r>
          </a:p>
        </p:txBody>
      </p:sp>
      <p:sp>
        <p:nvSpPr>
          <p:cNvPr id="4" name="Text Box 3"/>
          <p:cNvSpPr txBox="1">
            <a:spLocks noChangeArrowheads="1"/>
          </p:cNvSpPr>
          <p:nvPr/>
        </p:nvSpPr>
        <p:spPr bwMode="auto">
          <a:xfrm>
            <a:off x="1097899" y="1018245"/>
            <a:ext cx="94612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solidFill>
                  <a:srgbClr val="FF0000"/>
                </a:solidFill>
                <a:latin typeface="楷体" panose="02010609060101010101" pitchFamily="49" charset="-122"/>
                <a:ea typeface="楷体" panose="02010609060101010101" pitchFamily="49" charset="-122"/>
              </a:rPr>
              <a:t>数据项（</a:t>
            </a:r>
            <a:r>
              <a:rPr kumimoji="1" lang="en-US" altLang="zh-CN" sz="3200" b="1" dirty="0">
                <a:solidFill>
                  <a:srgbClr val="FF0000"/>
                </a:solidFill>
                <a:latin typeface="楷体" panose="02010609060101010101" pitchFamily="49" charset="-122"/>
                <a:ea typeface="楷体" panose="02010609060101010101" pitchFamily="49" charset="-122"/>
              </a:rPr>
              <a:t>Data Item</a:t>
            </a:r>
            <a:r>
              <a:rPr kumimoji="1" lang="zh-CN" altLang="en-US" sz="3200" b="1" dirty="0">
                <a:solidFill>
                  <a:srgbClr val="FF0000"/>
                </a:solidFill>
                <a:latin typeface="楷体" panose="02010609060101010101" pitchFamily="49" charset="-122"/>
                <a:ea typeface="楷体" panose="02010609060101010101" pitchFamily="49" charset="-122"/>
              </a:rPr>
              <a:t>）</a:t>
            </a:r>
            <a:r>
              <a:rPr kumimoji="1" lang="zh-CN" altLang="en-US" sz="3200" b="1" dirty="0">
                <a:latin typeface="楷体" panose="02010609060101010101" pitchFamily="49" charset="-122"/>
                <a:ea typeface="楷体" panose="02010609060101010101" pitchFamily="49" charset="-122"/>
              </a:rPr>
              <a:t>是数据结构中讨论的</a:t>
            </a:r>
            <a:r>
              <a:rPr kumimoji="1" lang="zh-CN" altLang="en-US" sz="3200" b="1" dirty="0">
                <a:solidFill>
                  <a:srgbClr val="006600"/>
                </a:solidFill>
                <a:latin typeface="楷体" panose="02010609060101010101" pitchFamily="49" charset="-122"/>
                <a:ea typeface="楷体" panose="02010609060101010101" pitchFamily="49" charset="-122"/>
              </a:rPr>
              <a:t>最小</a:t>
            </a:r>
            <a:r>
              <a:rPr kumimoji="1" lang="zh-CN" altLang="en-US" sz="3200" b="1" dirty="0">
                <a:latin typeface="楷体" panose="02010609060101010101" pitchFamily="49" charset="-122"/>
                <a:ea typeface="楷体" panose="02010609060101010101" pitchFamily="49" charset="-122"/>
              </a:rPr>
              <a:t>单位</a:t>
            </a:r>
          </a:p>
        </p:txBody>
      </p:sp>
      <p:sp>
        <p:nvSpPr>
          <p:cNvPr id="5" name="Text Box 4"/>
          <p:cNvSpPr txBox="1">
            <a:spLocks noChangeArrowheads="1"/>
          </p:cNvSpPr>
          <p:nvPr/>
        </p:nvSpPr>
        <p:spPr bwMode="auto">
          <a:xfrm>
            <a:off x="1097899" y="1789998"/>
            <a:ext cx="663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solidFill>
                  <a:srgbClr val="006600"/>
                </a:solidFill>
                <a:latin typeface="楷体" panose="02010609060101010101" pitchFamily="49" charset="-122"/>
                <a:ea typeface="楷体" panose="02010609060101010101" pitchFamily="49" charset="-122"/>
              </a:rPr>
              <a:t>数据元素可以是数据项的集合</a:t>
            </a:r>
            <a:endParaRPr kumimoji="1" lang="zh-CN" altLang="en-US" sz="3200" b="1" dirty="0">
              <a:latin typeface="楷体" panose="02010609060101010101" pitchFamily="49" charset="-122"/>
              <a:ea typeface="楷体" panose="02010609060101010101" pitchFamily="49" charset="-122"/>
            </a:endParaRPr>
          </a:p>
        </p:txBody>
      </p:sp>
      <p:sp>
        <p:nvSpPr>
          <p:cNvPr id="6" name="Text Box 5"/>
          <p:cNvSpPr txBox="1">
            <a:spLocks noChangeArrowheads="1"/>
          </p:cNvSpPr>
          <p:nvPr/>
        </p:nvSpPr>
        <p:spPr bwMode="auto">
          <a:xfrm>
            <a:off x="1225669" y="2819901"/>
            <a:ext cx="14208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0000"/>
                </a:solidFill>
                <a:latin typeface="楷体" panose="02010609060101010101" pitchFamily="49" charset="-122"/>
                <a:ea typeface="楷体" panose="02010609060101010101" pitchFamily="49" charset="-122"/>
              </a:rPr>
              <a:t>例如：</a:t>
            </a:r>
            <a:endParaRPr kumimoji="1" lang="zh-CN" altLang="en-US" sz="3200" b="1">
              <a:latin typeface="楷体" panose="02010609060101010101" pitchFamily="49" charset="-122"/>
              <a:ea typeface="楷体" panose="02010609060101010101" pitchFamily="49" charset="-122"/>
            </a:endParaRPr>
          </a:p>
        </p:txBody>
      </p:sp>
      <p:sp>
        <p:nvSpPr>
          <p:cNvPr id="7" name="Text Box 6"/>
          <p:cNvSpPr txBox="1">
            <a:spLocks noChangeArrowheads="1"/>
          </p:cNvSpPr>
          <p:nvPr/>
        </p:nvSpPr>
        <p:spPr bwMode="auto">
          <a:xfrm>
            <a:off x="2536944" y="2804026"/>
            <a:ext cx="6364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chemeClr val="tx2"/>
                </a:solidFill>
                <a:latin typeface="楷体" panose="02010609060101010101" pitchFamily="49" charset="-122"/>
                <a:ea typeface="楷体" panose="02010609060101010101" pitchFamily="49" charset="-122"/>
              </a:rPr>
              <a:t>描述一个运动员的数据元素可以是</a:t>
            </a:r>
            <a:endParaRPr kumimoji="1" lang="zh-CN" altLang="en-US" sz="3200" b="1">
              <a:latin typeface="楷体" panose="02010609060101010101" pitchFamily="49" charset="-122"/>
              <a:ea typeface="楷体" panose="02010609060101010101" pitchFamily="49" charset="-122"/>
            </a:endParaRPr>
          </a:p>
        </p:txBody>
      </p:sp>
      <p:graphicFrame>
        <p:nvGraphicFramePr>
          <p:cNvPr id="8" name="Object 8"/>
          <p:cNvGraphicFramePr>
            <a:graphicFrameLocks noChangeAspect="1"/>
          </p:cNvGraphicFramePr>
          <p:nvPr>
            <p:extLst>
              <p:ext uri="{D42A27DB-BD31-4B8C-83A1-F6EECF244321}">
                <p14:modId xmlns:p14="http://schemas.microsoft.com/office/powerpoint/2010/main" val="717160798"/>
              </p:ext>
            </p:extLst>
          </p:nvPr>
        </p:nvGraphicFramePr>
        <p:xfrm>
          <a:off x="1097899" y="3818054"/>
          <a:ext cx="10215563" cy="7296150"/>
        </p:xfrm>
        <a:graphic>
          <a:graphicData uri="http://schemas.openxmlformats.org/presentationml/2006/ole">
            <mc:AlternateContent xmlns:mc="http://schemas.openxmlformats.org/markup-compatibility/2006">
              <mc:Choice xmlns:v="urn:schemas-microsoft-com:vml" Requires="v">
                <p:oleObj spid="_x0000_s4126" name="文档" r:id="rId3" imgW="6210073" imgH="4103197" progId="Word.Document.8">
                  <p:embed/>
                </p:oleObj>
              </mc:Choice>
              <mc:Fallback>
                <p:oleObj name="文档" r:id="rId3" imgW="6210073" imgH="4103197" progId="Word.Document.8">
                  <p:embed/>
                  <p:pic>
                    <p:nvPicPr>
                      <p:cNvPr id="9319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899" y="3818054"/>
                        <a:ext cx="10215563" cy="729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9"/>
          <p:cNvSpPr txBox="1">
            <a:spLocks noChangeArrowheads="1"/>
          </p:cNvSpPr>
          <p:nvPr/>
        </p:nvSpPr>
        <p:spPr bwMode="auto">
          <a:xfrm>
            <a:off x="3584694" y="5229726"/>
            <a:ext cx="2774950" cy="579438"/>
          </a:xfrm>
          <a:prstGeom prst="rect">
            <a:avLst/>
          </a:prstGeom>
          <a:solidFill>
            <a:schemeClr val="accent5"/>
          </a:solidFill>
          <a:ln w="9525">
            <a:noFill/>
            <a:miter lim="800000"/>
            <a:headEnd/>
            <a:tailEnd/>
          </a:ln>
        </p:spPr>
        <p:txBody>
          <a:bodyPr>
            <a:spAutoFit/>
          </a:bodyPr>
          <a:lstStyle/>
          <a:p>
            <a:pPr>
              <a:defRPr/>
            </a:pPr>
            <a:r>
              <a:rPr kumimoji="1" lang="zh-CN" altLang="en-US" sz="3200" b="1">
                <a:solidFill>
                  <a:schemeClr val="tx2"/>
                </a:solidFill>
                <a:latin typeface="楷体" panose="02010609060101010101" pitchFamily="49" charset="-122"/>
                <a:ea typeface="楷体" panose="02010609060101010101" pitchFamily="49" charset="-122"/>
                <a:cs typeface="楷体_GB2312"/>
              </a:rPr>
              <a:t>称之为组合项</a:t>
            </a:r>
            <a:endParaRPr kumimoji="1" lang="zh-CN" altLang="en-US" sz="3200" b="1">
              <a:latin typeface="楷体" panose="02010609060101010101" pitchFamily="49" charset="-122"/>
              <a:ea typeface="楷体" panose="02010609060101010101" pitchFamily="49" charset="-122"/>
              <a:cs typeface="楷体_GB2312"/>
            </a:endParaRPr>
          </a:p>
        </p:txBody>
      </p:sp>
      <p:sp>
        <p:nvSpPr>
          <p:cNvPr id="10" name="AutoShape 10"/>
          <p:cNvSpPr>
            <a:spLocks/>
          </p:cNvSpPr>
          <p:nvPr/>
        </p:nvSpPr>
        <p:spPr bwMode="auto">
          <a:xfrm rot="16200000">
            <a:off x="4764207" y="4162926"/>
            <a:ext cx="228600" cy="1752600"/>
          </a:xfrm>
          <a:prstGeom prst="leftBrace">
            <a:avLst>
              <a:gd name="adj1" fmla="val 63889"/>
              <a:gd name="adj2" fmla="val 50000"/>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890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9" grpId="0" animBg="1" autoUpdateAnimBg="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005509" cy="605909"/>
          </a:xfrm>
        </p:spPr>
        <p:txBody>
          <a:bodyPr/>
          <a:lstStyle/>
          <a:p>
            <a:r>
              <a:rPr lang="zh-CN" altLang="en-US" dirty="0">
                <a:latin typeface="楷体" panose="02010609060101010101" pitchFamily="49" charset="-122"/>
                <a:ea typeface="楷体" panose="02010609060101010101" pitchFamily="49" charset="-122"/>
              </a:rPr>
              <a:t>数据对象的概念</a:t>
            </a:r>
          </a:p>
        </p:txBody>
      </p:sp>
      <p:sp>
        <p:nvSpPr>
          <p:cNvPr id="3" name="Rectangle 3"/>
          <p:cNvSpPr txBox="1">
            <a:spLocks noChangeArrowheads="1"/>
          </p:cNvSpPr>
          <p:nvPr/>
        </p:nvSpPr>
        <p:spPr>
          <a:xfrm>
            <a:off x="1289228" y="1561360"/>
            <a:ext cx="9057929" cy="5111750"/>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b="1" dirty="0">
                <a:solidFill>
                  <a:srgbClr val="FF0000"/>
                </a:solidFill>
                <a:latin typeface="楷体" panose="02010609060101010101" pitchFamily="49" charset="-122"/>
                <a:ea typeface="楷体" panose="02010609060101010101" pitchFamily="49" charset="-122"/>
              </a:rPr>
              <a:t>数据对象（</a:t>
            </a:r>
            <a:r>
              <a:rPr lang="en-US" altLang="zh-CN" b="1" dirty="0">
                <a:solidFill>
                  <a:srgbClr val="FF0000"/>
                </a:solidFill>
                <a:latin typeface="楷体" panose="02010609060101010101" pitchFamily="49" charset="-122"/>
                <a:ea typeface="楷体" panose="02010609060101010101" pitchFamily="49" charset="-122"/>
              </a:rPr>
              <a:t>Data Object</a:t>
            </a:r>
            <a:r>
              <a:rPr lang="zh-CN" altLang="en-US" b="1" dirty="0">
                <a:solidFill>
                  <a:srgbClr val="FF0000"/>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是具有相同性质的数据元素的集合，是数据的一个子集。</a:t>
            </a:r>
          </a:p>
          <a:p>
            <a:pPr>
              <a:defRPr/>
            </a:pPr>
            <a:r>
              <a:rPr lang="zh-CN" altLang="en-US" b="1" dirty="0">
                <a:latin typeface="楷体" panose="02010609060101010101" pitchFamily="49" charset="-122"/>
                <a:ea typeface="楷体" panose="02010609060101010101" pitchFamily="49" charset="-122"/>
              </a:rPr>
              <a:t>例如，电话薄数据对象中数据元素是每个人的记录；教务处职工数据对象中数据元素是职工的</a:t>
            </a:r>
            <a:r>
              <a:rPr lang="en-US" altLang="zh-CN" b="1" dirty="0">
                <a:latin typeface="楷体" panose="02010609060101010101" pitchFamily="49" charset="-122"/>
                <a:ea typeface="楷体" panose="02010609060101010101" pitchFamily="49" charset="-122"/>
              </a:rPr>
              <a:t>6</a:t>
            </a:r>
            <a:r>
              <a:rPr lang="zh-CN" altLang="en-US" b="1" dirty="0">
                <a:latin typeface="楷体" panose="02010609060101010101" pitchFamily="49" charset="-122"/>
                <a:ea typeface="楷体" panose="02010609060101010101" pitchFamily="49" charset="-122"/>
              </a:rPr>
              <a:t>个基本数据。 </a:t>
            </a:r>
          </a:p>
          <a:p>
            <a:pPr>
              <a:defRPr/>
            </a:pPr>
            <a:r>
              <a:rPr lang="zh-CN" altLang="en-US" b="1" dirty="0">
                <a:latin typeface="楷体" panose="02010609060101010101" pitchFamily="49" charset="-122"/>
                <a:ea typeface="楷体" panose="02010609060101010101" pitchFamily="49" charset="-122"/>
              </a:rPr>
              <a:t>数据、数据对象、数据元素和数据项这四个概念他们相互是</a:t>
            </a:r>
            <a:r>
              <a:rPr lang="zh-CN" altLang="en-US" b="1" dirty="0">
                <a:solidFill>
                  <a:srgbClr val="FF0000"/>
                </a:solidFill>
                <a:latin typeface="楷体" panose="02010609060101010101" pitchFamily="49" charset="-122"/>
                <a:ea typeface="楷体" panose="02010609060101010101" pitchFamily="49" charset="-122"/>
              </a:rPr>
              <a:t>集合和子集的关系</a:t>
            </a:r>
            <a:r>
              <a:rPr lang="zh-CN" altLang="en-US" b="1" dirty="0">
                <a:latin typeface="楷体" panose="02010609060101010101" pitchFamily="49" charset="-122"/>
                <a:ea typeface="楷体" panose="02010609060101010101" pitchFamily="49" charset="-122"/>
              </a:rPr>
              <a:t>。</a:t>
            </a:r>
            <a:endParaRPr lang="en-US" altLang="zh-CN" b="1" dirty="0">
              <a:latin typeface="楷体" panose="02010609060101010101" pitchFamily="49" charset="-122"/>
              <a:ea typeface="楷体" panose="02010609060101010101" pitchFamily="49" charset="-122"/>
            </a:endParaRPr>
          </a:p>
          <a:p>
            <a:pPr>
              <a:defRPr/>
            </a:pPr>
            <a:r>
              <a:rPr lang="zh-CN" altLang="en-US" b="1" dirty="0">
                <a:latin typeface="楷体" panose="02010609060101010101" pitchFamily="49" charset="-122"/>
                <a:ea typeface="楷体" panose="02010609060101010101" pitchFamily="49" charset="-122"/>
              </a:rPr>
              <a:t>即，数据对象是数据的子集，数据元素是数据对象的子集，数据项又是数据元素的子集。</a:t>
            </a:r>
            <a:endParaRPr lang="en-US" altLang="zh-CN"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5344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041607"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3</a:t>
            </a:r>
            <a:endParaRPr lang="zh-CN" altLang="en-US" dirty="0">
              <a:latin typeface="楷体" panose="02010609060101010101" pitchFamily="49" charset="-122"/>
              <a:ea typeface="楷体" panose="02010609060101010101" pitchFamily="49" charset="-122"/>
            </a:endParaRPr>
          </a:p>
        </p:txBody>
      </p:sp>
      <p:sp>
        <p:nvSpPr>
          <p:cNvPr id="4" name="Text Box 4"/>
          <p:cNvSpPr txBox="1">
            <a:spLocks noChangeArrowheads="1"/>
          </p:cNvSpPr>
          <p:nvPr/>
        </p:nvSpPr>
        <p:spPr bwMode="auto">
          <a:xfrm>
            <a:off x="1425078" y="904943"/>
            <a:ext cx="8153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spcAft>
                <a:spcPct val="100000"/>
              </a:spcAft>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在通讯录表</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1.1</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中，行表示一个结点（</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数据元素</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），每个结点由姓名、区号、办公电话和手机号码四个域（或曰</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字段</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数据项</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）组成</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800" b="1"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5" name="Group 139"/>
          <p:cNvGraphicFramePr>
            <a:graphicFrameLocks noGrp="1"/>
          </p:cNvGraphicFramePr>
          <p:nvPr>
            <p:extLst>
              <p:ext uri="{D42A27DB-BD31-4B8C-83A1-F6EECF244321}">
                <p14:modId xmlns:p14="http://schemas.microsoft.com/office/powerpoint/2010/main" val="263119606"/>
              </p:ext>
            </p:extLst>
          </p:nvPr>
        </p:nvGraphicFramePr>
        <p:xfrm>
          <a:off x="1920379" y="2540585"/>
          <a:ext cx="7658099" cy="3636964"/>
        </p:xfrm>
        <a:graphic>
          <a:graphicData uri="http://schemas.openxmlformats.org/drawingml/2006/table">
            <a:tbl>
              <a:tblPr/>
              <a:tblGrid>
                <a:gridCol w="1531620">
                  <a:extLst>
                    <a:ext uri="{9D8B030D-6E8A-4147-A177-3AD203B41FA5}">
                      <a16:colId xmlns:a16="http://schemas.microsoft.com/office/drawing/2014/main" val="20000"/>
                    </a:ext>
                  </a:extLst>
                </a:gridCol>
                <a:gridCol w="1289785">
                  <a:extLst>
                    <a:ext uri="{9D8B030D-6E8A-4147-A177-3AD203B41FA5}">
                      <a16:colId xmlns:a16="http://schemas.microsoft.com/office/drawing/2014/main" val="20001"/>
                    </a:ext>
                  </a:extLst>
                </a:gridCol>
                <a:gridCol w="1723072">
                  <a:extLst>
                    <a:ext uri="{9D8B030D-6E8A-4147-A177-3AD203B41FA5}">
                      <a16:colId xmlns:a16="http://schemas.microsoft.com/office/drawing/2014/main" val="20002"/>
                    </a:ext>
                  </a:extLst>
                </a:gridCol>
                <a:gridCol w="3113622">
                  <a:extLst>
                    <a:ext uri="{9D8B030D-6E8A-4147-A177-3AD203B41FA5}">
                      <a16:colId xmlns:a16="http://schemas.microsoft.com/office/drawing/2014/main" val="20003"/>
                    </a:ext>
                  </a:extLst>
                </a:gridCol>
              </a:tblGrid>
              <a:tr h="620219">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200" b="1" dirty="0">
                          <a:solidFill>
                            <a:schemeClr val="accent1">
                              <a:lumMod val="75000"/>
                            </a:schemeClr>
                          </a:solidFill>
                          <a:latin typeface="楷体" panose="02010609060101010101" pitchFamily="49" charset="-122"/>
                          <a:ea typeface="楷体" panose="02010609060101010101" pitchFamily="49" charset="-122"/>
                          <a:cs typeface="Times New Roman" pitchFamily="18" charset="0"/>
                        </a:rPr>
                        <a:t>表</a:t>
                      </a:r>
                      <a:r>
                        <a:rPr lang="en-US" altLang="zh-CN" sz="3200" b="1" dirty="0">
                          <a:solidFill>
                            <a:schemeClr val="accent1">
                              <a:lumMod val="75000"/>
                            </a:schemeClr>
                          </a:solidFill>
                          <a:latin typeface="楷体" panose="02010609060101010101" pitchFamily="49" charset="-122"/>
                          <a:ea typeface="楷体" panose="02010609060101010101" pitchFamily="49" charset="-122"/>
                          <a:cs typeface="Times New Roman" pitchFamily="18" charset="0"/>
                        </a:rPr>
                        <a:t>1.1   </a:t>
                      </a:r>
                      <a:r>
                        <a:rPr lang="zh-CN" altLang="en-US" sz="3200" b="1" dirty="0">
                          <a:solidFill>
                            <a:schemeClr val="accent1">
                              <a:lumMod val="75000"/>
                            </a:schemeClr>
                          </a:solidFill>
                          <a:latin typeface="楷体" panose="02010609060101010101" pitchFamily="49" charset="-122"/>
                          <a:ea typeface="楷体" panose="02010609060101010101" pitchFamily="49" charset="-122"/>
                          <a:cs typeface="Times New Roman" pitchFamily="18" charset="0"/>
                        </a:rPr>
                        <a:t>通讯录表</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9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姓名</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区号</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办公电话</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手机号码</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29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赵甲</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010</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53644587</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itchFamily="18" charset="0"/>
                        </a:rPr>
                        <a:t>13911001234</a:t>
                      </a:r>
                      <a:endParaRPr kumimoji="0" lang="en-US" altLang="zh-CN" sz="3000" b="1"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478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钱乙</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020</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89634159</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13809771333</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29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孙丙</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021</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45976528</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13916586666</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29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李丁</a:t>
                      </a:r>
                      <a:endParaRPr kumimoji="0" lang="zh-CN" altLang="en-US"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024</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63427541</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itchFamily="18" charset="0"/>
                        </a:rPr>
                        <a:t>13804076111</a:t>
                      </a:r>
                      <a:endParaRPr kumimoji="0" lang="en-US" altLang="zh-CN" sz="3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039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数据结构相关术语</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983" y="1035321"/>
            <a:ext cx="3702051"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646572" y="253874"/>
            <a:ext cx="8675687"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800" b="1"/>
          </a:p>
        </p:txBody>
      </p:sp>
      <p:grpSp>
        <p:nvGrpSpPr>
          <p:cNvPr id="5" name="组合 32"/>
          <p:cNvGrpSpPr>
            <a:grpSpLocks/>
          </p:cNvGrpSpPr>
          <p:nvPr/>
        </p:nvGrpSpPr>
        <p:grpSpPr bwMode="auto">
          <a:xfrm>
            <a:off x="2511759" y="1574674"/>
            <a:ext cx="7488238" cy="5040313"/>
            <a:chOff x="971550" y="-26988"/>
            <a:chExt cx="7488238" cy="5040313"/>
          </a:xfrm>
        </p:grpSpPr>
        <p:grpSp>
          <p:nvGrpSpPr>
            <p:cNvPr id="6" name="组合 7"/>
            <p:cNvGrpSpPr>
              <a:grpSpLocks/>
            </p:cNvGrpSpPr>
            <p:nvPr/>
          </p:nvGrpSpPr>
          <p:grpSpPr bwMode="auto">
            <a:xfrm>
              <a:off x="971550" y="2565400"/>
              <a:ext cx="1296988" cy="1150938"/>
              <a:chOff x="2123728" y="1628800"/>
              <a:chExt cx="1296144" cy="1152128"/>
            </a:xfrm>
          </p:grpSpPr>
          <p:sp>
            <p:nvSpPr>
              <p:cNvPr id="32" name="椭圆 31"/>
              <p:cNvSpPr/>
              <p:nvPr/>
            </p:nvSpPr>
            <p:spPr>
              <a:xfrm>
                <a:off x="2123728" y="1628800"/>
                <a:ext cx="1296144" cy="11521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3" name="TextBox 6"/>
              <p:cNvSpPr txBox="1">
                <a:spLocks noChangeArrowheads="1"/>
              </p:cNvSpPr>
              <p:nvPr/>
            </p:nvSpPr>
            <p:spPr bwMode="auto">
              <a:xfrm>
                <a:off x="2267744" y="1908121"/>
                <a:ext cx="1080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数据</a:t>
                </a:r>
              </a:p>
            </p:txBody>
          </p:sp>
        </p:grpSp>
        <p:grpSp>
          <p:nvGrpSpPr>
            <p:cNvPr id="7" name="组合 8"/>
            <p:cNvGrpSpPr>
              <a:grpSpLocks/>
            </p:cNvGrpSpPr>
            <p:nvPr/>
          </p:nvGrpSpPr>
          <p:grpSpPr bwMode="auto">
            <a:xfrm>
              <a:off x="3059113" y="1557338"/>
              <a:ext cx="1296987" cy="1150937"/>
              <a:chOff x="2123728" y="1628800"/>
              <a:chExt cx="1296144" cy="1152128"/>
            </a:xfrm>
          </p:grpSpPr>
          <p:sp>
            <p:nvSpPr>
              <p:cNvPr id="30" name="椭圆 29"/>
              <p:cNvSpPr/>
              <p:nvPr/>
            </p:nvSpPr>
            <p:spPr>
              <a:xfrm>
                <a:off x="2123728" y="1628799"/>
                <a:ext cx="1296144" cy="1152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1" name="TextBox 10"/>
              <p:cNvSpPr txBox="1">
                <a:spLocks noChangeArrowheads="1"/>
              </p:cNvSpPr>
              <p:nvPr/>
            </p:nvSpPr>
            <p:spPr bwMode="auto">
              <a:xfrm>
                <a:off x="2267744" y="1700808"/>
                <a:ext cx="1008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数据对象</a:t>
                </a:r>
              </a:p>
            </p:txBody>
          </p:sp>
        </p:grpSp>
        <p:grpSp>
          <p:nvGrpSpPr>
            <p:cNvPr id="8" name="组合 11"/>
            <p:cNvGrpSpPr>
              <a:grpSpLocks/>
            </p:cNvGrpSpPr>
            <p:nvPr/>
          </p:nvGrpSpPr>
          <p:grpSpPr bwMode="auto">
            <a:xfrm>
              <a:off x="3059113" y="3860800"/>
              <a:ext cx="1296987" cy="1152525"/>
              <a:chOff x="2123728" y="1628800"/>
              <a:chExt cx="1296144" cy="1152128"/>
            </a:xfrm>
          </p:grpSpPr>
          <p:sp>
            <p:nvSpPr>
              <p:cNvPr id="28" name="椭圆 27"/>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9" name="TextBox 13"/>
              <p:cNvSpPr txBox="1">
                <a:spLocks noChangeArrowheads="1"/>
              </p:cNvSpPr>
              <p:nvPr/>
            </p:nvSpPr>
            <p:spPr bwMode="auto">
              <a:xfrm>
                <a:off x="2339752" y="1700808"/>
                <a:ext cx="10801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bg1"/>
                    </a:solidFill>
                  </a:rPr>
                  <a:t>数据对象</a:t>
                </a:r>
              </a:p>
            </p:txBody>
          </p:sp>
        </p:grpSp>
        <p:cxnSp>
          <p:nvCxnSpPr>
            <p:cNvPr id="9" name="直接箭头连接符 8"/>
            <p:cNvCxnSpPr>
              <a:stCxn id="32" idx="6"/>
              <a:endCxn id="30" idx="2"/>
            </p:cNvCxnSpPr>
            <p:nvPr/>
          </p:nvCxnSpPr>
          <p:spPr>
            <a:xfrm flipV="1">
              <a:off x="2268538" y="2133600"/>
              <a:ext cx="790575" cy="1008062"/>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0" name="组合 31"/>
            <p:cNvGrpSpPr>
              <a:grpSpLocks/>
            </p:cNvGrpSpPr>
            <p:nvPr/>
          </p:nvGrpSpPr>
          <p:grpSpPr bwMode="auto">
            <a:xfrm>
              <a:off x="4356100" y="-26988"/>
              <a:ext cx="4103688" cy="3816351"/>
              <a:chOff x="4356100" y="-26988"/>
              <a:chExt cx="4103688" cy="3816351"/>
            </a:xfrm>
          </p:grpSpPr>
          <p:grpSp>
            <p:nvGrpSpPr>
              <p:cNvPr id="12" name="组合 14"/>
              <p:cNvGrpSpPr>
                <a:grpSpLocks/>
              </p:cNvGrpSpPr>
              <p:nvPr/>
            </p:nvGrpSpPr>
            <p:grpSpPr bwMode="auto">
              <a:xfrm>
                <a:off x="5148263" y="692150"/>
                <a:ext cx="1295400" cy="1152525"/>
                <a:chOff x="2123728" y="1628800"/>
                <a:chExt cx="1296144" cy="1152128"/>
              </a:xfrm>
            </p:grpSpPr>
            <p:sp>
              <p:nvSpPr>
                <p:cNvPr id="26" name="椭圆 25"/>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7" name="TextBox 16"/>
                <p:cNvSpPr txBox="1">
                  <a:spLocks noChangeArrowheads="1"/>
                </p:cNvSpPr>
                <p:nvPr/>
              </p:nvSpPr>
              <p:spPr bwMode="auto">
                <a:xfrm>
                  <a:off x="2339752" y="1772816"/>
                  <a:ext cx="936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rPr>
                    <a:t>数据元素</a:t>
                  </a:r>
                </a:p>
              </p:txBody>
            </p:sp>
          </p:grpSp>
          <p:grpSp>
            <p:nvGrpSpPr>
              <p:cNvPr id="13" name="组合 17"/>
              <p:cNvGrpSpPr>
                <a:grpSpLocks/>
              </p:cNvGrpSpPr>
              <p:nvPr/>
            </p:nvGrpSpPr>
            <p:grpSpPr bwMode="auto">
              <a:xfrm>
                <a:off x="5148263" y="2636838"/>
                <a:ext cx="1295400" cy="1152525"/>
                <a:chOff x="2123728" y="1628800"/>
                <a:chExt cx="1296144" cy="1152128"/>
              </a:xfrm>
            </p:grpSpPr>
            <p:sp>
              <p:nvSpPr>
                <p:cNvPr id="24" name="椭圆 23"/>
                <p:cNvSpPr/>
                <p:nvPr/>
              </p:nvSpPr>
              <p:spPr>
                <a:xfrm>
                  <a:off x="2123728" y="1628799"/>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5" name="TextBox 19"/>
                <p:cNvSpPr txBox="1">
                  <a:spLocks noChangeArrowheads="1"/>
                </p:cNvSpPr>
                <p:nvPr/>
              </p:nvSpPr>
              <p:spPr bwMode="auto">
                <a:xfrm>
                  <a:off x="2339752" y="1772816"/>
                  <a:ext cx="936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数据元素</a:t>
                  </a:r>
                </a:p>
              </p:txBody>
            </p:sp>
          </p:grpSp>
          <p:grpSp>
            <p:nvGrpSpPr>
              <p:cNvPr id="14" name="组合 29"/>
              <p:cNvGrpSpPr>
                <a:grpSpLocks/>
              </p:cNvGrpSpPr>
              <p:nvPr/>
            </p:nvGrpSpPr>
            <p:grpSpPr bwMode="auto">
              <a:xfrm>
                <a:off x="7308850" y="-26988"/>
                <a:ext cx="1150938" cy="1079501"/>
                <a:chOff x="2123728" y="1628800"/>
                <a:chExt cx="1296144" cy="1152128"/>
              </a:xfrm>
            </p:grpSpPr>
            <p:sp>
              <p:nvSpPr>
                <p:cNvPr id="22" name="椭圆 21"/>
                <p:cNvSpPr/>
                <p:nvPr/>
              </p:nvSpPr>
              <p:spPr>
                <a:xfrm>
                  <a:off x="2123728" y="1628800"/>
                  <a:ext cx="1296144" cy="11521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3" name="TextBox 31"/>
                <p:cNvSpPr txBox="1">
                  <a:spLocks noChangeArrowheads="1"/>
                </p:cNvSpPr>
                <p:nvPr/>
              </p:nvSpPr>
              <p:spPr bwMode="auto">
                <a:xfrm>
                  <a:off x="2123728" y="1970101"/>
                  <a:ext cx="12961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数据项</a:t>
                  </a:r>
                </a:p>
              </p:txBody>
            </p:sp>
          </p:grpSp>
          <p:grpSp>
            <p:nvGrpSpPr>
              <p:cNvPr id="15" name="组合 32"/>
              <p:cNvGrpSpPr>
                <a:grpSpLocks/>
              </p:cNvGrpSpPr>
              <p:nvPr/>
            </p:nvGrpSpPr>
            <p:grpSpPr bwMode="auto">
              <a:xfrm>
                <a:off x="7308850" y="1412875"/>
                <a:ext cx="1150938" cy="1079500"/>
                <a:chOff x="2123728" y="1628800"/>
                <a:chExt cx="1296144" cy="1152128"/>
              </a:xfrm>
            </p:grpSpPr>
            <p:sp>
              <p:nvSpPr>
                <p:cNvPr id="20" name="椭圆 19"/>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1" name="TextBox 34"/>
                <p:cNvSpPr txBox="1">
                  <a:spLocks noChangeArrowheads="1"/>
                </p:cNvSpPr>
                <p:nvPr/>
              </p:nvSpPr>
              <p:spPr bwMode="auto">
                <a:xfrm>
                  <a:off x="2123728" y="1970101"/>
                  <a:ext cx="12961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数据项</a:t>
                  </a:r>
                </a:p>
              </p:txBody>
            </p:sp>
          </p:grpSp>
          <p:cxnSp>
            <p:nvCxnSpPr>
              <p:cNvPr id="16" name="直接箭头连接符 15"/>
              <p:cNvCxnSpPr>
                <a:stCxn id="30" idx="6"/>
                <a:endCxn id="26" idx="2"/>
              </p:cNvCxnSpPr>
              <p:nvPr/>
            </p:nvCxnSpPr>
            <p:spPr>
              <a:xfrm flipV="1">
                <a:off x="4356100" y="1268412"/>
                <a:ext cx="792163" cy="865188"/>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30" idx="6"/>
                <a:endCxn id="24" idx="2"/>
              </p:cNvCxnSpPr>
              <p:nvPr/>
            </p:nvCxnSpPr>
            <p:spPr>
              <a:xfrm>
                <a:off x="4356100" y="2133600"/>
                <a:ext cx="792163" cy="107950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6" idx="6"/>
                <a:endCxn id="21" idx="1"/>
              </p:cNvCxnSpPr>
              <p:nvPr/>
            </p:nvCxnSpPr>
            <p:spPr>
              <a:xfrm>
                <a:off x="6443663" y="1268412"/>
                <a:ext cx="865187" cy="695325"/>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26" idx="6"/>
                <a:endCxn id="22" idx="3"/>
              </p:cNvCxnSpPr>
              <p:nvPr/>
            </p:nvCxnSpPr>
            <p:spPr>
              <a:xfrm flipV="1">
                <a:off x="6443663" y="893762"/>
                <a:ext cx="1033462" cy="37465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直接箭头连接符 10"/>
            <p:cNvCxnSpPr>
              <a:stCxn id="32" idx="6"/>
              <a:endCxn id="28" idx="1"/>
            </p:cNvCxnSpPr>
            <p:nvPr/>
          </p:nvCxnSpPr>
          <p:spPr>
            <a:xfrm>
              <a:off x="2268538" y="3141662"/>
              <a:ext cx="981075" cy="887413"/>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802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005509" cy="605909"/>
          </a:xfrm>
        </p:spPr>
        <p:txBody>
          <a:bodyPr/>
          <a:lstStyle/>
          <a:p>
            <a:r>
              <a:rPr lang="zh-CN" altLang="en-US" dirty="0">
                <a:latin typeface="楷体" panose="02010609060101010101" pitchFamily="49" charset="-122"/>
                <a:ea typeface="楷体" panose="02010609060101010101" pitchFamily="49" charset="-122"/>
              </a:rPr>
              <a:t>数据结构的概念</a:t>
            </a:r>
          </a:p>
        </p:txBody>
      </p:sp>
      <p:sp>
        <p:nvSpPr>
          <p:cNvPr id="4" name="Text Box 4"/>
          <p:cNvSpPr txBox="1">
            <a:spLocks noChangeArrowheads="1"/>
          </p:cNvSpPr>
          <p:nvPr/>
        </p:nvSpPr>
        <p:spPr bwMode="auto">
          <a:xfrm>
            <a:off x="1248993" y="1345246"/>
            <a:ext cx="9056914" cy="414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10000"/>
              </a:lnSpc>
              <a:spcAft>
                <a:spcPct val="30000"/>
              </a:spcAft>
            </a:pPr>
            <a:r>
              <a:rPr lang="zh-CN" altLang="en-US" sz="2800" b="1" dirty="0">
                <a:solidFill>
                  <a:srgbClr val="FF0000"/>
                </a:solidFill>
                <a:latin typeface="楷体" panose="02010609060101010101" pitchFamily="49" charset="-122"/>
                <a:ea typeface="楷体" panose="02010609060101010101" pitchFamily="49" charset="-122"/>
              </a:rPr>
              <a:t>定义</a:t>
            </a:r>
            <a:r>
              <a:rPr lang="en-US" altLang="zh-CN" sz="2800" b="1" dirty="0">
                <a:solidFill>
                  <a:srgbClr val="FF0000"/>
                </a:solidFill>
                <a:latin typeface="楷体" panose="02010609060101010101" pitchFamily="49" charset="-122"/>
                <a:ea typeface="楷体" panose="02010609060101010101" pitchFamily="49" charset="-122"/>
              </a:rPr>
              <a:t>  </a:t>
            </a:r>
            <a:r>
              <a:rPr lang="zh-CN" altLang="en-US" sz="2800" b="1" u="sng" dirty="0">
                <a:solidFill>
                  <a:srgbClr val="FF0000"/>
                </a:solidFill>
                <a:latin typeface="楷体" panose="02010609060101010101" pitchFamily="49" charset="-122"/>
                <a:ea typeface="楷体" panose="02010609060101010101" pitchFamily="49" charset="-122"/>
              </a:rPr>
              <a:t>数据结构（</a:t>
            </a:r>
            <a:r>
              <a:rPr lang="en-US" altLang="zh-CN" sz="2800" b="1" u="sng" dirty="0">
                <a:solidFill>
                  <a:srgbClr val="FF0000"/>
                </a:solidFill>
                <a:latin typeface="楷体" panose="02010609060101010101" pitchFamily="49" charset="-122"/>
                <a:ea typeface="楷体" panose="02010609060101010101" pitchFamily="49" charset="-122"/>
              </a:rPr>
              <a:t>Data Structure</a:t>
            </a:r>
            <a:r>
              <a:rPr lang="zh-CN" altLang="en-US" sz="2800" b="1" u="sng" dirty="0">
                <a:solidFill>
                  <a:srgbClr val="FF0000"/>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是指由若干数据成分按照一定方式构成的</a:t>
            </a:r>
            <a:r>
              <a:rPr lang="zh-CN" altLang="en-US" sz="2800" b="1" dirty="0">
                <a:solidFill>
                  <a:srgbClr val="00B050"/>
                </a:solidFill>
                <a:latin typeface="楷体" panose="02010609060101010101" pitchFamily="49" charset="-122"/>
                <a:ea typeface="楷体" panose="02010609060101010101" pitchFamily="49" charset="-122"/>
              </a:rPr>
              <a:t>复合数据</a:t>
            </a:r>
            <a:r>
              <a:rPr lang="zh-CN" altLang="en-US" sz="2800" b="1" dirty="0">
                <a:latin typeface="楷体" panose="02010609060101010101" pitchFamily="49" charset="-122"/>
                <a:ea typeface="楷体" panose="02010609060101010101" pitchFamily="49" charset="-122"/>
              </a:rPr>
              <a:t>以及作用于其上的</a:t>
            </a:r>
            <a:r>
              <a:rPr lang="zh-CN" altLang="en-US" sz="2800" b="1" dirty="0">
                <a:solidFill>
                  <a:srgbClr val="00B050"/>
                </a:solidFill>
                <a:latin typeface="楷体" panose="02010609060101010101" pitchFamily="49" charset="-122"/>
                <a:ea typeface="楷体" panose="02010609060101010101" pitchFamily="49" charset="-122"/>
              </a:rPr>
              <a:t>函数或运算</a:t>
            </a:r>
            <a:r>
              <a:rPr lang="zh-CN" altLang="en-US" sz="2800" b="1" dirty="0">
                <a:latin typeface="楷体" panose="02010609060101010101" pitchFamily="49" charset="-122"/>
                <a:ea typeface="楷体" panose="02010609060101010101" pitchFamily="49" charset="-122"/>
              </a:rPr>
              <a:t>。数据成分及其间的数据约束关系合称为数据结构的</a:t>
            </a:r>
            <a:r>
              <a:rPr lang="zh-CN" altLang="en-US" sz="2800" b="1" dirty="0">
                <a:solidFill>
                  <a:srgbClr val="FF00FF"/>
                </a:solidFill>
                <a:latin typeface="楷体" panose="02010609060101010101" pitchFamily="49" charset="-122"/>
                <a:ea typeface="楷体" panose="02010609060101010101" pitchFamily="49" charset="-122"/>
              </a:rPr>
              <a:t>逻辑结构</a:t>
            </a:r>
            <a:r>
              <a:rPr lang="zh-CN" altLang="en-US" sz="2800" b="1" dirty="0">
                <a:latin typeface="楷体" panose="02010609060101010101" pitchFamily="49" charset="-122"/>
                <a:ea typeface="楷体" panose="02010609060101010101" pitchFamily="49" charset="-122"/>
              </a:rPr>
              <a:t>。数据结构从数学上可用适当的数学结构以及其上的函数变换统一地定义</a:t>
            </a:r>
            <a:r>
              <a:rPr lang="en-US" altLang="zh-CN" sz="2800" b="1" baseline="30000" dirty="0">
                <a:solidFill>
                  <a:srgbClr val="FF0000"/>
                </a:solidFill>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a:t>
            </a:r>
          </a:p>
          <a:p>
            <a:pPr eaLnBrk="1" hangingPunct="1">
              <a:lnSpc>
                <a:spcPct val="110000"/>
              </a:lnSpc>
              <a:spcBef>
                <a:spcPct val="30000"/>
              </a:spcBef>
            </a:pPr>
            <a:r>
              <a:rPr lang="zh-CN" altLang="en-US" sz="2800" b="1" dirty="0">
                <a:latin typeface="楷体" panose="02010609060101010101" pitchFamily="49" charset="-122"/>
                <a:ea typeface="楷体" panose="02010609060101010101" pitchFamily="49" charset="-122"/>
              </a:rPr>
              <a:t>但迄今为止，关于数据结构之定义在计算机科学技术界还未取得完全共识。有些学者认为数据结构应由数据的</a:t>
            </a:r>
            <a:r>
              <a:rPr lang="zh-CN" altLang="en-US" sz="2800" b="1" dirty="0">
                <a:solidFill>
                  <a:srgbClr val="00B050"/>
                </a:solidFill>
                <a:latin typeface="楷体" panose="02010609060101010101" pitchFamily="49" charset="-122"/>
                <a:ea typeface="楷体" panose="02010609060101010101" pitchFamily="49" charset="-122"/>
              </a:rPr>
              <a:t>逻辑结构</a:t>
            </a:r>
            <a:r>
              <a:rPr lang="zh-CN" altLang="en-US" sz="2800" b="1" dirty="0">
                <a:latin typeface="楷体" panose="02010609060101010101" pitchFamily="49" charset="-122"/>
                <a:ea typeface="楷体" panose="02010609060101010101" pitchFamily="49" charset="-122"/>
              </a:rPr>
              <a:t>、数据的</a:t>
            </a:r>
            <a:r>
              <a:rPr lang="zh-CN" altLang="en-US" sz="2800" b="1" dirty="0">
                <a:solidFill>
                  <a:srgbClr val="00B050"/>
                </a:solidFill>
                <a:latin typeface="楷体" panose="02010609060101010101" pitchFamily="49" charset="-122"/>
                <a:ea typeface="楷体" panose="02010609060101010101" pitchFamily="49" charset="-122"/>
              </a:rPr>
              <a:t>存储结构</a:t>
            </a:r>
            <a:r>
              <a:rPr lang="zh-CN" altLang="en-US" sz="2800" b="1" dirty="0">
                <a:latin typeface="楷体" panose="02010609060101010101" pitchFamily="49" charset="-122"/>
                <a:ea typeface="楷体" panose="02010609060101010101" pitchFamily="49" charset="-122"/>
              </a:rPr>
              <a:t>及其上的</a:t>
            </a:r>
            <a:r>
              <a:rPr lang="zh-CN" altLang="en-US" sz="2800" b="1" dirty="0">
                <a:solidFill>
                  <a:srgbClr val="00B050"/>
                </a:solidFill>
                <a:latin typeface="楷体" panose="02010609060101010101" pitchFamily="49" charset="-122"/>
                <a:ea typeface="楷体" panose="02010609060101010101" pitchFamily="49" charset="-122"/>
              </a:rPr>
              <a:t>运算</a:t>
            </a:r>
            <a:r>
              <a:rPr lang="zh-CN" altLang="en-US" sz="2800" b="1" dirty="0">
                <a:latin typeface="楷体" panose="02010609060101010101" pitchFamily="49" charset="-122"/>
                <a:ea typeface="楷体" panose="02010609060101010101" pitchFamily="49" charset="-122"/>
              </a:rPr>
              <a:t>三部分组成。  </a:t>
            </a:r>
          </a:p>
        </p:txBody>
      </p:sp>
    </p:spTree>
    <p:extLst>
      <p:ext uri="{BB962C8B-B14F-4D97-AF65-F5344CB8AC3E}">
        <p14:creationId xmlns:p14="http://schemas.microsoft.com/office/powerpoint/2010/main" val="35772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ircle(in)">
                                      <p:cBhvr>
                                        <p:cTn id="7"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主要教学内容</a:t>
            </a:r>
          </a:p>
        </p:txBody>
      </p:sp>
      <p:sp>
        <p:nvSpPr>
          <p:cNvPr id="4" name="Rectangle 3"/>
          <p:cNvSpPr txBox="1">
            <a:spLocks noChangeArrowheads="1"/>
          </p:cNvSpPr>
          <p:nvPr/>
        </p:nvSpPr>
        <p:spPr>
          <a:xfrm>
            <a:off x="1933073" y="1486187"/>
            <a:ext cx="75438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None/>
            </a:pPr>
            <a:r>
              <a:rPr lang="en-US" altLang="zh-CN" sz="3200" b="1" dirty="0">
                <a:solidFill>
                  <a:srgbClr val="C00000"/>
                </a:solidFill>
                <a:latin typeface="楷体" panose="02010609060101010101" pitchFamily="49" charset="-122"/>
                <a:ea typeface="楷体" panose="02010609060101010101" pitchFamily="49" charset="-122"/>
              </a:rPr>
              <a:t>1 </a:t>
            </a:r>
            <a:r>
              <a:rPr lang="zh-CN" altLang="en-US" sz="3200" b="1" dirty="0">
                <a:solidFill>
                  <a:srgbClr val="C00000"/>
                </a:solidFill>
                <a:latin typeface="楷体" panose="02010609060101010101" pitchFamily="49" charset="-122"/>
                <a:ea typeface="楷体" panose="02010609060101010101" pitchFamily="49" charset="-122"/>
              </a:rPr>
              <a:t>数据结构与计算机</a:t>
            </a:r>
            <a:endParaRPr lang="en-US" altLang="zh-CN" sz="3200" b="1" dirty="0">
              <a:solidFill>
                <a:srgbClr val="C0000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None/>
            </a:pPr>
            <a:r>
              <a:rPr lang="en-US" altLang="zh-CN" sz="3200" b="1" dirty="0">
                <a:solidFill>
                  <a:srgbClr val="C00000"/>
                </a:solidFill>
                <a:latin typeface="楷体" panose="02010609060101010101" pitchFamily="49" charset="-122"/>
                <a:ea typeface="楷体" panose="02010609060101010101" pitchFamily="49" charset="-122"/>
              </a:rPr>
              <a:t>2 </a:t>
            </a:r>
            <a:r>
              <a:rPr lang="zh-CN" altLang="en-US" sz="3200" b="1" dirty="0">
                <a:solidFill>
                  <a:srgbClr val="C00000"/>
                </a:solidFill>
                <a:latin typeface="楷体" panose="02010609060101010101" pitchFamily="49" charset="-122"/>
                <a:ea typeface="楷体" panose="02010609060101010101" pitchFamily="49" charset="-122"/>
              </a:rPr>
              <a:t>数据结构基本概念</a:t>
            </a:r>
            <a:endParaRPr lang="en-US" altLang="zh-CN" sz="3200" b="1" dirty="0">
              <a:solidFill>
                <a:srgbClr val="C0000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None/>
            </a:pPr>
            <a:r>
              <a:rPr lang="en-US" altLang="zh-CN" sz="3200" b="1" dirty="0">
                <a:solidFill>
                  <a:srgbClr val="C00000"/>
                </a:solidFill>
                <a:latin typeface="楷体" panose="02010609060101010101" pitchFamily="49" charset="-122"/>
                <a:ea typeface="楷体" panose="02010609060101010101" pitchFamily="49" charset="-122"/>
              </a:rPr>
              <a:t>3 </a:t>
            </a:r>
            <a:r>
              <a:rPr lang="zh-CN" altLang="en-US" sz="3200" b="1" dirty="0">
                <a:solidFill>
                  <a:srgbClr val="C00000"/>
                </a:solidFill>
                <a:latin typeface="楷体" panose="02010609060101010101" pitchFamily="49" charset="-122"/>
                <a:ea typeface="楷体" panose="02010609060101010101" pitchFamily="49" charset="-122"/>
              </a:rPr>
              <a:t>算法设计与分析</a:t>
            </a:r>
          </a:p>
        </p:txBody>
      </p:sp>
    </p:spTree>
    <p:extLst>
      <p:ext uri="{BB962C8B-B14F-4D97-AF65-F5344CB8AC3E}">
        <p14:creationId xmlns:p14="http://schemas.microsoft.com/office/powerpoint/2010/main" val="75806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005509" cy="605909"/>
          </a:xfrm>
        </p:spPr>
        <p:txBody>
          <a:bodyPr/>
          <a:lstStyle/>
          <a:p>
            <a:r>
              <a:rPr lang="zh-CN" altLang="en-US" dirty="0">
                <a:latin typeface="楷体" panose="02010609060101010101" pitchFamily="49" charset="-122"/>
                <a:ea typeface="楷体" panose="02010609060101010101" pitchFamily="49" charset="-122"/>
              </a:rPr>
              <a:t>数据的逻辑结构</a:t>
            </a:r>
          </a:p>
        </p:txBody>
      </p:sp>
      <p:sp>
        <p:nvSpPr>
          <p:cNvPr id="4" name="Text Box 4"/>
          <p:cNvSpPr txBox="1">
            <a:spLocks noChangeArrowheads="1"/>
          </p:cNvSpPr>
          <p:nvPr/>
        </p:nvSpPr>
        <p:spPr bwMode="auto">
          <a:xfrm>
            <a:off x="1447799" y="1170501"/>
            <a:ext cx="8995611" cy="481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0"/>
              </a:spcBef>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数据的</a:t>
            </a:r>
            <a:r>
              <a:rPr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逻辑结构</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从抽象角度刻画了数据结构所具有的数学性质，将数据元素抽象为</a:t>
            </a:r>
            <a:r>
              <a:rPr lang="zh-CN" altLang="en-US"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结点</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，数据元素之间的关系抽象为连接结点的</a:t>
            </a:r>
            <a:r>
              <a:rPr lang="zh-CN" altLang="en-US"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边</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endParaRPr lang="zh-CN" altLang="en-US" sz="32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一个</a:t>
            </a:r>
            <a:r>
              <a:rPr lang="zh-CN" altLang="en-US" sz="3200" b="1" u="sng"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逻辑结构</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可形式定义为一个二元组：</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algn="ctr" eaLnBrk="1" hangingPunct="1">
              <a:lnSpc>
                <a:spcPct val="120000"/>
              </a:lnSpc>
              <a:spcBef>
                <a:spcPct val="0"/>
              </a:spcBef>
            </a:pP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L</a:t>
            </a: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(N,R)</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其中，</a:t>
            </a: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N</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是有限结点集合，</a:t>
            </a: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R</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是定义在集合</a:t>
            </a: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N </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上的二元关系</a:t>
            </a:r>
            <a:r>
              <a:rPr lang="en-US" altLang="zh-CN" sz="32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r</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的集合。</a:t>
            </a:r>
          </a:p>
        </p:txBody>
      </p:sp>
    </p:spTree>
    <p:extLst>
      <p:ext uri="{BB962C8B-B14F-4D97-AF65-F5344CB8AC3E}">
        <p14:creationId xmlns:p14="http://schemas.microsoft.com/office/powerpoint/2010/main" val="184534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005509" cy="605909"/>
          </a:xfrm>
        </p:spPr>
        <p:txBody>
          <a:bodyPr/>
          <a:lstStyle/>
          <a:p>
            <a:r>
              <a:rPr lang="zh-CN" altLang="en-US" dirty="0">
                <a:latin typeface="楷体" panose="02010609060101010101" pitchFamily="49" charset="-122"/>
                <a:ea typeface="楷体" panose="02010609060101010101" pitchFamily="49" charset="-122"/>
              </a:rPr>
              <a:t>数据的逻辑结构</a:t>
            </a:r>
          </a:p>
        </p:txBody>
      </p:sp>
      <p:sp>
        <p:nvSpPr>
          <p:cNvPr id="3" name="Text Box 4"/>
          <p:cNvSpPr txBox="1">
            <a:spLocks noChangeArrowheads="1"/>
          </p:cNvSpPr>
          <p:nvPr/>
        </p:nvSpPr>
        <p:spPr bwMode="auto">
          <a:xfrm>
            <a:off x="1227208" y="1394779"/>
            <a:ext cx="9333618" cy="341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ct val="110000"/>
              </a:lnSpc>
              <a:spcBef>
                <a:spcPct val="0"/>
              </a:spcBef>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设</a:t>
            </a:r>
            <a:r>
              <a:rPr lang="en-US" altLang="zh-CN"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L</a:t>
            </a:r>
            <a:r>
              <a:rPr lang="en-US" altLang="zh-CN"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(N, R)</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是一个逻辑结构</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 </a:t>
            </a:r>
          </a:p>
          <a:p>
            <a:pPr algn="just" eaLnBrk="1" hangingPunct="1">
              <a:lnSpc>
                <a:spcPct val="110000"/>
              </a:lnSpc>
              <a:spcBef>
                <a:spcPct val="0"/>
              </a:spcBef>
            </a:pPr>
            <a:r>
              <a:rPr lang="en-US" altLang="zh-CN" sz="28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r1</a:t>
            </a:r>
            <a:r>
              <a:rPr lang="en-US" altLang="zh-CN" sz="2800" b="1" dirty="0">
                <a:solidFill>
                  <a:srgbClr val="C00000"/>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R</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是与</a:t>
            </a: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线性结构</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树结构</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和</a:t>
            </a: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二叉树</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对应的一种关系，若</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b</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N</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，且</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&lt;a</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b&gt;</a:t>
            </a:r>
            <a:r>
              <a:rPr lang="en-US" altLang="zh-CN" sz="28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 r1</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，则称</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是</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b</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的</a:t>
            </a:r>
            <a:r>
              <a:rPr lang="zh-CN" altLang="en-US" sz="2800" b="1" u="sng"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前驱结点</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b</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是</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的</a:t>
            </a:r>
            <a:r>
              <a:rPr lang="zh-CN" altLang="en-US" sz="2800" b="1" u="sng"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后继结点</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和</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b</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是</a:t>
            </a:r>
            <a:r>
              <a:rPr lang="zh-CN" altLang="en-US" sz="2800" b="1" u="sng" dirty="0">
                <a:solidFill>
                  <a:srgbClr val="C00000"/>
                </a:solidFill>
                <a:latin typeface="楷体" panose="02010609060101010101" pitchFamily="49" charset="-122"/>
                <a:ea typeface="楷体" panose="02010609060101010101" pitchFamily="49" charset="-122"/>
                <a:cs typeface="Times New Roman" panose="02020603050405020304" pitchFamily="18" charset="0"/>
              </a:rPr>
              <a:t>相邻结点</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t>
            </a:r>
          </a:p>
          <a:p>
            <a:pPr algn="just" eaLnBrk="1" hangingPunct="1">
              <a:lnSpc>
                <a:spcPct val="110000"/>
              </a:lnSpc>
              <a:spcBef>
                <a:spcPct val="0"/>
              </a:spcBef>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若</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a</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N</a:t>
            </a:r>
            <a:r>
              <a:rPr lang="zh-CN" altLang="en-US" sz="28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，但</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不存在</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y</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N</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，使得 </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&lt;y</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a&gt; </a:t>
            </a:r>
            <a:r>
              <a:rPr lang="en-US" altLang="zh-CN" sz="28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r1</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，则称</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为</a:t>
            </a:r>
            <a:r>
              <a:rPr lang="zh-CN" altLang="en-US" sz="2800" b="1" u="sng" dirty="0">
                <a:solidFill>
                  <a:srgbClr val="FFC000"/>
                </a:solidFill>
                <a:latin typeface="楷体" panose="02010609060101010101" pitchFamily="49" charset="-122"/>
                <a:ea typeface="楷体" panose="02010609060101010101" pitchFamily="49" charset="-122"/>
                <a:cs typeface="Times New Roman" panose="02020603050405020304" pitchFamily="18" charset="0"/>
              </a:rPr>
              <a:t>始结点</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10000"/>
              </a:lnSpc>
              <a:spcBef>
                <a:spcPct val="0"/>
              </a:spcBef>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若</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d</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N</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，但不存在</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y</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cs typeface="Times New Roman" panose="02020603050405020304" pitchFamily="18" charset="0"/>
              </a:rPr>
              <a:t>N</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使，得</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&lt;d</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y&gt;</a:t>
            </a:r>
            <a:r>
              <a:rPr lang="en-US" altLang="zh-CN" sz="28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r1</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，则称</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d</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为</a:t>
            </a:r>
            <a:r>
              <a:rPr lang="zh-CN" altLang="en-US" sz="2800" b="1" u="sng" dirty="0">
                <a:solidFill>
                  <a:srgbClr val="FFC000"/>
                </a:solidFill>
                <a:latin typeface="楷体" panose="02010609060101010101" pitchFamily="49" charset="-122"/>
                <a:ea typeface="楷体" panose="02010609060101010101" pitchFamily="49" charset="-122"/>
                <a:cs typeface="Times New Roman" panose="02020603050405020304" pitchFamily="18" charset="0"/>
              </a:rPr>
              <a:t>终结点</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 </a:t>
            </a:r>
          </a:p>
        </p:txBody>
      </p:sp>
      <p:grpSp>
        <p:nvGrpSpPr>
          <p:cNvPr id="4" name="组合 44"/>
          <p:cNvGrpSpPr>
            <a:grpSpLocks/>
          </p:cNvGrpSpPr>
          <p:nvPr/>
        </p:nvGrpSpPr>
        <p:grpSpPr bwMode="auto">
          <a:xfrm>
            <a:off x="3622925" y="5308206"/>
            <a:ext cx="4000500" cy="550862"/>
            <a:chOff x="4500562" y="4800600"/>
            <a:chExt cx="4000527" cy="700102"/>
          </a:xfrm>
        </p:grpSpPr>
        <p:sp>
          <p:nvSpPr>
            <p:cNvPr id="5" name="Line 44"/>
            <p:cNvSpPr>
              <a:spLocks noChangeShapeType="1"/>
            </p:cNvSpPr>
            <p:nvPr/>
          </p:nvSpPr>
          <p:spPr bwMode="auto">
            <a:xfrm>
              <a:off x="6218249" y="5179906"/>
              <a:ext cx="595316" cy="0"/>
            </a:xfrm>
            <a:prstGeom prst="line">
              <a:avLst/>
            </a:prstGeom>
            <a:ln w="25400">
              <a:solidFill>
                <a:srgbClr val="FF0000"/>
              </a:solidFill>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txBody>
            <a:bodyPr/>
            <a:lstStyle/>
            <a:p>
              <a:pPr>
                <a:spcBef>
                  <a:spcPct val="50000"/>
                </a:spcBef>
                <a:defRPr/>
              </a:pPr>
              <a:endParaRPr lang="zh-CN" altLang="en-US" sz="2800" b="1">
                <a:latin typeface="楷体" panose="02010609060101010101" pitchFamily="49" charset="-122"/>
                <a:ea typeface="楷体" panose="02010609060101010101" pitchFamily="49" charset="-122"/>
              </a:endParaRPr>
            </a:p>
          </p:txBody>
        </p:sp>
        <p:sp>
          <p:nvSpPr>
            <p:cNvPr id="6" name="Line 45"/>
            <p:cNvSpPr>
              <a:spLocks noChangeShapeType="1"/>
            </p:cNvSpPr>
            <p:nvPr/>
          </p:nvSpPr>
          <p:spPr bwMode="auto">
            <a:xfrm>
              <a:off x="7326331" y="5200082"/>
              <a:ext cx="595316" cy="0"/>
            </a:xfrm>
            <a:prstGeom prst="line">
              <a:avLst/>
            </a:prstGeom>
            <a:ln w="25400">
              <a:solidFill>
                <a:srgbClr val="FF0000"/>
              </a:solidFill>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txBody>
            <a:bodyPr/>
            <a:lstStyle/>
            <a:p>
              <a:pPr>
                <a:spcBef>
                  <a:spcPct val="50000"/>
                </a:spcBef>
                <a:defRPr/>
              </a:pPr>
              <a:endParaRPr lang="zh-CN" altLang="en-US" sz="2800" b="1">
                <a:latin typeface="楷体" panose="02010609060101010101" pitchFamily="49" charset="-122"/>
                <a:ea typeface="楷体" panose="02010609060101010101" pitchFamily="49" charset="-122"/>
              </a:endParaRPr>
            </a:p>
          </p:txBody>
        </p:sp>
        <p:sp>
          <p:nvSpPr>
            <p:cNvPr id="7" name="Line 43"/>
            <p:cNvSpPr>
              <a:spLocks noChangeShapeType="1"/>
            </p:cNvSpPr>
            <p:nvPr/>
          </p:nvSpPr>
          <p:spPr bwMode="auto">
            <a:xfrm>
              <a:off x="5041903" y="5161747"/>
              <a:ext cx="596904" cy="0"/>
            </a:xfrm>
            <a:prstGeom prst="line">
              <a:avLst/>
            </a:prstGeom>
            <a:ln w="25400">
              <a:solidFill>
                <a:srgbClr val="FF0000"/>
              </a:solidFill>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txBody>
            <a:bodyPr/>
            <a:lstStyle/>
            <a:p>
              <a:pPr>
                <a:spcBef>
                  <a:spcPct val="50000"/>
                </a:spcBef>
                <a:defRPr/>
              </a:pPr>
              <a:endParaRPr lang="zh-CN" altLang="en-US" sz="2800" b="1">
                <a:latin typeface="楷体" panose="02010609060101010101" pitchFamily="49" charset="-122"/>
                <a:ea typeface="楷体" panose="02010609060101010101" pitchFamily="49" charset="-122"/>
              </a:endParaRPr>
            </a:p>
          </p:txBody>
        </p:sp>
        <p:sp>
          <p:nvSpPr>
            <p:cNvPr id="8" name="Oval 39"/>
            <p:cNvSpPr>
              <a:spLocks noChangeArrowheads="1"/>
            </p:cNvSpPr>
            <p:nvPr/>
          </p:nvSpPr>
          <p:spPr bwMode="auto">
            <a:xfrm>
              <a:off x="4500562" y="4800600"/>
              <a:ext cx="596352" cy="7001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a:solidFill>
                    <a:schemeClr val="bg1"/>
                  </a:solidFill>
                  <a:latin typeface="楷体" panose="02010609060101010101" pitchFamily="49" charset="-122"/>
                  <a:ea typeface="楷体" panose="02010609060101010101" pitchFamily="49" charset="-122"/>
                </a:rPr>
                <a:t>a</a:t>
              </a:r>
            </a:p>
          </p:txBody>
        </p:sp>
        <p:sp>
          <p:nvSpPr>
            <p:cNvPr id="9" name="Oval 40"/>
            <p:cNvSpPr>
              <a:spLocks noChangeArrowheads="1"/>
            </p:cNvSpPr>
            <p:nvPr/>
          </p:nvSpPr>
          <p:spPr bwMode="auto">
            <a:xfrm>
              <a:off x="5636115" y="4800600"/>
              <a:ext cx="596352" cy="7001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dirty="0">
                  <a:solidFill>
                    <a:schemeClr val="bg1"/>
                  </a:solidFill>
                  <a:latin typeface="楷体" panose="02010609060101010101" pitchFamily="49" charset="-122"/>
                  <a:ea typeface="楷体" panose="02010609060101010101" pitchFamily="49" charset="-122"/>
                </a:rPr>
                <a:t>b</a:t>
              </a:r>
            </a:p>
          </p:txBody>
        </p:sp>
        <p:sp>
          <p:nvSpPr>
            <p:cNvPr id="10" name="Oval 41"/>
            <p:cNvSpPr>
              <a:spLocks noChangeArrowheads="1"/>
            </p:cNvSpPr>
            <p:nvPr/>
          </p:nvSpPr>
          <p:spPr bwMode="auto">
            <a:xfrm>
              <a:off x="6771669" y="4800600"/>
              <a:ext cx="596352" cy="7001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dirty="0">
                  <a:solidFill>
                    <a:schemeClr val="bg1"/>
                  </a:solidFill>
                  <a:latin typeface="楷体" panose="02010609060101010101" pitchFamily="49" charset="-122"/>
                  <a:ea typeface="楷体" panose="02010609060101010101" pitchFamily="49" charset="-122"/>
                </a:rPr>
                <a:t>c</a:t>
              </a:r>
            </a:p>
          </p:txBody>
        </p:sp>
        <p:sp>
          <p:nvSpPr>
            <p:cNvPr id="11" name="Oval 42"/>
            <p:cNvSpPr>
              <a:spLocks noChangeArrowheads="1"/>
            </p:cNvSpPr>
            <p:nvPr/>
          </p:nvSpPr>
          <p:spPr bwMode="auto">
            <a:xfrm>
              <a:off x="7904737" y="4800600"/>
              <a:ext cx="596352" cy="7001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a:solidFill>
                    <a:schemeClr val="bg1"/>
                  </a:solidFill>
                  <a:latin typeface="楷体" panose="02010609060101010101" pitchFamily="49" charset="-122"/>
                  <a:ea typeface="楷体" panose="02010609060101010101" pitchFamily="49" charset="-122"/>
                </a:rPr>
                <a:t>d</a:t>
              </a:r>
            </a:p>
          </p:txBody>
        </p:sp>
      </p:grpSp>
    </p:spTree>
    <p:extLst>
      <p:ext uri="{BB962C8B-B14F-4D97-AF65-F5344CB8AC3E}">
        <p14:creationId xmlns:p14="http://schemas.microsoft.com/office/powerpoint/2010/main" val="402167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005509" cy="605909"/>
          </a:xfrm>
        </p:spPr>
        <p:txBody>
          <a:bodyPr/>
          <a:lstStyle/>
          <a:p>
            <a:r>
              <a:rPr lang="zh-CN" altLang="en-US" dirty="0">
                <a:latin typeface="楷体" panose="02010609060101010101" pitchFamily="49" charset="-122"/>
                <a:ea typeface="楷体" panose="02010609060101010101" pitchFamily="49" charset="-122"/>
              </a:rPr>
              <a:t>数据的逻辑结构</a:t>
            </a:r>
          </a:p>
        </p:txBody>
      </p:sp>
      <p:sp>
        <p:nvSpPr>
          <p:cNvPr id="3" name="Text Box 4"/>
          <p:cNvSpPr txBox="1">
            <a:spLocks noChangeArrowheads="1"/>
          </p:cNvSpPr>
          <p:nvPr/>
        </p:nvSpPr>
        <p:spPr bwMode="auto">
          <a:xfrm>
            <a:off x="673016" y="2049582"/>
            <a:ext cx="8077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0"/>
              </a:spcBef>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设 </a:t>
            </a:r>
            <a:r>
              <a:rPr lang="en-US" altLang="zh-CN" sz="3200" b="1" dirty="0">
                <a:solidFill>
                  <a:srgbClr val="FFC000"/>
                </a:solidFill>
                <a:latin typeface="楷体" panose="02010609060101010101" pitchFamily="49" charset="-122"/>
                <a:ea typeface="楷体" panose="02010609060101010101" pitchFamily="49" charset="-122"/>
                <a:cs typeface="Times New Roman" panose="02020603050405020304" pitchFamily="18" charset="0"/>
              </a:rPr>
              <a:t>L=(N,R)</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是一个逻辑结构</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.r2</a:t>
            </a:r>
            <a:r>
              <a:rPr lang="en-US" altLang="zh-CN" sz="32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R</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是与</a:t>
            </a:r>
            <a:r>
              <a:rPr lang="zh-CN" altLang="en-US" sz="3200" b="1" dirty="0">
                <a:solidFill>
                  <a:schemeClr val="accent1">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图结构</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对应的一种关系。</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若</a:t>
            </a:r>
            <a:r>
              <a:rPr lang="en-US" altLang="zh-CN" sz="3200" b="1" dirty="0" err="1">
                <a:latin typeface="楷体" panose="02010609060101010101" pitchFamily="49" charset="-122"/>
                <a:ea typeface="楷体" panose="02010609060101010101" pitchFamily="49" charset="-122"/>
                <a:cs typeface="Times New Roman" panose="02020603050405020304" pitchFamily="18" charset="0"/>
              </a:rPr>
              <a:t>a,b</a:t>
            </a:r>
            <a:r>
              <a:rPr lang="en-US" altLang="zh-CN" sz="3200" b="1" dirty="0" err="1">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3200" b="1" dirty="0" err="1">
                <a:latin typeface="楷体" panose="02010609060101010101" pitchFamily="49" charset="-122"/>
                <a:ea typeface="楷体" panose="02010609060101010101" pitchFamily="49" charset="-122"/>
                <a:cs typeface="Times New Roman" panose="02020603050405020304" pitchFamily="18" charset="0"/>
              </a:rPr>
              <a:t>N</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且</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err="1">
                <a:latin typeface="楷体" panose="02010609060101010101" pitchFamily="49" charset="-122"/>
                <a:ea typeface="楷体" panose="02010609060101010101" pitchFamily="49" charset="-122"/>
                <a:cs typeface="Times New Roman" panose="02020603050405020304" pitchFamily="18" charset="0"/>
              </a:rPr>
              <a:t>a,b</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r2</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，则称</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和</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b</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a:t>
            </a:r>
            <a:r>
              <a:rPr lang="zh-CN" altLang="en-US" sz="3200" b="1" dirty="0">
                <a:solidFill>
                  <a:schemeClr val="accent1">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相邻结点</a:t>
            </a:r>
            <a:r>
              <a:rPr lang="zh-CN" altLang="en-US" sz="3200" b="1" dirty="0">
                <a:solidFill>
                  <a:srgbClr val="00FF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3200" b="1" dirty="0">
              <a:solidFill>
                <a:srgbClr val="00FF00"/>
              </a:solidFill>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对于</a:t>
            </a:r>
            <a:r>
              <a:rPr lang="zh-CN" altLang="en-US" sz="3200" b="1" dirty="0">
                <a:solidFill>
                  <a:schemeClr val="accent1">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有向图结构</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，若存在</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err="1">
                <a:latin typeface="楷体" panose="02010609060101010101" pitchFamily="49" charset="-122"/>
                <a:ea typeface="楷体" panose="02010609060101010101" pitchFamily="49" charset="-122"/>
                <a:cs typeface="Times New Roman" panose="02020603050405020304" pitchFamily="18" charset="0"/>
              </a:rPr>
              <a:t>a,b</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r2</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，则称</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b</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的</a:t>
            </a:r>
            <a:r>
              <a:rPr lang="zh-CN" altLang="en-US" sz="3200" b="1" dirty="0">
                <a:solidFill>
                  <a:schemeClr val="accent1">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前驱结点</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b</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的</a:t>
            </a:r>
            <a:r>
              <a:rPr lang="zh-CN" altLang="en-US" sz="3200" b="1" dirty="0">
                <a:solidFill>
                  <a:schemeClr val="accent1">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后继结点</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a:t>
            </a:r>
          </a:p>
        </p:txBody>
      </p:sp>
      <p:grpSp>
        <p:nvGrpSpPr>
          <p:cNvPr id="4" name="组合 10"/>
          <p:cNvGrpSpPr>
            <a:grpSpLocks/>
          </p:cNvGrpSpPr>
          <p:nvPr/>
        </p:nvGrpSpPr>
        <p:grpSpPr bwMode="auto">
          <a:xfrm>
            <a:off x="9272504" y="2477815"/>
            <a:ext cx="620713" cy="647700"/>
            <a:chOff x="1835696" y="4473115"/>
            <a:chExt cx="621782" cy="648000"/>
          </a:xfrm>
        </p:grpSpPr>
        <p:sp>
          <p:nvSpPr>
            <p:cNvPr id="5" name="椭圆 4"/>
            <p:cNvSpPr/>
            <p:nvPr/>
          </p:nvSpPr>
          <p:spPr bwMode="auto">
            <a:xfrm flipH="1">
              <a:off x="1835696" y="4473115"/>
              <a:ext cx="621782" cy="648000"/>
            </a:xfrm>
            <a:prstGeom prst="ellipse">
              <a:avLst/>
            </a:prstGeom>
            <a:ln/>
            <a:extLst/>
          </p:spPr>
          <p:style>
            <a:lnRef idx="2">
              <a:schemeClr val="accent2"/>
            </a:lnRef>
            <a:fillRef idx="1">
              <a:schemeClr val="lt1"/>
            </a:fillRef>
            <a:effectRef idx="0">
              <a:schemeClr val="accent2"/>
            </a:effectRef>
            <a:fontRef idx="minor">
              <a:schemeClr val="dk1"/>
            </a:fontRef>
          </p:style>
          <p:txBody>
            <a:bodyPr lIns="0" tIns="0" rIns="0" bIns="0">
              <a:spAutoFit/>
            </a:bodyPr>
            <a:lstStyle/>
            <a:p>
              <a:pPr>
                <a:spcBef>
                  <a:spcPct val="50000"/>
                </a:spcBef>
                <a:defRPr/>
              </a:pPr>
              <a:r>
                <a:rPr lang="en-US" altLang="zh-CN" dirty="0">
                  <a:solidFill>
                    <a:schemeClr val="tx1"/>
                  </a:solidFill>
                  <a:latin typeface="Times New Roman" pitchFamily="18" charset="0"/>
                  <a:ea typeface="楷体_GB2312" pitchFamily="49" charset="-122"/>
                </a:rPr>
                <a:t>u</a:t>
              </a:r>
              <a:endParaRPr lang="zh-CN" altLang="en-US" dirty="0">
                <a:solidFill>
                  <a:schemeClr val="tx1"/>
                </a:solidFill>
                <a:latin typeface="Times New Roman" pitchFamily="18" charset="0"/>
                <a:ea typeface="楷体_GB2312" pitchFamily="49" charset="-122"/>
              </a:endParaRPr>
            </a:p>
          </p:txBody>
        </p:sp>
        <p:sp>
          <p:nvSpPr>
            <p:cNvPr id="6" name="TextBox 8"/>
            <p:cNvSpPr txBox="1">
              <a:spLocks noChangeArrowheads="1"/>
            </p:cNvSpPr>
            <p:nvPr/>
          </p:nvSpPr>
          <p:spPr bwMode="auto">
            <a:xfrm>
              <a:off x="1966567" y="4626545"/>
              <a:ext cx="36004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i="1">
                  <a:solidFill>
                    <a:srgbClr val="FF0000"/>
                  </a:solidFill>
                </a:rPr>
                <a:t>a</a:t>
              </a:r>
              <a:endParaRPr lang="zh-CN" altLang="en-US" sz="2800" b="1" i="1">
                <a:solidFill>
                  <a:srgbClr val="FF0000"/>
                </a:solidFill>
              </a:endParaRPr>
            </a:p>
          </p:txBody>
        </p:sp>
      </p:grpSp>
      <p:grpSp>
        <p:nvGrpSpPr>
          <p:cNvPr id="7" name="组合 11"/>
          <p:cNvGrpSpPr>
            <a:grpSpLocks/>
          </p:cNvGrpSpPr>
          <p:nvPr/>
        </p:nvGrpSpPr>
        <p:grpSpPr bwMode="auto">
          <a:xfrm>
            <a:off x="10677442" y="3951015"/>
            <a:ext cx="622300" cy="647700"/>
            <a:chOff x="1835696" y="4473115"/>
            <a:chExt cx="621782" cy="648000"/>
          </a:xfrm>
        </p:grpSpPr>
        <p:sp>
          <p:nvSpPr>
            <p:cNvPr id="8" name="椭圆 7"/>
            <p:cNvSpPr/>
            <p:nvPr/>
          </p:nvSpPr>
          <p:spPr bwMode="auto">
            <a:xfrm flipH="1">
              <a:off x="1835696" y="4473115"/>
              <a:ext cx="621782" cy="648000"/>
            </a:xfrm>
            <a:prstGeom prst="ellipse">
              <a:avLst/>
            </a:prstGeom>
            <a:ln/>
            <a:extLst/>
          </p:spPr>
          <p:style>
            <a:lnRef idx="2">
              <a:schemeClr val="accent2"/>
            </a:lnRef>
            <a:fillRef idx="1">
              <a:schemeClr val="lt1"/>
            </a:fillRef>
            <a:effectRef idx="0">
              <a:schemeClr val="accent2"/>
            </a:effectRef>
            <a:fontRef idx="minor">
              <a:schemeClr val="dk1"/>
            </a:fontRef>
          </p:style>
          <p:txBody>
            <a:bodyPr lIns="0" tIns="0" rIns="0" bIns="0">
              <a:spAutoFit/>
            </a:bodyPr>
            <a:lstStyle/>
            <a:p>
              <a:pPr>
                <a:spcBef>
                  <a:spcPct val="50000"/>
                </a:spcBef>
                <a:defRPr/>
              </a:pPr>
              <a:r>
                <a:rPr lang="en-US" altLang="zh-CN" dirty="0">
                  <a:solidFill>
                    <a:schemeClr val="tx1"/>
                  </a:solidFill>
                  <a:latin typeface="Times New Roman" pitchFamily="18" charset="0"/>
                  <a:ea typeface="楷体_GB2312" pitchFamily="49" charset="-122"/>
                </a:rPr>
                <a:t>u</a:t>
              </a:r>
              <a:endParaRPr lang="zh-CN" altLang="en-US" dirty="0">
                <a:solidFill>
                  <a:schemeClr val="tx1"/>
                </a:solidFill>
                <a:latin typeface="Times New Roman" pitchFamily="18" charset="0"/>
                <a:ea typeface="楷体_GB2312" pitchFamily="49" charset="-122"/>
              </a:endParaRPr>
            </a:p>
          </p:txBody>
        </p:sp>
        <p:sp>
          <p:nvSpPr>
            <p:cNvPr id="9" name="TextBox 13"/>
            <p:cNvSpPr txBox="1">
              <a:spLocks noChangeArrowheads="1"/>
            </p:cNvSpPr>
            <p:nvPr/>
          </p:nvSpPr>
          <p:spPr bwMode="auto">
            <a:xfrm>
              <a:off x="1967349" y="4627174"/>
              <a:ext cx="358476" cy="31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i="1">
                  <a:solidFill>
                    <a:srgbClr val="FF0000"/>
                  </a:solidFill>
                </a:rPr>
                <a:t>b</a:t>
              </a:r>
              <a:endParaRPr lang="zh-CN" altLang="en-US" sz="2800" b="1" i="1">
                <a:solidFill>
                  <a:srgbClr val="FF0000"/>
                </a:solidFill>
              </a:endParaRPr>
            </a:p>
          </p:txBody>
        </p:sp>
      </p:grpSp>
      <p:grpSp>
        <p:nvGrpSpPr>
          <p:cNvPr id="10" name="组合 14"/>
          <p:cNvGrpSpPr>
            <a:grpSpLocks/>
          </p:cNvGrpSpPr>
          <p:nvPr/>
        </p:nvGrpSpPr>
        <p:grpSpPr bwMode="auto">
          <a:xfrm>
            <a:off x="10667917" y="2461940"/>
            <a:ext cx="622300" cy="647700"/>
            <a:chOff x="1835696" y="4473115"/>
            <a:chExt cx="621782" cy="648000"/>
          </a:xfrm>
        </p:grpSpPr>
        <p:sp>
          <p:nvSpPr>
            <p:cNvPr id="11" name="椭圆 10"/>
            <p:cNvSpPr/>
            <p:nvPr/>
          </p:nvSpPr>
          <p:spPr bwMode="auto">
            <a:xfrm flipH="1">
              <a:off x="1835696" y="4473115"/>
              <a:ext cx="621782" cy="648000"/>
            </a:xfrm>
            <a:prstGeom prst="ellipse">
              <a:avLst/>
            </a:prstGeom>
            <a:ln/>
            <a:extLst/>
          </p:spPr>
          <p:style>
            <a:lnRef idx="2">
              <a:schemeClr val="accent2"/>
            </a:lnRef>
            <a:fillRef idx="1">
              <a:schemeClr val="lt1"/>
            </a:fillRef>
            <a:effectRef idx="0">
              <a:schemeClr val="accent2"/>
            </a:effectRef>
            <a:fontRef idx="minor">
              <a:schemeClr val="dk1"/>
            </a:fontRef>
          </p:style>
          <p:txBody>
            <a:bodyPr lIns="0" tIns="0" rIns="0" bIns="0">
              <a:spAutoFit/>
            </a:bodyPr>
            <a:lstStyle/>
            <a:p>
              <a:pPr>
                <a:spcBef>
                  <a:spcPct val="50000"/>
                </a:spcBef>
                <a:defRPr/>
              </a:pPr>
              <a:r>
                <a:rPr lang="en-US" altLang="zh-CN" dirty="0">
                  <a:solidFill>
                    <a:schemeClr val="tx1"/>
                  </a:solidFill>
                  <a:latin typeface="Times New Roman" pitchFamily="18" charset="0"/>
                  <a:ea typeface="楷体_GB2312" pitchFamily="49" charset="-122"/>
                </a:rPr>
                <a:t>u</a:t>
              </a:r>
              <a:endParaRPr lang="zh-CN" altLang="en-US" dirty="0">
                <a:solidFill>
                  <a:schemeClr val="tx1"/>
                </a:solidFill>
                <a:latin typeface="Times New Roman" pitchFamily="18" charset="0"/>
                <a:ea typeface="楷体_GB2312" pitchFamily="49" charset="-122"/>
              </a:endParaRPr>
            </a:p>
          </p:txBody>
        </p:sp>
        <p:sp>
          <p:nvSpPr>
            <p:cNvPr id="12" name="TextBox 16"/>
            <p:cNvSpPr txBox="1">
              <a:spLocks noChangeArrowheads="1"/>
            </p:cNvSpPr>
            <p:nvPr/>
          </p:nvSpPr>
          <p:spPr bwMode="auto">
            <a:xfrm>
              <a:off x="1967349" y="4627174"/>
              <a:ext cx="358476" cy="31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i="1">
                  <a:solidFill>
                    <a:srgbClr val="FF0000"/>
                  </a:solidFill>
                </a:rPr>
                <a:t>c</a:t>
              </a:r>
              <a:endParaRPr lang="zh-CN" altLang="en-US" sz="2800" b="1" i="1">
                <a:solidFill>
                  <a:srgbClr val="FF0000"/>
                </a:solidFill>
              </a:endParaRPr>
            </a:p>
          </p:txBody>
        </p:sp>
      </p:grpSp>
      <p:grpSp>
        <p:nvGrpSpPr>
          <p:cNvPr id="13" name="组合 17"/>
          <p:cNvGrpSpPr>
            <a:grpSpLocks/>
          </p:cNvGrpSpPr>
          <p:nvPr/>
        </p:nvGrpSpPr>
        <p:grpSpPr bwMode="auto">
          <a:xfrm>
            <a:off x="9277267" y="3941490"/>
            <a:ext cx="622300" cy="647700"/>
            <a:chOff x="1835696" y="4473115"/>
            <a:chExt cx="621782" cy="648000"/>
          </a:xfrm>
        </p:grpSpPr>
        <p:sp>
          <p:nvSpPr>
            <p:cNvPr id="14" name="椭圆 13"/>
            <p:cNvSpPr/>
            <p:nvPr/>
          </p:nvSpPr>
          <p:spPr bwMode="auto">
            <a:xfrm flipH="1">
              <a:off x="1835696" y="4473115"/>
              <a:ext cx="621782" cy="648000"/>
            </a:xfrm>
            <a:prstGeom prst="ellipse">
              <a:avLst/>
            </a:prstGeom>
            <a:ln/>
            <a:extLst/>
          </p:spPr>
          <p:style>
            <a:lnRef idx="2">
              <a:schemeClr val="accent2"/>
            </a:lnRef>
            <a:fillRef idx="1">
              <a:schemeClr val="lt1"/>
            </a:fillRef>
            <a:effectRef idx="0">
              <a:schemeClr val="accent2"/>
            </a:effectRef>
            <a:fontRef idx="minor">
              <a:schemeClr val="dk1"/>
            </a:fontRef>
          </p:style>
          <p:txBody>
            <a:bodyPr lIns="0" tIns="0" rIns="0" bIns="0">
              <a:spAutoFit/>
            </a:bodyPr>
            <a:lstStyle/>
            <a:p>
              <a:pPr>
                <a:spcBef>
                  <a:spcPct val="50000"/>
                </a:spcBef>
                <a:defRPr/>
              </a:pPr>
              <a:r>
                <a:rPr lang="en-US" altLang="zh-CN" dirty="0">
                  <a:solidFill>
                    <a:schemeClr val="tx1"/>
                  </a:solidFill>
                  <a:latin typeface="Times New Roman" pitchFamily="18" charset="0"/>
                  <a:ea typeface="楷体_GB2312" pitchFamily="49" charset="-122"/>
                </a:rPr>
                <a:t>u</a:t>
              </a:r>
              <a:endParaRPr lang="zh-CN" altLang="en-US" dirty="0">
                <a:solidFill>
                  <a:schemeClr val="tx1"/>
                </a:solidFill>
                <a:latin typeface="Times New Roman" pitchFamily="18" charset="0"/>
                <a:ea typeface="楷体_GB2312" pitchFamily="49" charset="-122"/>
              </a:endParaRPr>
            </a:p>
          </p:txBody>
        </p:sp>
        <p:sp>
          <p:nvSpPr>
            <p:cNvPr id="15" name="TextBox 19"/>
            <p:cNvSpPr txBox="1">
              <a:spLocks noChangeArrowheads="1"/>
            </p:cNvSpPr>
            <p:nvPr/>
          </p:nvSpPr>
          <p:spPr bwMode="auto">
            <a:xfrm>
              <a:off x="1967349" y="4627174"/>
              <a:ext cx="358476" cy="31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lnSpc>
                  <a:spcPts val="2500"/>
                </a:lnSpc>
                <a:spcBef>
                  <a:spcPct val="0"/>
                </a:spcBef>
              </a:pPr>
              <a:r>
                <a:rPr lang="en-US" altLang="zh-CN" sz="2800" b="1" i="1">
                  <a:solidFill>
                    <a:srgbClr val="FF0000"/>
                  </a:solidFill>
                </a:rPr>
                <a:t>d</a:t>
              </a:r>
              <a:endParaRPr lang="zh-CN" altLang="en-US" sz="2800" b="1" i="1">
                <a:solidFill>
                  <a:srgbClr val="FF0000"/>
                </a:solidFill>
              </a:endParaRPr>
            </a:p>
          </p:txBody>
        </p:sp>
      </p:grpSp>
      <p:cxnSp>
        <p:nvCxnSpPr>
          <p:cNvPr id="16" name="直接箭头连接符 27"/>
          <p:cNvCxnSpPr>
            <a:cxnSpLocks noChangeShapeType="1"/>
            <a:stCxn id="5" idx="3"/>
            <a:endCxn id="8" idx="7"/>
          </p:cNvCxnSpPr>
          <p:nvPr/>
        </p:nvCxnSpPr>
        <p:spPr bwMode="auto">
          <a:xfrm>
            <a:off x="9802729" y="3030265"/>
            <a:ext cx="965200" cy="1016000"/>
          </a:xfrm>
          <a:prstGeom prst="straightConnector1">
            <a:avLst/>
          </a:prstGeom>
          <a:noFill/>
          <a:ln w="44450" algn="ctr">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29"/>
          <p:cNvCxnSpPr>
            <a:cxnSpLocks noChangeShapeType="1"/>
            <a:stCxn id="14" idx="1"/>
            <a:endCxn id="11" idx="5"/>
          </p:cNvCxnSpPr>
          <p:nvPr/>
        </p:nvCxnSpPr>
        <p:spPr bwMode="auto">
          <a:xfrm flipV="1">
            <a:off x="9809079" y="3014390"/>
            <a:ext cx="949325" cy="1022350"/>
          </a:xfrm>
          <a:prstGeom prst="straightConnector1">
            <a:avLst/>
          </a:prstGeom>
          <a:noFill/>
          <a:ln w="44450" algn="ctr">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31"/>
          <p:cNvCxnSpPr>
            <a:cxnSpLocks noChangeShapeType="1"/>
          </p:cNvCxnSpPr>
          <p:nvPr/>
        </p:nvCxnSpPr>
        <p:spPr bwMode="auto">
          <a:xfrm>
            <a:off x="9583654" y="3049315"/>
            <a:ext cx="4763" cy="927100"/>
          </a:xfrm>
          <a:prstGeom prst="straightConnector1">
            <a:avLst/>
          </a:prstGeom>
          <a:noFill/>
          <a:ln w="44450" algn="ctr">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319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逻辑结构分类</a:t>
            </a:r>
          </a:p>
        </p:txBody>
      </p:sp>
      <p:sp>
        <p:nvSpPr>
          <p:cNvPr id="3" name="Text Box 4"/>
          <p:cNvSpPr txBox="1">
            <a:spLocks noChangeArrowheads="1"/>
          </p:cNvSpPr>
          <p:nvPr/>
        </p:nvSpPr>
        <p:spPr bwMode="auto">
          <a:xfrm>
            <a:off x="812311" y="1712448"/>
            <a:ext cx="721790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0"/>
              </a:spcBef>
            </a:pPr>
            <a:r>
              <a:rPr lang="zh-CN" altLang="en-US" sz="3200" b="1" dirty="0">
                <a:latin typeface="楷体" panose="02010609060101010101" pitchFamily="49" charset="-122"/>
                <a:ea typeface="楷体" panose="02010609060101010101" pitchFamily="49" charset="-122"/>
              </a:rPr>
              <a:t>一般以关系为逻辑结构的分类准则。</a:t>
            </a:r>
            <a:endParaRPr lang="en-US" altLang="zh-CN" sz="3200" b="1"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3200" b="1" dirty="0">
                <a:latin typeface="楷体" panose="02010609060101010101" pitchFamily="49" charset="-122"/>
                <a:ea typeface="楷体" panose="02010609060101010101" pitchFamily="49" charset="-122"/>
              </a:rPr>
              <a:t>据此，数据的逻辑结构可分为两类：</a:t>
            </a:r>
            <a:endParaRPr lang="en-US" altLang="zh-CN" sz="3200" b="1"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3200" b="1" dirty="0">
                <a:solidFill>
                  <a:srgbClr val="FF0000"/>
                </a:solidFill>
                <a:latin typeface="楷体" panose="02010609060101010101" pitchFamily="49" charset="-122"/>
                <a:ea typeface="楷体" panose="02010609060101010101" pitchFamily="49" charset="-122"/>
              </a:rPr>
              <a:t>线性结构（</a:t>
            </a:r>
            <a:r>
              <a:rPr lang="en-US" altLang="zh-CN" sz="3200" b="1" dirty="0">
                <a:solidFill>
                  <a:srgbClr val="FF0000"/>
                </a:solidFill>
                <a:latin typeface="楷体" panose="02010609060101010101" pitchFamily="49" charset="-122"/>
                <a:ea typeface="楷体" panose="02010609060101010101" pitchFamily="49" charset="-122"/>
              </a:rPr>
              <a:t>Linear Structure</a:t>
            </a:r>
            <a:r>
              <a:rPr lang="zh-CN" altLang="en-US" sz="3200" b="1" dirty="0">
                <a:solidFill>
                  <a:srgbClr val="FF0000"/>
                </a:solidFill>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3200" b="1" dirty="0">
                <a:solidFill>
                  <a:srgbClr val="FF0000"/>
                </a:solidFill>
                <a:latin typeface="楷体" panose="02010609060101010101" pitchFamily="49" charset="-122"/>
                <a:ea typeface="楷体" panose="02010609060101010101" pitchFamily="49" charset="-122"/>
              </a:rPr>
              <a:t>非线性结构（</a:t>
            </a:r>
            <a:r>
              <a:rPr lang="en-US" altLang="zh-CN" sz="3200" b="1" dirty="0">
                <a:solidFill>
                  <a:srgbClr val="FF0000"/>
                </a:solidFill>
                <a:latin typeface="楷体" panose="02010609060101010101" pitchFamily="49" charset="-122"/>
                <a:ea typeface="楷体" panose="02010609060101010101" pitchFamily="49" charset="-122"/>
              </a:rPr>
              <a:t>Nonlinear Structure</a:t>
            </a:r>
            <a:r>
              <a:rPr lang="zh-CN" altLang="en-US" sz="3200" b="1" dirty="0">
                <a:solidFill>
                  <a:srgbClr val="FF0000"/>
                </a:solidFill>
                <a:latin typeface="楷体" panose="02010609060101010101" pitchFamily="49" charset="-122"/>
                <a:ea typeface="楷体" panose="02010609060101010101" pitchFamily="49" charset="-122"/>
              </a:rPr>
              <a:t>）</a:t>
            </a:r>
            <a:endParaRPr lang="zh-CN" altLang="en-US" sz="3200" b="1" dirty="0">
              <a:solidFill>
                <a:srgbClr val="00FF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8278370" y="2412331"/>
            <a:ext cx="3323966" cy="3156572"/>
          </a:xfrm>
          <a:prstGeom prst="rect">
            <a:avLst/>
          </a:prstGeom>
        </p:spPr>
      </p:pic>
    </p:spTree>
    <p:extLst>
      <p:ext uri="{BB962C8B-B14F-4D97-AF65-F5344CB8AC3E}">
        <p14:creationId xmlns:p14="http://schemas.microsoft.com/office/powerpoint/2010/main" val="96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barn(inVertical)">
                                      <p:cBhvr>
                                        <p:cTn id="1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线性结构</a:t>
            </a:r>
          </a:p>
        </p:txBody>
      </p:sp>
      <p:sp>
        <p:nvSpPr>
          <p:cNvPr id="3" name="Text Box 4"/>
          <p:cNvSpPr txBox="1">
            <a:spLocks noChangeArrowheads="1"/>
          </p:cNvSpPr>
          <p:nvPr/>
        </p:nvSpPr>
        <p:spPr bwMode="auto">
          <a:xfrm>
            <a:off x="1234144" y="1177686"/>
            <a:ext cx="8810506" cy="3711785"/>
          </a:xfrm>
          <a:prstGeom prst="rect">
            <a:avLst/>
          </a:prstGeom>
          <a:noFill/>
          <a:ln>
            <a:noFill/>
          </a:ln>
          <a:effectLs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pPr>
            <a:endParaRPr lang="en-US" altLang="zh-CN" sz="2800" b="1" dirty="0">
              <a:solidFill>
                <a:srgbClr val="FF3300"/>
              </a:solidFill>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20000"/>
              </a:lnSpc>
              <a:spcBef>
                <a:spcPct val="0"/>
              </a:spcBef>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1.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若线性结构的结点数为</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1</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，则该结点既是始结点又是终结点；</a:t>
            </a:r>
          </a:p>
          <a:p>
            <a:pPr eaLnBrk="1" hangingPunct="1">
              <a:lnSpc>
                <a:spcPct val="120000"/>
              </a:lnSpc>
              <a:spcBef>
                <a:spcPct val="0"/>
              </a:spcBef>
              <a:buClr>
                <a:srgbClr val="00FF00"/>
              </a:buClr>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2.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若线性结构的结点数</a:t>
            </a:r>
            <a:r>
              <a:rPr lang="zh-CN" altLang="en-US" sz="28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2</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，始结点有一个后继，终结点有一个前驱，中间结点有且仅有一个前驱和一个后继。</a:t>
            </a:r>
          </a:p>
          <a:p>
            <a:pPr eaLnBrk="1" hangingPunct="1">
              <a:lnSpc>
                <a:spcPct val="120000"/>
              </a:lnSpc>
              <a:spcBef>
                <a:spcPct val="0"/>
              </a:spcBef>
              <a:buClr>
                <a:srgbClr val="00FF00"/>
              </a:buClr>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3.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线性结构的结点间是</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线性关系</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，也称为</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前后关系</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大小关系</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等。</a:t>
            </a:r>
          </a:p>
        </p:txBody>
      </p:sp>
    </p:spTree>
    <p:extLst>
      <p:ext uri="{BB962C8B-B14F-4D97-AF65-F5344CB8AC3E}">
        <p14:creationId xmlns:p14="http://schemas.microsoft.com/office/powerpoint/2010/main" val="32717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286746" cy="605909"/>
          </a:xfrm>
        </p:spPr>
        <p:txBody>
          <a:bodyPr/>
          <a:lstStyle/>
          <a:p>
            <a:r>
              <a:rPr lang="zh-CN" altLang="en-US" dirty="0">
                <a:latin typeface="楷体" panose="02010609060101010101" pitchFamily="49" charset="-122"/>
                <a:ea typeface="楷体" panose="02010609060101010101" pitchFamily="49" charset="-122"/>
              </a:rPr>
              <a:t>非线性结构</a:t>
            </a:r>
          </a:p>
        </p:txBody>
      </p:sp>
      <p:sp>
        <p:nvSpPr>
          <p:cNvPr id="4" name="Text Box 4"/>
          <p:cNvSpPr txBox="1">
            <a:spLocks noChangeArrowheads="1"/>
          </p:cNvSpPr>
          <p:nvPr/>
        </p:nvSpPr>
        <p:spPr bwMode="auto">
          <a:xfrm>
            <a:off x="1853435" y="1691821"/>
            <a:ext cx="91537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非线性结构</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之结点可能有</a:t>
            </a:r>
            <a:r>
              <a:rPr lang="zh-CN" altLang="en-US" sz="3200" b="1" dirty="0">
                <a:solidFill>
                  <a:srgbClr val="00B050"/>
                </a:solidFill>
                <a:latin typeface="楷体" panose="02010609060101010101" pitchFamily="49" charset="-122"/>
                <a:ea typeface="楷体" panose="02010609060101010101" pitchFamily="49" charset="-122"/>
                <a:cs typeface="Times New Roman" panose="02020603050405020304" pitchFamily="18" charset="0"/>
              </a:rPr>
              <a:t>多个前驱结点</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和</a:t>
            </a:r>
            <a:r>
              <a:rPr lang="zh-CN" altLang="en-US" sz="3200" b="1" dirty="0">
                <a:solidFill>
                  <a:srgbClr val="00B050"/>
                </a:solidFill>
                <a:latin typeface="楷体" panose="02010609060101010101" pitchFamily="49" charset="-122"/>
                <a:ea typeface="楷体" panose="02010609060101010101" pitchFamily="49" charset="-122"/>
                <a:cs typeface="Times New Roman" panose="02020603050405020304" pitchFamily="18" charset="0"/>
              </a:rPr>
              <a:t>多个后继结点</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（这里的</a:t>
            </a:r>
            <a:r>
              <a:rPr lang="zh-CN" altLang="en-US" sz="3200" b="1" dirty="0">
                <a:solidFill>
                  <a:srgbClr val="FF00FF"/>
                </a:solidFill>
                <a:latin typeface="楷体" panose="02010609060101010101" pitchFamily="49" charset="-122"/>
                <a:ea typeface="楷体" panose="02010609060101010101" pitchFamily="49" charset="-122"/>
                <a:cs typeface="Times New Roman" panose="02020603050405020304" pitchFamily="18" charset="0"/>
              </a:rPr>
              <a:t>多个系指有限多个</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a:t>
            </a:r>
          </a:p>
          <a:p>
            <a:pPr eaLnBrk="1" hangingPunct="1">
              <a:buClr>
                <a:srgbClr val="00FF00"/>
              </a:buClr>
              <a:buFont typeface="Wingdings" panose="05000000000000000000" pitchFamily="2" charset="2"/>
              <a:buNone/>
            </a:pP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buClr>
                <a:srgbClr val="00FF00"/>
              </a:buClr>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solidFill>
                  <a:srgbClr val="00B050"/>
                </a:solidFill>
                <a:latin typeface="楷体" panose="02010609060101010101" pitchFamily="49" charset="-122"/>
                <a:ea typeface="楷体" panose="02010609060101010101" pitchFamily="49" charset="-122"/>
                <a:cs typeface="Times New Roman" panose="02020603050405020304" pitchFamily="18" charset="0"/>
              </a:rPr>
              <a:t>树</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”（层次结构）和“</a:t>
            </a:r>
            <a:r>
              <a:rPr lang="zh-CN" altLang="en-US" sz="3200" b="1" dirty="0">
                <a:solidFill>
                  <a:srgbClr val="00B050"/>
                </a:solidFill>
                <a:latin typeface="楷体" panose="02010609060101010101" pitchFamily="49" charset="-122"/>
                <a:ea typeface="楷体" panose="02010609060101010101" pitchFamily="49" charset="-122"/>
                <a:cs typeface="Times New Roman" panose="02020603050405020304" pitchFamily="18" charset="0"/>
              </a:rPr>
              <a:t>图</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”是两种主要的非线性结构。</a:t>
            </a:r>
          </a:p>
        </p:txBody>
      </p:sp>
    </p:spTree>
    <p:extLst>
      <p:ext uri="{BB962C8B-B14F-4D97-AF65-F5344CB8AC3E}">
        <p14:creationId xmlns:p14="http://schemas.microsoft.com/office/powerpoint/2010/main" val="36787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逻辑结构分类</a:t>
            </a:r>
          </a:p>
        </p:txBody>
      </p:sp>
      <p:cxnSp>
        <p:nvCxnSpPr>
          <p:cNvPr id="4" name="直接连接符 83"/>
          <p:cNvCxnSpPr>
            <a:cxnSpLocks noChangeShapeType="1"/>
          </p:cNvCxnSpPr>
          <p:nvPr/>
        </p:nvCxnSpPr>
        <p:spPr bwMode="auto">
          <a:xfrm>
            <a:off x="7039906" y="5757775"/>
            <a:ext cx="900113" cy="0"/>
          </a:xfrm>
          <a:prstGeom prst="line">
            <a:avLst/>
          </a:prstGeom>
          <a:noFill/>
          <a:ln w="317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135"/>
          <p:cNvCxnSpPr>
            <a:cxnSpLocks noChangeShapeType="1"/>
          </p:cNvCxnSpPr>
          <p:nvPr/>
        </p:nvCxnSpPr>
        <p:spPr bwMode="auto">
          <a:xfrm>
            <a:off x="7052606" y="4840200"/>
            <a:ext cx="900113" cy="0"/>
          </a:xfrm>
          <a:prstGeom prst="line">
            <a:avLst/>
          </a:prstGeom>
          <a:noFill/>
          <a:ln w="317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137"/>
          <p:cNvCxnSpPr>
            <a:cxnSpLocks noChangeShapeType="1"/>
          </p:cNvCxnSpPr>
          <p:nvPr/>
        </p:nvCxnSpPr>
        <p:spPr bwMode="auto">
          <a:xfrm>
            <a:off x="7949544" y="4846550"/>
            <a:ext cx="0" cy="911225"/>
          </a:xfrm>
          <a:prstGeom prst="line">
            <a:avLst/>
          </a:prstGeom>
          <a:noFill/>
          <a:ln w="317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139"/>
          <p:cNvCxnSpPr>
            <a:cxnSpLocks noChangeShapeType="1"/>
          </p:cNvCxnSpPr>
          <p:nvPr/>
        </p:nvCxnSpPr>
        <p:spPr bwMode="auto">
          <a:xfrm>
            <a:off x="6977994" y="4840200"/>
            <a:ext cx="971550" cy="917575"/>
          </a:xfrm>
          <a:prstGeom prst="line">
            <a:avLst/>
          </a:prstGeom>
          <a:noFill/>
          <a:ln w="317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141"/>
          <p:cNvCxnSpPr>
            <a:cxnSpLocks noChangeShapeType="1"/>
          </p:cNvCxnSpPr>
          <p:nvPr/>
        </p:nvCxnSpPr>
        <p:spPr bwMode="auto">
          <a:xfrm flipH="1">
            <a:off x="6977994" y="4840200"/>
            <a:ext cx="971550" cy="879475"/>
          </a:xfrm>
          <a:prstGeom prst="line">
            <a:avLst/>
          </a:prstGeom>
          <a:noFill/>
          <a:ln w="317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 Box 4"/>
          <p:cNvSpPr txBox="1">
            <a:spLocks noChangeArrowheads="1"/>
          </p:cNvSpPr>
          <p:nvPr/>
        </p:nvSpPr>
        <p:spPr bwMode="auto">
          <a:xfrm>
            <a:off x="953520" y="963436"/>
            <a:ext cx="9510515" cy="151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10000"/>
              </a:lnSpc>
            </a:pPr>
            <a:r>
              <a:rPr lang="zh-CN" altLang="en-US" sz="2800" b="1" dirty="0">
                <a:latin typeface="楷体" panose="02010609060101010101" pitchFamily="49" charset="-122"/>
                <a:ea typeface="楷体" panose="02010609060101010101" pitchFamily="49" charset="-122"/>
              </a:rPr>
              <a:t>有些书也将数据的逻辑结构分为</a:t>
            </a:r>
            <a:r>
              <a:rPr lang="zh-CN" altLang="en-US" sz="2800" b="1" dirty="0">
                <a:solidFill>
                  <a:srgbClr val="00B050"/>
                </a:solidFill>
                <a:latin typeface="楷体" panose="02010609060101010101" pitchFamily="49" charset="-122"/>
                <a:ea typeface="楷体" panose="02010609060101010101" pitchFamily="49" charset="-122"/>
              </a:rPr>
              <a:t>集合</a:t>
            </a:r>
            <a:r>
              <a:rPr lang="zh-CN" altLang="en-US" sz="2800" b="1" dirty="0">
                <a:latin typeface="楷体" panose="02010609060101010101" pitchFamily="49" charset="-122"/>
                <a:ea typeface="楷体" panose="02010609060101010101" pitchFamily="49" charset="-122"/>
              </a:rPr>
              <a:t>、</a:t>
            </a:r>
            <a:r>
              <a:rPr lang="zh-CN" altLang="en-US" sz="2800" b="1" dirty="0">
                <a:solidFill>
                  <a:srgbClr val="00B050"/>
                </a:solidFill>
                <a:latin typeface="楷体" panose="02010609060101010101" pitchFamily="49" charset="-122"/>
                <a:ea typeface="楷体" panose="02010609060101010101" pitchFamily="49" charset="-122"/>
              </a:rPr>
              <a:t>线性结构</a:t>
            </a:r>
            <a:r>
              <a:rPr lang="zh-CN" altLang="en-US" sz="2800" b="1" dirty="0">
                <a:latin typeface="楷体" panose="02010609060101010101" pitchFamily="49" charset="-122"/>
                <a:ea typeface="楷体" panose="02010609060101010101" pitchFamily="49" charset="-122"/>
              </a:rPr>
              <a:t>、</a:t>
            </a:r>
            <a:r>
              <a:rPr lang="zh-CN" altLang="en-US" sz="2800" b="1" dirty="0">
                <a:solidFill>
                  <a:srgbClr val="00B050"/>
                </a:solidFill>
                <a:latin typeface="楷体" panose="02010609060101010101" pitchFamily="49" charset="-122"/>
                <a:ea typeface="楷体" panose="02010609060101010101" pitchFamily="49" charset="-122"/>
              </a:rPr>
              <a:t>树</a:t>
            </a:r>
            <a:r>
              <a:rPr lang="zh-CN" altLang="en-US" sz="2800" b="1" dirty="0">
                <a:latin typeface="楷体" panose="02010609060101010101" pitchFamily="49" charset="-122"/>
                <a:ea typeface="楷体" panose="02010609060101010101" pitchFamily="49" charset="-122"/>
              </a:rPr>
              <a:t>和</a:t>
            </a:r>
            <a:r>
              <a:rPr lang="zh-CN" altLang="en-US" sz="2800" b="1" dirty="0">
                <a:solidFill>
                  <a:srgbClr val="00B050"/>
                </a:solidFill>
                <a:latin typeface="楷体" panose="02010609060101010101" pitchFamily="49" charset="-122"/>
                <a:ea typeface="楷体" panose="02010609060101010101" pitchFamily="49" charset="-122"/>
              </a:rPr>
              <a:t>图等</a:t>
            </a:r>
            <a:r>
              <a:rPr lang="zh-CN" altLang="en-US" sz="2800" b="1" dirty="0">
                <a:solidFill>
                  <a:srgbClr val="FF0000"/>
                </a:solidFill>
                <a:latin typeface="楷体" panose="02010609060101010101" pitchFamily="49" charset="-122"/>
                <a:ea typeface="楷体" panose="02010609060101010101" pitchFamily="49" charset="-122"/>
              </a:rPr>
              <a:t>四种类型</a:t>
            </a:r>
            <a:r>
              <a:rPr lang="zh-CN" altLang="en-US" sz="2800" b="1" dirty="0">
                <a:latin typeface="楷体" panose="02010609060101010101" pitchFamily="49" charset="-122"/>
                <a:ea typeface="楷体" panose="02010609060101010101" pitchFamily="49" charset="-122"/>
              </a:rPr>
              <a:t>。其中，集合的特点是：结构中的数据元素之间除了</a:t>
            </a:r>
            <a:r>
              <a:rPr lang="zh-CN" altLang="en-US" sz="2800" b="1" dirty="0">
                <a:solidFill>
                  <a:srgbClr val="00B050"/>
                </a:solidFill>
                <a:latin typeface="楷体" panose="02010609060101010101" pitchFamily="49" charset="-122"/>
                <a:ea typeface="楷体" panose="02010609060101010101" pitchFamily="49" charset="-122"/>
              </a:rPr>
              <a:t>同属于一个集合</a:t>
            </a:r>
            <a:r>
              <a:rPr lang="zh-CN" altLang="en-US" sz="2800" b="1" dirty="0">
                <a:latin typeface="楷体" panose="02010609060101010101" pitchFamily="49" charset="-122"/>
                <a:ea typeface="楷体" panose="02010609060101010101" pitchFamily="49" charset="-122"/>
              </a:rPr>
              <a:t>的关系外，别无其他关系。 </a:t>
            </a:r>
          </a:p>
        </p:txBody>
      </p:sp>
      <p:sp>
        <p:nvSpPr>
          <p:cNvPr id="10" name="Oval 10"/>
          <p:cNvSpPr>
            <a:spLocks noChangeArrowheads="1"/>
          </p:cNvSpPr>
          <p:nvPr/>
        </p:nvSpPr>
        <p:spPr bwMode="auto">
          <a:xfrm>
            <a:off x="3395006" y="2535003"/>
            <a:ext cx="461963" cy="349397"/>
          </a:xfrm>
          <a:prstGeom prst="ellipse">
            <a:avLst/>
          </a:prstGeom>
          <a:solidFill>
            <a:schemeClr val="tx1"/>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1" name="Oval 10"/>
          <p:cNvSpPr>
            <a:spLocks noChangeArrowheads="1"/>
          </p:cNvSpPr>
          <p:nvPr/>
        </p:nvSpPr>
        <p:spPr bwMode="auto">
          <a:xfrm>
            <a:off x="3923644" y="2844565"/>
            <a:ext cx="461962" cy="349398"/>
          </a:xfrm>
          <a:prstGeom prst="ellipse">
            <a:avLst/>
          </a:prstGeom>
          <a:solidFill>
            <a:schemeClr val="tx1"/>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2" name="Oval 10"/>
          <p:cNvSpPr>
            <a:spLocks noChangeArrowheads="1"/>
          </p:cNvSpPr>
          <p:nvPr/>
        </p:nvSpPr>
        <p:spPr bwMode="auto">
          <a:xfrm>
            <a:off x="3329919" y="3027128"/>
            <a:ext cx="461962" cy="349397"/>
          </a:xfrm>
          <a:prstGeom prst="ellipse">
            <a:avLst/>
          </a:prstGeom>
          <a:solidFill>
            <a:schemeClr val="tx1"/>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3" name="Oval 10"/>
          <p:cNvSpPr>
            <a:spLocks noChangeArrowheads="1"/>
          </p:cNvSpPr>
          <p:nvPr/>
        </p:nvSpPr>
        <p:spPr bwMode="auto">
          <a:xfrm>
            <a:off x="2821919" y="3356323"/>
            <a:ext cx="461962" cy="361516"/>
          </a:xfrm>
          <a:prstGeom prst="ellipse">
            <a:avLst/>
          </a:prstGeom>
          <a:solidFill>
            <a:schemeClr val="tx1"/>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4014131" y="3358915"/>
            <a:ext cx="461963" cy="349398"/>
          </a:xfrm>
          <a:prstGeom prst="ellipse">
            <a:avLst/>
          </a:prstGeom>
          <a:solidFill>
            <a:schemeClr val="tx1"/>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5" name="Oval 10"/>
          <p:cNvSpPr>
            <a:spLocks noChangeArrowheads="1"/>
          </p:cNvSpPr>
          <p:nvPr/>
        </p:nvSpPr>
        <p:spPr bwMode="auto">
          <a:xfrm>
            <a:off x="2669519" y="2781648"/>
            <a:ext cx="461962" cy="361516"/>
          </a:xfrm>
          <a:prstGeom prst="ellipse">
            <a:avLst/>
          </a:prstGeom>
          <a:solidFill>
            <a:schemeClr val="tx1"/>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6" name="TextBox 110"/>
          <p:cNvSpPr txBox="1">
            <a:spLocks noChangeArrowheads="1"/>
          </p:cNvSpPr>
          <p:nvPr/>
        </p:nvSpPr>
        <p:spPr bwMode="auto">
          <a:xfrm>
            <a:off x="3202919" y="3824200"/>
            <a:ext cx="8445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zh-CN" altLang="en-US" sz="2700" b="1">
                <a:latin typeface="楷体" panose="02010609060101010101" pitchFamily="49" charset="-122"/>
                <a:ea typeface="楷体" panose="02010609060101010101" pitchFamily="49" charset="-122"/>
              </a:rPr>
              <a:t>集合</a:t>
            </a:r>
          </a:p>
        </p:txBody>
      </p:sp>
      <p:grpSp>
        <p:nvGrpSpPr>
          <p:cNvPr id="17" name="组合 7"/>
          <p:cNvGrpSpPr>
            <a:grpSpLocks/>
          </p:cNvGrpSpPr>
          <p:nvPr/>
        </p:nvGrpSpPr>
        <p:grpSpPr bwMode="auto">
          <a:xfrm>
            <a:off x="5565119" y="2673265"/>
            <a:ext cx="4040187" cy="458786"/>
            <a:chOff x="4292344" y="2698882"/>
            <a:chExt cx="4039575" cy="286608"/>
          </a:xfrm>
        </p:grpSpPr>
        <p:sp>
          <p:nvSpPr>
            <p:cNvPr id="18" name="Oval 10"/>
            <p:cNvSpPr>
              <a:spLocks noChangeArrowheads="1"/>
            </p:cNvSpPr>
            <p:nvPr/>
          </p:nvSpPr>
          <p:spPr bwMode="auto">
            <a:xfrm>
              <a:off x="5026800" y="2708647"/>
              <a:ext cx="462583" cy="274638"/>
            </a:xfrm>
            <a:prstGeom prst="ellipse">
              <a:avLst/>
            </a:prstGeom>
            <a:solidFill>
              <a:srgbClr val="FF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9" name="Oval 10"/>
            <p:cNvSpPr>
              <a:spLocks noChangeArrowheads="1"/>
            </p:cNvSpPr>
            <p:nvPr/>
          </p:nvSpPr>
          <p:spPr bwMode="auto">
            <a:xfrm>
              <a:off x="4292344" y="2702388"/>
              <a:ext cx="462583" cy="274638"/>
            </a:xfrm>
            <a:prstGeom prst="ellipse">
              <a:avLst/>
            </a:prstGeom>
            <a:solidFill>
              <a:srgbClr val="FF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0" name="Oval 10"/>
            <p:cNvSpPr>
              <a:spLocks noChangeArrowheads="1"/>
            </p:cNvSpPr>
            <p:nvPr/>
          </p:nvSpPr>
          <p:spPr bwMode="auto">
            <a:xfrm>
              <a:off x="5689527" y="2710852"/>
              <a:ext cx="462583" cy="274638"/>
            </a:xfrm>
            <a:prstGeom prst="ellipse">
              <a:avLst/>
            </a:prstGeom>
            <a:solidFill>
              <a:srgbClr val="FF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1" name="Oval 10"/>
            <p:cNvSpPr>
              <a:spLocks noChangeArrowheads="1"/>
            </p:cNvSpPr>
            <p:nvPr/>
          </p:nvSpPr>
          <p:spPr bwMode="auto">
            <a:xfrm>
              <a:off x="6396693" y="2706238"/>
              <a:ext cx="462583" cy="274638"/>
            </a:xfrm>
            <a:prstGeom prst="ellipse">
              <a:avLst/>
            </a:prstGeom>
            <a:solidFill>
              <a:srgbClr val="FF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2" name="Oval 10"/>
            <p:cNvSpPr>
              <a:spLocks noChangeArrowheads="1"/>
            </p:cNvSpPr>
            <p:nvPr/>
          </p:nvSpPr>
          <p:spPr bwMode="auto">
            <a:xfrm>
              <a:off x="7134743" y="2698882"/>
              <a:ext cx="462583" cy="274638"/>
            </a:xfrm>
            <a:prstGeom prst="ellipse">
              <a:avLst/>
            </a:prstGeom>
            <a:solidFill>
              <a:srgbClr val="FF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3" name="Oval 10"/>
            <p:cNvSpPr>
              <a:spLocks noChangeArrowheads="1"/>
            </p:cNvSpPr>
            <p:nvPr/>
          </p:nvSpPr>
          <p:spPr bwMode="auto">
            <a:xfrm>
              <a:off x="7869336" y="2707353"/>
              <a:ext cx="462583" cy="274638"/>
            </a:xfrm>
            <a:prstGeom prst="ellipse">
              <a:avLst/>
            </a:prstGeom>
            <a:solidFill>
              <a:srgbClr val="FF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cxnSp>
          <p:nvCxnSpPr>
            <p:cNvPr id="24" name="直接连接符 4"/>
            <p:cNvCxnSpPr>
              <a:cxnSpLocks noChangeShapeType="1"/>
            </p:cNvCxnSpPr>
            <p:nvPr/>
          </p:nvCxnSpPr>
          <p:spPr bwMode="auto">
            <a:xfrm>
              <a:off x="4575375" y="2848171"/>
              <a:ext cx="3510371" cy="15146"/>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Box 22"/>
          <p:cNvSpPr txBox="1">
            <a:spLocks noChangeArrowheads="1"/>
          </p:cNvSpPr>
          <p:nvPr/>
        </p:nvSpPr>
        <p:spPr bwMode="auto">
          <a:xfrm>
            <a:off x="6601756" y="3552738"/>
            <a:ext cx="1619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zh-CN" altLang="en-US" sz="2700" b="1">
                <a:latin typeface="楷体" panose="02010609060101010101" pitchFamily="49" charset="-122"/>
                <a:ea typeface="楷体" panose="02010609060101010101" pitchFamily="49" charset="-122"/>
              </a:rPr>
              <a:t>线性结构</a:t>
            </a:r>
          </a:p>
        </p:txBody>
      </p:sp>
      <p:sp>
        <p:nvSpPr>
          <p:cNvPr id="26" name="Oval 10"/>
          <p:cNvSpPr>
            <a:spLocks noChangeArrowheads="1"/>
          </p:cNvSpPr>
          <p:nvPr/>
        </p:nvSpPr>
        <p:spPr bwMode="auto">
          <a:xfrm>
            <a:off x="3360081" y="4545073"/>
            <a:ext cx="463550" cy="358628"/>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7" name="Oval 10"/>
          <p:cNvSpPr>
            <a:spLocks noChangeArrowheads="1"/>
          </p:cNvSpPr>
          <p:nvPr/>
        </p:nvSpPr>
        <p:spPr bwMode="auto">
          <a:xfrm>
            <a:off x="2323444" y="5092759"/>
            <a:ext cx="463550" cy="358629"/>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8" name="Oval 10"/>
          <p:cNvSpPr>
            <a:spLocks noChangeArrowheads="1"/>
          </p:cNvSpPr>
          <p:nvPr/>
        </p:nvSpPr>
        <p:spPr bwMode="auto">
          <a:xfrm>
            <a:off x="4479269" y="5124509"/>
            <a:ext cx="461962" cy="358629"/>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9" name="Oval 10"/>
          <p:cNvSpPr>
            <a:spLocks noChangeArrowheads="1"/>
          </p:cNvSpPr>
          <p:nvPr/>
        </p:nvSpPr>
        <p:spPr bwMode="auto">
          <a:xfrm>
            <a:off x="1959906" y="5788084"/>
            <a:ext cx="463550" cy="358629"/>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30" name="Oval 10"/>
          <p:cNvSpPr>
            <a:spLocks noChangeArrowheads="1"/>
          </p:cNvSpPr>
          <p:nvPr/>
        </p:nvSpPr>
        <p:spPr bwMode="auto">
          <a:xfrm>
            <a:off x="4015719" y="5719823"/>
            <a:ext cx="463550" cy="358628"/>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31" name="Oval 10"/>
          <p:cNvSpPr>
            <a:spLocks noChangeArrowheads="1"/>
          </p:cNvSpPr>
          <p:nvPr/>
        </p:nvSpPr>
        <p:spPr bwMode="auto">
          <a:xfrm>
            <a:off x="4987269" y="5719823"/>
            <a:ext cx="463550" cy="358628"/>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32" name="Oval 10"/>
          <p:cNvSpPr>
            <a:spLocks noChangeArrowheads="1"/>
          </p:cNvSpPr>
          <p:nvPr/>
        </p:nvSpPr>
        <p:spPr bwMode="auto">
          <a:xfrm>
            <a:off x="3341031" y="5089584"/>
            <a:ext cx="461963" cy="358629"/>
          </a:xfrm>
          <a:prstGeom prst="ellipse">
            <a:avLst/>
          </a:prstGeom>
          <a:solidFill>
            <a:srgbClr val="FFCCFF"/>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cxnSp>
        <p:nvCxnSpPr>
          <p:cNvPr id="33" name="直接连接符 18"/>
          <p:cNvCxnSpPr>
            <a:cxnSpLocks noChangeShapeType="1"/>
          </p:cNvCxnSpPr>
          <p:nvPr/>
        </p:nvCxnSpPr>
        <p:spPr bwMode="auto">
          <a:xfrm flipH="1">
            <a:off x="2696506" y="4802100"/>
            <a:ext cx="687388" cy="425450"/>
          </a:xfrm>
          <a:prstGeom prst="line">
            <a:avLst/>
          </a:prstGeom>
          <a:noFill/>
          <a:ln w="444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20"/>
          <p:cNvCxnSpPr>
            <a:cxnSpLocks noChangeShapeType="1"/>
          </p:cNvCxnSpPr>
          <p:nvPr/>
        </p:nvCxnSpPr>
        <p:spPr bwMode="auto">
          <a:xfrm>
            <a:off x="3799819" y="4813213"/>
            <a:ext cx="723900" cy="482600"/>
          </a:xfrm>
          <a:prstGeom prst="line">
            <a:avLst/>
          </a:prstGeom>
          <a:noFill/>
          <a:ln w="444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99"/>
          <p:cNvCxnSpPr>
            <a:cxnSpLocks noChangeShapeType="1"/>
          </p:cNvCxnSpPr>
          <p:nvPr/>
        </p:nvCxnSpPr>
        <p:spPr bwMode="auto">
          <a:xfrm>
            <a:off x="3583919" y="4805761"/>
            <a:ext cx="0" cy="424964"/>
          </a:xfrm>
          <a:prstGeom prst="line">
            <a:avLst/>
          </a:prstGeom>
          <a:noFill/>
          <a:ln w="444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101"/>
          <p:cNvCxnSpPr>
            <a:cxnSpLocks noChangeShapeType="1"/>
          </p:cNvCxnSpPr>
          <p:nvPr/>
        </p:nvCxnSpPr>
        <p:spPr bwMode="auto">
          <a:xfrm flipH="1">
            <a:off x="2191682" y="5364075"/>
            <a:ext cx="200025" cy="530225"/>
          </a:xfrm>
          <a:prstGeom prst="line">
            <a:avLst/>
          </a:prstGeom>
          <a:noFill/>
          <a:ln w="444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103"/>
          <p:cNvCxnSpPr>
            <a:cxnSpLocks noChangeShapeType="1"/>
          </p:cNvCxnSpPr>
          <p:nvPr/>
        </p:nvCxnSpPr>
        <p:spPr bwMode="auto">
          <a:xfrm>
            <a:off x="4479269" y="5437100"/>
            <a:ext cx="981075" cy="8651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113"/>
          <p:cNvCxnSpPr>
            <a:cxnSpLocks noChangeShapeType="1"/>
            <a:stCxn id="30" idx="0"/>
          </p:cNvCxnSpPr>
          <p:nvPr/>
        </p:nvCxnSpPr>
        <p:spPr bwMode="auto">
          <a:xfrm>
            <a:off x="4247494" y="5719823"/>
            <a:ext cx="1212850" cy="58246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116"/>
          <p:cNvCxnSpPr>
            <a:cxnSpLocks noChangeShapeType="1"/>
            <a:stCxn id="28" idx="5"/>
            <a:endCxn id="31" idx="1"/>
          </p:cNvCxnSpPr>
          <p:nvPr/>
        </p:nvCxnSpPr>
        <p:spPr bwMode="auto">
          <a:xfrm>
            <a:off x="4873578" y="5430618"/>
            <a:ext cx="181576" cy="341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118"/>
          <p:cNvCxnSpPr>
            <a:cxnSpLocks noChangeShapeType="1"/>
          </p:cNvCxnSpPr>
          <p:nvPr/>
        </p:nvCxnSpPr>
        <p:spPr bwMode="auto">
          <a:xfrm flipH="1">
            <a:off x="4247494" y="5419638"/>
            <a:ext cx="298450" cy="406400"/>
          </a:xfrm>
          <a:prstGeom prst="line">
            <a:avLst/>
          </a:prstGeom>
          <a:noFill/>
          <a:ln w="444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120"/>
          <p:cNvCxnSpPr>
            <a:cxnSpLocks noChangeShapeType="1"/>
          </p:cNvCxnSpPr>
          <p:nvPr/>
        </p:nvCxnSpPr>
        <p:spPr bwMode="auto">
          <a:xfrm>
            <a:off x="4872969" y="5419638"/>
            <a:ext cx="346075" cy="406400"/>
          </a:xfrm>
          <a:prstGeom prst="line">
            <a:avLst/>
          </a:prstGeom>
          <a:noFill/>
          <a:ln w="444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66"/>
          <p:cNvSpPr txBox="1">
            <a:spLocks noChangeArrowheads="1"/>
          </p:cNvSpPr>
          <p:nvPr/>
        </p:nvSpPr>
        <p:spPr bwMode="auto">
          <a:xfrm>
            <a:off x="3202919" y="6311813"/>
            <a:ext cx="8445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zh-CN" altLang="en-US" sz="2700" b="1">
                <a:latin typeface="楷体" panose="02010609060101010101" pitchFamily="49" charset="-122"/>
                <a:ea typeface="楷体" panose="02010609060101010101" pitchFamily="49" charset="-122"/>
              </a:rPr>
              <a:t>树</a:t>
            </a:r>
          </a:p>
        </p:txBody>
      </p:sp>
      <p:sp>
        <p:nvSpPr>
          <p:cNvPr id="43" name="Oval 10"/>
          <p:cNvSpPr>
            <a:spLocks noChangeArrowheads="1"/>
          </p:cNvSpPr>
          <p:nvPr/>
        </p:nvSpPr>
        <p:spPr bwMode="auto">
          <a:xfrm>
            <a:off x="6765269" y="5527588"/>
            <a:ext cx="417512" cy="427037"/>
          </a:xfrm>
          <a:prstGeom prst="ellipse">
            <a:avLst/>
          </a:prstGeom>
          <a:solidFill>
            <a:srgbClr val="00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44" name="Oval 10"/>
          <p:cNvSpPr>
            <a:spLocks noChangeArrowheads="1"/>
          </p:cNvSpPr>
          <p:nvPr/>
        </p:nvSpPr>
        <p:spPr bwMode="auto">
          <a:xfrm>
            <a:off x="7746344" y="5527588"/>
            <a:ext cx="417512" cy="427037"/>
          </a:xfrm>
          <a:prstGeom prst="ellipse">
            <a:avLst/>
          </a:prstGeom>
          <a:solidFill>
            <a:srgbClr val="00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45" name="Oval 10"/>
          <p:cNvSpPr>
            <a:spLocks noChangeArrowheads="1"/>
          </p:cNvSpPr>
          <p:nvPr/>
        </p:nvSpPr>
        <p:spPr bwMode="auto">
          <a:xfrm>
            <a:off x="6770031" y="4625888"/>
            <a:ext cx="417513" cy="427037"/>
          </a:xfrm>
          <a:prstGeom prst="ellipse">
            <a:avLst/>
          </a:prstGeom>
          <a:solidFill>
            <a:srgbClr val="00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46" name="Oval 10"/>
          <p:cNvSpPr>
            <a:spLocks noChangeArrowheads="1"/>
          </p:cNvSpPr>
          <p:nvPr/>
        </p:nvSpPr>
        <p:spPr bwMode="auto">
          <a:xfrm>
            <a:off x="7743169" y="4632238"/>
            <a:ext cx="417512" cy="427037"/>
          </a:xfrm>
          <a:prstGeom prst="ellipse">
            <a:avLst/>
          </a:prstGeom>
          <a:solidFill>
            <a:srgbClr val="00FF00"/>
          </a:solidFill>
          <a:ln w="9525">
            <a:solidFill>
              <a:srgbClr val="000000"/>
            </a:solidFill>
            <a:round/>
            <a:headEnd/>
            <a:tailEnd/>
          </a:ln>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47" name="TextBox 91"/>
          <p:cNvSpPr txBox="1">
            <a:spLocks noChangeArrowheads="1"/>
          </p:cNvSpPr>
          <p:nvPr/>
        </p:nvSpPr>
        <p:spPr bwMode="auto">
          <a:xfrm>
            <a:off x="7079594" y="6300700"/>
            <a:ext cx="846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zh-CN" altLang="en-US" sz="2700" b="1">
                <a:latin typeface="楷体" panose="02010609060101010101" pitchFamily="49" charset="-122"/>
                <a:ea typeface="楷体" panose="02010609060101010101" pitchFamily="49" charset="-122"/>
              </a:rPr>
              <a:t>图</a:t>
            </a:r>
          </a:p>
        </p:txBody>
      </p:sp>
    </p:spTree>
    <p:extLst>
      <p:ext uri="{BB962C8B-B14F-4D97-AF65-F5344CB8AC3E}">
        <p14:creationId xmlns:p14="http://schemas.microsoft.com/office/powerpoint/2010/main" val="389318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2000"/>
                                        <p:tgtEl>
                                          <p:spTgt spid="12"/>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2000"/>
                                        <p:tgtEl>
                                          <p:spTgt spid="13"/>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2000"/>
                                        <p:tgtEl>
                                          <p:spTgt spid="14"/>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heel(1)">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heel(1)">
                                      <p:cBhvr>
                                        <p:cTn id="35" dur="2000"/>
                                        <p:tgtEl>
                                          <p:spTgt spid="17"/>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heel(1)">
                                      <p:cBhvr>
                                        <p:cTn id="38" dur="2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ircle(in)">
                                      <p:cBhvr>
                                        <p:cTn id="43" dur="2000"/>
                                        <p:tgtEl>
                                          <p:spTgt spid="26"/>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circle(in)">
                                      <p:cBhvr>
                                        <p:cTn id="46" dur="2000"/>
                                        <p:tgtEl>
                                          <p:spTgt spid="27"/>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circle(in)">
                                      <p:cBhvr>
                                        <p:cTn id="49" dur="2000"/>
                                        <p:tgtEl>
                                          <p:spTgt spid="28"/>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circle(in)">
                                      <p:cBhvr>
                                        <p:cTn id="52" dur="2000"/>
                                        <p:tgtEl>
                                          <p:spTgt spid="29"/>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circle(in)">
                                      <p:cBhvr>
                                        <p:cTn id="55" dur="2000"/>
                                        <p:tgtEl>
                                          <p:spTgt spid="30"/>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circle(in)">
                                      <p:cBhvr>
                                        <p:cTn id="58" dur="2000"/>
                                        <p:tgtEl>
                                          <p:spTgt spid="31"/>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circle(in)">
                                      <p:cBhvr>
                                        <p:cTn id="61" dur="2000"/>
                                        <p:tgtEl>
                                          <p:spTgt spid="32"/>
                                        </p:tgtEl>
                                      </p:cBhvr>
                                    </p:animEffect>
                                  </p:childTnLst>
                                </p:cTn>
                              </p:par>
                              <p:par>
                                <p:cTn id="62" presetID="6" presetClass="entr" presetSubtype="16"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circle(in)">
                                      <p:cBhvr>
                                        <p:cTn id="64" dur="2000"/>
                                        <p:tgtEl>
                                          <p:spTgt spid="33"/>
                                        </p:tgtEl>
                                      </p:cBhvr>
                                    </p:animEffect>
                                  </p:childTnLst>
                                </p:cTn>
                              </p:par>
                              <p:par>
                                <p:cTn id="65" presetID="6" presetClass="entr" presetSubtype="16"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circle(in)">
                                      <p:cBhvr>
                                        <p:cTn id="67" dur="2000"/>
                                        <p:tgtEl>
                                          <p:spTgt spid="34"/>
                                        </p:tgtEl>
                                      </p:cBhvr>
                                    </p:animEffect>
                                  </p:childTnLst>
                                </p:cTn>
                              </p:par>
                              <p:par>
                                <p:cTn id="68" presetID="6" presetClass="entr" presetSubtype="16"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circle(in)">
                                      <p:cBhvr>
                                        <p:cTn id="70" dur="2000"/>
                                        <p:tgtEl>
                                          <p:spTgt spid="35"/>
                                        </p:tgtEl>
                                      </p:cBhvr>
                                    </p:animEffect>
                                  </p:childTnLst>
                                </p:cTn>
                              </p:par>
                              <p:par>
                                <p:cTn id="71" presetID="6" presetClass="entr" presetSubtype="16"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circle(in)">
                                      <p:cBhvr>
                                        <p:cTn id="73" dur="2000"/>
                                        <p:tgtEl>
                                          <p:spTgt spid="36"/>
                                        </p:tgtEl>
                                      </p:cBhvr>
                                    </p:animEffect>
                                  </p:childTnLst>
                                </p:cTn>
                              </p:par>
                              <p:par>
                                <p:cTn id="74" presetID="6" presetClass="entr" presetSubtype="16"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circle(in)">
                                      <p:cBhvr>
                                        <p:cTn id="76" dur="2000"/>
                                        <p:tgtEl>
                                          <p:spTgt spid="37"/>
                                        </p:tgtEl>
                                      </p:cBhvr>
                                    </p:animEffect>
                                  </p:childTnLst>
                                </p:cTn>
                              </p:par>
                              <p:par>
                                <p:cTn id="77" presetID="6" presetClass="entr" presetSubtype="16"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circle(in)">
                                      <p:cBhvr>
                                        <p:cTn id="79" dur="2000"/>
                                        <p:tgtEl>
                                          <p:spTgt spid="38"/>
                                        </p:tgtEl>
                                      </p:cBhvr>
                                    </p:animEffect>
                                  </p:childTnLst>
                                </p:cTn>
                              </p:par>
                              <p:par>
                                <p:cTn id="80" presetID="6" presetClass="entr" presetSubtype="16"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circle(in)">
                                      <p:cBhvr>
                                        <p:cTn id="82" dur="2000"/>
                                        <p:tgtEl>
                                          <p:spTgt spid="39"/>
                                        </p:tgtEl>
                                      </p:cBhvr>
                                    </p:animEffect>
                                  </p:childTnLst>
                                </p:cTn>
                              </p:par>
                              <p:par>
                                <p:cTn id="83" presetID="6" presetClass="entr" presetSubtype="16"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circle(in)">
                                      <p:cBhvr>
                                        <p:cTn id="85" dur="2000"/>
                                        <p:tgtEl>
                                          <p:spTgt spid="40"/>
                                        </p:tgtEl>
                                      </p:cBhvr>
                                    </p:animEffect>
                                  </p:childTnLst>
                                </p:cTn>
                              </p:par>
                              <p:par>
                                <p:cTn id="86" presetID="6" presetClass="entr" presetSubtype="16"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circle(in)">
                                      <p:cBhvr>
                                        <p:cTn id="88" dur="2000"/>
                                        <p:tgtEl>
                                          <p:spTgt spid="41"/>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circle(in)">
                                      <p:cBhvr>
                                        <p:cTn id="91" dur="20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 calcmode="lin" valueType="num">
                                      <p:cBhvr>
                                        <p:cTn id="96" dur="1000" fill="hold"/>
                                        <p:tgtEl>
                                          <p:spTgt spid="4"/>
                                        </p:tgtEl>
                                        <p:attrNameLst>
                                          <p:attrName>ppt_w</p:attrName>
                                        </p:attrNameLst>
                                      </p:cBhvr>
                                      <p:tavLst>
                                        <p:tav tm="0">
                                          <p:val>
                                            <p:fltVal val="0"/>
                                          </p:val>
                                        </p:tav>
                                        <p:tav tm="100000">
                                          <p:val>
                                            <p:strVal val="#ppt_w"/>
                                          </p:val>
                                        </p:tav>
                                      </p:tavLst>
                                    </p:anim>
                                    <p:anim calcmode="lin" valueType="num">
                                      <p:cBhvr>
                                        <p:cTn id="97" dur="1000" fill="hold"/>
                                        <p:tgtEl>
                                          <p:spTgt spid="4"/>
                                        </p:tgtEl>
                                        <p:attrNameLst>
                                          <p:attrName>ppt_h</p:attrName>
                                        </p:attrNameLst>
                                      </p:cBhvr>
                                      <p:tavLst>
                                        <p:tav tm="0">
                                          <p:val>
                                            <p:fltVal val="0"/>
                                          </p:val>
                                        </p:tav>
                                        <p:tav tm="100000">
                                          <p:val>
                                            <p:strVal val="#ppt_h"/>
                                          </p:val>
                                        </p:tav>
                                      </p:tavLst>
                                    </p:anim>
                                    <p:anim calcmode="lin" valueType="num">
                                      <p:cBhvr>
                                        <p:cTn id="98" dur="1000" fill="hold"/>
                                        <p:tgtEl>
                                          <p:spTgt spid="4"/>
                                        </p:tgtEl>
                                        <p:attrNameLst>
                                          <p:attrName>style.rotation</p:attrName>
                                        </p:attrNameLst>
                                      </p:cBhvr>
                                      <p:tavLst>
                                        <p:tav tm="0">
                                          <p:val>
                                            <p:fltVal val="90"/>
                                          </p:val>
                                        </p:tav>
                                        <p:tav tm="100000">
                                          <p:val>
                                            <p:fltVal val="0"/>
                                          </p:val>
                                        </p:tav>
                                      </p:tavLst>
                                    </p:anim>
                                    <p:animEffect transition="in" filter="fade">
                                      <p:cBhvr>
                                        <p:cTn id="99" dur="1000"/>
                                        <p:tgtEl>
                                          <p:spTgt spid="4"/>
                                        </p:tgtEl>
                                      </p:cBhvr>
                                    </p:animEffect>
                                  </p:childTnLst>
                                </p:cTn>
                              </p:par>
                              <p:par>
                                <p:cTn id="100" presetID="31" presetClass="entr" presetSubtype="0"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1000" fill="hold"/>
                                        <p:tgtEl>
                                          <p:spTgt spid="5"/>
                                        </p:tgtEl>
                                        <p:attrNameLst>
                                          <p:attrName>ppt_w</p:attrName>
                                        </p:attrNameLst>
                                      </p:cBhvr>
                                      <p:tavLst>
                                        <p:tav tm="0">
                                          <p:val>
                                            <p:fltVal val="0"/>
                                          </p:val>
                                        </p:tav>
                                        <p:tav tm="100000">
                                          <p:val>
                                            <p:strVal val="#ppt_w"/>
                                          </p:val>
                                        </p:tav>
                                      </p:tavLst>
                                    </p:anim>
                                    <p:anim calcmode="lin" valueType="num">
                                      <p:cBhvr>
                                        <p:cTn id="103" dur="1000" fill="hold"/>
                                        <p:tgtEl>
                                          <p:spTgt spid="5"/>
                                        </p:tgtEl>
                                        <p:attrNameLst>
                                          <p:attrName>ppt_h</p:attrName>
                                        </p:attrNameLst>
                                      </p:cBhvr>
                                      <p:tavLst>
                                        <p:tav tm="0">
                                          <p:val>
                                            <p:fltVal val="0"/>
                                          </p:val>
                                        </p:tav>
                                        <p:tav tm="100000">
                                          <p:val>
                                            <p:strVal val="#ppt_h"/>
                                          </p:val>
                                        </p:tav>
                                      </p:tavLst>
                                    </p:anim>
                                    <p:anim calcmode="lin" valueType="num">
                                      <p:cBhvr>
                                        <p:cTn id="104" dur="1000" fill="hold"/>
                                        <p:tgtEl>
                                          <p:spTgt spid="5"/>
                                        </p:tgtEl>
                                        <p:attrNameLst>
                                          <p:attrName>style.rotation</p:attrName>
                                        </p:attrNameLst>
                                      </p:cBhvr>
                                      <p:tavLst>
                                        <p:tav tm="0">
                                          <p:val>
                                            <p:fltVal val="90"/>
                                          </p:val>
                                        </p:tav>
                                        <p:tav tm="100000">
                                          <p:val>
                                            <p:fltVal val="0"/>
                                          </p:val>
                                        </p:tav>
                                      </p:tavLst>
                                    </p:anim>
                                    <p:animEffect transition="in" filter="fade">
                                      <p:cBhvr>
                                        <p:cTn id="105" dur="1000"/>
                                        <p:tgtEl>
                                          <p:spTgt spid="5"/>
                                        </p:tgtEl>
                                      </p:cBhvr>
                                    </p:animEffect>
                                  </p:childTnLst>
                                </p:cTn>
                              </p:par>
                              <p:par>
                                <p:cTn id="106" presetID="31"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 calcmode="lin" valueType="num">
                                      <p:cBhvr>
                                        <p:cTn id="108" dur="1000" fill="hold"/>
                                        <p:tgtEl>
                                          <p:spTgt spid="6"/>
                                        </p:tgtEl>
                                        <p:attrNameLst>
                                          <p:attrName>ppt_w</p:attrName>
                                        </p:attrNameLst>
                                      </p:cBhvr>
                                      <p:tavLst>
                                        <p:tav tm="0">
                                          <p:val>
                                            <p:fltVal val="0"/>
                                          </p:val>
                                        </p:tav>
                                        <p:tav tm="100000">
                                          <p:val>
                                            <p:strVal val="#ppt_w"/>
                                          </p:val>
                                        </p:tav>
                                      </p:tavLst>
                                    </p:anim>
                                    <p:anim calcmode="lin" valueType="num">
                                      <p:cBhvr>
                                        <p:cTn id="109" dur="1000" fill="hold"/>
                                        <p:tgtEl>
                                          <p:spTgt spid="6"/>
                                        </p:tgtEl>
                                        <p:attrNameLst>
                                          <p:attrName>ppt_h</p:attrName>
                                        </p:attrNameLst>
                                      </p:cBhvr>
                                      <p:tavLst>
                                        <p:tav tm="0">
                                          <p:val>
                                            <p:fltVal val="0"/>
                                          </p:val>
                                        </p:tav>
                                        <p:tav tm="100000">
                                          <p:val>
                                            <p:strVal val="#ppt_h"/>
                                          </p:val>
                                        </p:tav>
                                      </p:tavLst>
                                    </p:anim>
                                    <p:anim calcmode="lin" valueType="num">
                                      <p:cBhvr>
                                        <p:cTn id="110" dur="1000" fill="hold"/>
                                        <p:tgtEl>
                                          <p:spTgt spid="6"/>
                                        </p:tgtEl>
                                        <p:attrNameLst>
                                          <p:attrName>style.rotation</p:attrName>
                                        </p:attrNameLst>
                                      </p:cBhvr>
                                      <p:tavLst>
                                        <p:tav tm="0">
                                          <p:val>
                                            <p:fltVal val="90"/>
                                          </p:val>
                                        </p:tav>
                                        <p:tav tm="100000">
                                          <p:val>
                                            <p:fltVal val="0"/>
                                          </p:val>
                                        </p:tav>
                                      </p:tavLst>
                                    </p:anim>
                                    <p:animEffect transition="in" filter="fade">
                                      <p:cBhvr>
                                        <p:cTn id="111" dur="1000"/>
                                        <p:tgtEl>
                                          <p:spTgt spid="6"/>
                                        </p:tgtEl>
                                      </p:cBhvr>
                                    </p:animEffect>
                                  </p:childTnLst>
                                </p:cTn>
                              </p:par>
                              <p:par>
                                <p:cTn id="112" presetID="31" presetClass="entr" presetSubtype="0" fill="hold" nodeType="withEffect">
                                  <p:stCondLst>
                                    <p:cond delay="0"/>
                                  </p:stCondLst>
                                  <p:childTnLst>
                                    <p:set>
                                      <p:cBhvr>
                                        <p:cTn id="113" dur="1" fill="hold">
                                          <p:stCondLst>
                                            <p:cond delay="0"/>
                                          </p:stCondLst>
                                        </p:cTn>
                                        <p:tgtEl>
                                          <p:spTgt spid="7"/>
                                        </p:tgtEl>
                                        <p:attrNameLst>
                                          <p:attrName>style.visibility</p:attrName>
                                        </p:attrNameLst>
                                      </p:cBhvr>
                                      <p:to>
                                        <p:strVal val="visible"/>
                                      </p:to>
                                    </p:set>
                                    <p:anim calcmode="lin" valueType="num">
                                      <p:cBhvr>
                                        <p:cTn id="114" dur="1000" fill="hold"/>
                                        <p:tgtEl>
                                          <p:spTgt spid="7"/>
                                        </p:tgtEl>
                                        <p:attrNameLst>
                                          <p:attrName>ppt_w</p:attrName>
                                        </p:attrNameLst>
                                      </p:cBhvr>
                                      <p:tavLst>
                                        <p:tav tm="0">
                                          <p:val>
                                            <p:fltVal val="0"/>
                                          </p:val>
                                        </p:tav>
                                        <p:tav tm="100000">
                                          <p:val>
                                            <p:strVal val="#ppt_w"/>
                                          </p:val>
                                        </p:tav>
                                      </p:tavLst>
                                    </p:anim>
                                    <p:anim calcmode="lin" valueType="num">
                                      <p:cBhvr>
                                        <p:cTn id="115" dur="1000" fill="hold"/>
                                        <p:tgtEl>
                                          <p:spTgt spid="7"/>
                                        </p:tgtEl>
                                        <p:attrNameLst>
                                          <p:attrName>ppt_h</p:attrName>
                                        </p:attrNameLst>
                                      </p:cBhvr>
                                      <p:tavLst>
                                        <p:tav tm="0">
                                          <p:val>
                                            <p:fltVal val="0"/>
                                          </p:val>
                                        </p:tav>
                                        <p:tav tm="100000">
                                          <p:val>
                                            <p:strVal val="#ppt_h"/>
                                          </p:val>
                                        </p:tav>
                                      </p:tavLst>
                                    </p:anim>
                                    <p:anim calcmode="lin" valueType="num">
                                      <p:cBhvr>
                                        <p:cTn id="116" dur="1000" fill="hold"/>
                                        <p:tgtEl>
                                          <p:spTgt spid="7"/>
                                        </p:tgtEl>
                                        <p:attrNameLst>
                                          <p:attrName>style.rotation</p:attrName>
                                        </p:attrNameLst>
                                      </p:cBhvr>
                                      <p:tavLst>
                                        <p:tav tm="0">
                                          <p:val>
                                            <p:fltVal val="90"/>
                                          </p:val>
                                        </p:tav>
                                        <p:tav tm="100000">
                                          <p:val>
                                            <p:fltVal val="0"/>
                                          </p:val>
                                        </p:tav>
                                      </p:tavLst>
                                    </p:anim>
                                    <p:animEffect transition="in" filter="fade">
                                      <p:cBhvr>
                                        <p:cTn id="117" dur="1000"/>
                                        <p:tgtEl>
                                          <p:spTgt spid="7"/>
                                        </p:tgtEl>
                                      </p:cBhvr>
                                    </p:animEffect>
                                  </p:childTnLst>
                                </p:cTn>
                              </p:par>
                              <p:par>
                                <p:cTn id="118" presetID="31" presetClass="entr" presetSubtype="0" fill="hold" nodeType="withEffect">
                                  <p:stCondLst>
                                    <p:cond delay="0"/>
                                  </p:stCondLst>
                                  <p:childTnLst>
                                    <p:set>
                                      <p:cBhvr>
                                        <p:cTn id="119" dur="1" fill="hold">
                                          <p:stCondLst>
                                            <p:cond delay="0"/>
                                          </p:stCondLst>
                                        </p:cTn>
                                        <p:tgtEl>
                                          <p:spTgt spid="8"/>
                                        </p:tgtEl>
                                        <p:attrNameLst>
                                          <p:attrName>style.visibility</p:attrName>
                                        </p:attrNameLst>
                                      </p:cBhvr>
                                      <p:to>
                                        <p:strVal val="visible"/>
                                      </p:to>
                                    </p:set>
                                    <p:anim calcmode="lin" valueType="num">
                                      <p:cBhvr>
                                        <p:cTn id="120" dur="1000" fill="hold"/>
                                        <p:tgtEl>
                                          <p:spTgt spid="8"/>
                                        </p:tgtEl>
                                        <p:attrNameLst>
                                          <p:attrName>ppt_w</p:attrName>
                                        </p:attrNameLst>
                                      </p:cBhvr>
                                      <p:tavLst>
                                        <p:tav tm="0">
                                          <p:val>
                                            <p:fltVal val="0"/>
                                          </p:val>
                                        </p:tav>
                                        <p:tav tm="100000">
                                          <p:val>
                                            <p:strVal val="#ppt_w"/>
                                          </p:val>
                                        </p:tav>
                                      </p:tavLst>
                                    </p:anim>
                                    <p:anim calcmode="lin" valueType="num">
                                      <p:cBhvr>
                                        <p:cTn id="121" dur="1000" fill="hold"/>
                                        <p:tgtEl>
                                          <p:spTgt spid="8"/>
                                        </p:tgtEl>
                                        <p:attrNameLst>
                                          <p:attrName>ppt_h</p:attrName>
                                        </p:attrNameLst>
                                      </p:cBhvr>
                                      <p:tavLst>
                                        <p:tav tm="0">
                                          <p:val>
                                            <p:fltVal val="0"/>
                                          </p:val>
                                        </p:tav>
                                        <p:tav tm="100000">
                                          <p:val>
                                            <p:strVal val="#ppt_h"/>
                                          </p:val>
                                        </p:tav>
                                      </p:tavLst>
                                    </p:anim>
                                    <p:anim calcmode="lin" valueType="num">
                                      <p:cBhvr>
                                        <p:cTn id="122" dur="1000" fill="hold"/>
                                        <p:tgtEl>
                                          <p:spTgt spid="8"/>
                                        </p:tgtEl>
                                        <p:attrNameLst>
                                          <p:attrName>style.rotation</p:attrName>
                                        </p:attrNameLst>
                                      </p:cBhvr>
                                      <p:tavLst>
                                        <p:tav tm="0">
                                          <p:val>
                                            <p:fltVal val="90"/>
                                          </p:val>
                                        </p:tav>
                                        <p:tav tm="100000">
                                          <p:val>
                                            <p:fltVal val="0"/>
                                          </p:val>
                                        </p:tav>
                                      </p:tavLst>
                                    </p:anim>
                                    <p:animEffect transition="in" filter="fade">
                                      <p:cBhvr>
                                        <p:cTn id="123" dur="1000"/>
                                        <p:tgtEl>
                                          <p:spTgt spid="8"/>
                                        </p:tgtEl>
                                      </p:cBhvr>
                                    </p:animEffect>
                                  </p:childTnLst>
                                </p:cTn>
                              </p:par>
                              <p:par>
                                <p:cTn id="124" presetID="31"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 calcmode="lin" valueType="num">
                                      <p:cBhvr>
                                        <p:cTn id="126" dur="1000" fill="hold"/>
                                        <p:tgtEl>
                                          <p:spTgt spid="43"/>
                                        </p:tgtEl>
                                        <p:attrNameLst>
                                          <p:attrName>ppt_w</p:attrName>
                                        </p:attrNameLst>
                                      </p:cBhvr>
                                      <p:tavLst>
                                        <p:tav tm="0">
                                          <p:val>
                                            <p:fltVal val="0"/>
                                          </p:val>
                                        </p:tav>
                                        <p:tav tm="100000">
                                          <p:val>
                                            <p:strVal val="#ppt_w"/>
                                          </p:val>
                                        </p:tav>
                                      </p:tavLst>
                                    </p:anim>
                                    <p:anim calcmode="lin" valueType="num">
                                      <p:cBhvr>
                                        <p:cTn id="127" dur="1000" fill="hold"/>
                                        <p:tgtEl>
                                          <p:spTgt spid="43"/>
                                        </p:tgtEl>
                                        <p:attrNameLst>
                                          <p:attrName>ppt_h</p:attrName>
                                        </p:attrNameLst>
                                      </p:cBhvr>
                                      <p:tavLst>
                                        <p:tav tm="0">
                                          <p:val>
                                            <p:fltVal val="0"/>
                                          </p:val>
                                        </p:tav>
                                        <p:tav tm="100000">
                                          <p:val>
                                            <p:strVal val="#ppt_h"/>
                                          </p:val>
                                        </p:tav>
                                      </p:tavLst>
                                    </p:anim>
                                    <p:anim calcmode="lin" valueType="num">
                                      <p:cBhvr>
                                        <p:cTn id="128" dur="1000" fill="hold"/>
                                        <p:tgtEl>
                                          <p:spTgt spid="43"/>
                                        </p:tgtEl>
                                        <p:attrNameLst>
                                          <p:attrName>style.rotation</p:attrName>
                                        </p:attrNameLst>
                                      </p:cBhvr>
                                      <p:tavLst>
                                        <p:tav tm="0">
                                          <p:val>
                                            <p:fltVal val="90"/>
                                          </p:val>
                                        </p:tav>
                                        <p:tav tm="100000">
                                          <p:val>
                                            <p:fltVal val="0"/>
                                          </p:val>
                                        </p:tav>
                                      </p:tavLst>
                                    </p:anim>
                                    <p:animEffect transition="in" filter="fade">
                                      <p:cBhvr>
                                        <p:cTn id="129" dur="1000"/>
                                        <p:tgtEl>
                                          <p:spTgt spid="43"/>
                                        </p:tgtEl>
                                      </p:cBhvr>
                                    </p:animEffect>
                                  </p:childTnLst>
                                </p:cTn>
                              </p:par>
                              <p:par>
                                <p:cTn id="130" presetID="31"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1000" fill="hold"/>
                                        <p:tgtEl>
                                          <p:spTgt spid="44"/>
                                        </p:tgtEl>
                                        <p:attrNameLst>
                                          <p:attrName>ppt_w</p:attrName>
                                        </p:attrNameLst>
                                      </p:cBhvr>
                                      <p:tavLst>
                                        <p:tav tm="0">
                                          <p:val>
                                            <p:fltVal val="0"/>
                                          </p:val>
                                        </p:tav>
                                        <p:tav tm="100000">
                                          <p:val>
                                            <p:strVal val="#ppt_w"/>
                                          </p:val>
                                        </p:tav>
                                      </p:tavLst>
                                    </p:anim>
                                    <p:anim calcmode="lin" valueType="num">
                                      <p:cBhvr>
                                        <p:cTn id="133" dur="1000" fill="hold"/>
                                        <p:tgtEl>
                                          <p:spTgt spid="44"/>
                                        </p:tgtEl>
                                        <p:attrNameLst>
                                          <p:attrName>ppt_h</p:attrName>
                                        </p:attrNameLst>
                                      </p:cBhvr>
                                      <p:tavLst>
                                        <p:tav tm="0">
                                          <p:val>
                                            <p:fltVal val="0"/>
                                          </p:val>
                                        </p:tav>
                                        <p:tav tm="100000">
                                          <p:val>
                                            <p:strVal val="#ppt_h"/>
                                          </p:val>
                                        </p:tav>
                                      </p:tavLst>
                                    </p:anim>
                                    <p:anim calcmode="lin" valueType="num">
                                      <p:cBhvr>
                                        <p:cTn id="134" dur="1000" fill="hold"/>
                                        <p:tgtEl>
                                          <p:spTgt spid="44"/>
                                        </p:tgtEl>
                                        <p:attrNameLst>
                                          <p:attrName>style.rotation</p:attrName>
                                        </p:attrNameLst>
                                      </p:cBhvr>
                                      <p:tavLst>
                                        <p:tav tm="0">
                                          <p:val>
                                            <p:fltVal val="90"/>
                                          </p:val>
                                        </p:tav>
                                        <p:tav tm="100000">
                                          <p:val>
                                            <p:fltVal val="0"/>
                                          </p:val>
                                        </p:tav>
                                      </p:tavLst>
                                    </p:anim>
                                    <p:animEffect transition="in" filter="fade">
                                      <p:cBhvr>
                                        <p:cTn id="135" dur="1000"/>
                                        <p:tgtEl>
                                          <p:spTgt spid="44"/>
                                        </p:tgtEl>
                                      </p:cBhvr>
                                    </p:animEffect>
                                  </p:childTnLst>
                                </p:cTn>
                              </p:par>
                              <p:par>
                                <p:cTn id="136" presetID="31" presetClass="entr" presetSubtype="0"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 calcmode="lin" valueType="num">
                                      <p:cBhvr>
                                        <p:cTn id="138" dur="1000" fill="hold"/>
                                        <p:tgtEl>
                                          <p:spTgt spid="45"/>
                                        </p:tgtEl>
                                        <p:attrNameLst>
                                          <p:attrName>ppt_w</p:attrName>
                                        </p:attrNameLst>
                                      </p:cBhvr>
                                      <p:tavLst>
                                        <p:tav tm="0">
                                          <p:val>
                                            <p:fltVal val="0"/>
                                          </p:val>
                                        </p:tav>
                                        <p:tav tm="100000">
                                          <p:val>
                                            <p:strVal val="#ppt_w"/>
                                          </p:val>
                                        </p:tav>
                                      </p:tavLst>
                                    </p:anim>
                                    <p:anim calcmode="lin" valueType="num">
                                      <p:cBhvr>
                                        <p:cTn id="139" dur="1000" fill="hold"/>
                                        <p:tgtEl>
                                          <p:spTgt spid="45"/>
                                        </p:tgtEl>
                                        <p:attrNameLst>
                                          <p:attrName>ppt_h</p:attrName>
                                        </p:attrNameLst>
                                      </p:cBhvr>
                                      <p:tavLst>
                                        <p:tav tm="0">
                                          <p:val>
                                            <p:fltVal val="0"/>
                                          </p:val>
                                        </p:tav>
                                        <p:tav tm="100000">
                                          <p:val>
                                            <p:strVal val="#ppt_h"/>
                                          </p:val>
                                        </p:tav>
                                      </p:tavLst>
                                    </p:anim>
                                    <p:anim calcmode="lin" valueType="num">
                                      <p:cBhvr>
                                        <p:cTn id="140" dur="1000" fill="hold"/>
                                        <p:tgtEl>
                                          <p:spTgt spid="45"/>
                                        </p:tgtEl>
                                        <p:attrNameLst>
                                          <p:attrName>style.rotation</p:attrName>
                                        </p:attrNameLst>
                                      </p:cBhvr>
                                      <p:tavLst>
                                        <p:tav tm="0">
                                          <p:val>
                                            <p:fltVal val="90"/>
                                          </p:val>
                                        </p:tav>
                                        <p:tav tm="100000">
                                          <p:val>
                                            <p:fltVal val="0"/>
                                          </p:val>
                                        </p:tav>
                                      </p:tavLst>
                                    </p:anim>
                                    <p:animEffect transition="in" filter="fade">
                                      <p:cBhvr>
                                        <p:cTn id="141" dur="1000"/>
                                        <p:tgtEl>
                                          <p:spTgt spid="45"/>
                                        </p:tgtEl>
                                      </p:cBhvr>
                                    </p:animEffect>
                                  </p:childTnLst>
                                </p:cTn>
                              </p:par>
                              <p:par>
                                <p:cTn id="142" presetID="31" presetClass="entr" presetSubtype="0" fill="hold" grpId="0" nodeType="withEffect">
                                  <p:stCondLst>
                                    <p:cond delay="0"/>
                                  </p:stCondLst>
                                  <p:childTnLst>
                                    <p:set>
                                      <p:cBhvr>
                                        <p:cTn id="143" dur="1" fill="hold">
                                          <p:stCondLst>
                                            <p:cond delay="0"/>
                                          </p:stCondLst>
                                        </p:cTn>
                                        <p:tgtEl>
                                          <p:spTgt spid="46"/>
                                        </p:tgtEl>
                                        <p:attrNameLst>
                                          <p:attrName>style.visibility</p:attrName>
                                        </p:attrNameLst>
                                      </p:cBhvr>
                                      <p:to>
                                        <p:strVal val="visible"/>
                                      </p:to>
                                    </p:set>
                                    <p:anim calcmode="lin" valueType="num">
                                      <p:cBhvr>
                                        <p:cTn id="144" dur="1000" fill="hold"/>
                                        <p:tgtEl>
                                          <p:spTgt spid="46"/>
                                        </p:tgtEl>
                                        <p:attrNameLst>
                                          <p:attrName>ppt_w</p:attrName>
                                        </p:attrNameLst>
                                      </p:cBhvr>
                                      <p:tavLst>
                                        <p:tav tm="0">
                                          <p:val>
                                            <p:fltVal val="0"/>
                                          </p:val>
                                        </p:tav>
                                        <p:tav tm="100000">
                                          <p:val>
                                            <p:strVal val="#ppt_w"/>
                                          </p:val>
                                        </p:tav>
                                      </p:tavLst>
                                    </p:anim>
                                    <p:anim calcmode="lin" valueType="num">
                                      <p:cBhvr>
                                        <p:cTn id="145" dur="1000" fill="hold"/>
                                        <p:tgtEl>
                                          <p:spTgt spid="46"/>
                                        </p:tgtEl>
                                        <p:attrNameLst>
                                          <p:attrName>ppt_h</p:attrName>
                                        </p:attrNameLst>
                                      </p:cBhvr>
                                      <p:tavLst>
                                        <p:tav tm="0">
                                          <p:val>
                                            <p:fltVal val="0"/>
                                          </p:val>
                                        </p:tav>
                                        <p:tav tm="100000">
                                          <p:val>
                                            <p:strVal val="#ppt_h"/>
                                          </p:val>
                                        </p:tav>
                                      </p:tavLst>
                                    </p:anim>
                                    <p:anim calcmode="lin" valueType="num">
                                      <p:cBhvr>
                                        <p:cTn id="146" dur="1000" fill="hold"/>
                                        <p:tgtEl>
                                          <p:spTgt spid="46"/>
                                        </p:tgtEl>
                                        <p:attrNameLst>
                                          <p:attrName>style.rotation</p:attrName>
                                        </p:attrNameLst>
                                      </p:cBhvr>
                                      <p:tavLst>
                                        <p:tav tm="0">
                                          <p:val>
                                            <p:fltVal val="90"/>
                                          </p:val>
                                        </p:tav>
                                        <p:tav tm="100000">
                                          <p:val>
                                            <p:fltVal val="0"/>
                                          </p:val>
                                        </p:tav>
                                      </p:tavLst>
                                    </p:anim>
                                    <p:animEffect transition="in" filter="fade">
                                      <p:cBhvr>
                                        <p:cTn id="147" dur="1000"/>
                                        <p:tgtEl>
                                          <p:spTgt spid="46"/>
                                        </p:tgtEl>
                                      </p:cBhvr>
                                    </p:animEffect>
                                  </p:childTnLst>
                                </p:cTn>
                              </p:par>
                              <p:par>
                                <p:cTn id="148" presetID="31" presetClass="entr" presetSubtype="0" fill="hold" grpId="0" nodeType="withEffect">
                                  <p:stCondLst>
                                    <p:cond delay="0"/>
                                  </p:stCondLst>
                                  <p:childTnLst>
                                    <p:set>
                                      <p:cBhvr>
                                        <p:cTn id="149" dur="1" fill="hold">
                                          <p:stCondLst>
                                            <p:cond delay="0"/>
                                          </p:stCondLst>
                                        </p:cTn>
                                        <p:tgtEl>
                                          <p:spTgt spid="47"/>
                                        </p:tgtEl>
                                        <p:attrNameLst>
                                          <p:attrName>style.visibility</p:attrName>
                                        </p:attrNameLst>
                                      </p:cBhvr>
                                      <p:to>
                                        <p:strVal val="visible"/>
                                      </p:to>
                                    </p:set>
                                    <p:anim calcmode="lin" valueType="num">
                                      <p:cBhvr>
                                        <p:cTn id="150" dur="1000" fill="hold"/>
                                        <p:tgtEl>
                                          <p:spTgt spid="47"/>
                                        </p:tgtEl>
                                        <p:attrNameLst>
                                          <p:attrName>ppt_w</p:attrName>
                                        </p:attrNameLst>
                                      </p:cBhvr>
                                      <p:tavLst>
                                        <p:tav tm="0">
                                          <p:val>
                                            <p:fltVal val="0"/>
                                          </p:val>
                                        </p:tav>
                                        <p:tav tm="100000">
                                          <p:val>
                                            <p:strVal val="#ppt_w"/>
                                          </p:val>
                                        </p:tav>
                                      </p:tavLst>
                                    </p:anim>
                                    <p:anim calcmode="lin" valueType="num">
                                      <p:cBhvr>
                                        <p:cTn id="151" dur="1000" fill="hold"/>
                                        <p:tgtEl>
                                          <p:spTgt spid="47"/>
                                        </p:tgtEl>
                                        <p:attrNameLst>
                                          <p:attrName>ppt_h</p:attrName>
                                        </p:attrNameLst>
                                      </p:cBhvr>
                                      <p:tavLst>
                                        <p:tav tm="0">
                                          <p:val>
                                            <p:fltVal val="0"/>
                                          </p:val>
                                        </p:tav>
                                        <p:tav tm="100000">
                                          <p:val>
                                            <p:strVal val="#ppt_h"/>
                                          </p:val>
                                        </p:tav>
                                      </p:tavLst>
                                    </p:anim>
                                    <p:anim calcmode="lin" valueType="num">
                                      <p:cBhvr>
                                        <p:cTn id="152" dur="1000" fill="hold"/>
                                        <p:tgtEl>
                                          <p:spTgt spid="47"/>
                                        </p:tgtEl>
                                        <p:attrNameLst>
                                          <p:attrName>style.rotation</p:attrName>
                                        </p:attrNameLst>
                                      </p:cBhvr>
                                      <p:tavLst>
                                        <p:tav tm="0">
                                          <p:val>
                                            <p:fltVal val="90"/>
                                          </p:val>
                                        </p:tav>
                                        <p:tav tm="100000">
                                          <p:val>
                                            <p:fltVal val="0"/>
                                          </p:val>
                                        </p:tav>
                                      </p:tavLst>
                                    </p:anim>
                                    <p:animEffect transition="in" filter="fade">
                                      <p:cBhvr>
                                        <p:cTn id="15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6" grpId="0"/>
      <p:bldP spid="25" grpId="0"/>
      <p:bldP spid="26" grpId="0" animBg="1"/>
      <p:bldP spid="27" grpId="0" animBg="1"/>
      <p:bldP spid="28" grpId="0" animBg="1"/>
      <p:bldP spid="29" grpId="0" animBg="1"/>
      <p:bldP spid="30" grpId="0" animBg="1"/>
      <p:bldP spid="31" grpId="0" animBg="1"/>
      <p:bldP spid="32" grpId="0" animBg="1"/>
      <p:bldP spid="42" grpId="0"/>
      <p:bldP spid="43" grpId="0" animBg="1"/>
      <p:bldP spid="44" grpId="0" animBg="1"/>
      <p:bldP spid="45" grpId="0" animBg="1"/>
      <p:bldP spid="46" grpId="0" animBg="1"/>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005509" cy="605909"/>
          </a:xfrm>
        </p:spPr>
        <p:txBody>
          <a:bodyPr/>
          <a:lstStyle/>
          <a:p>
            <a:r>
              <a:rPr lang="zh-CN" altLang="en-US" dirty="0">
                <a:latin typeface="楷体" panose="02010609060101010101" pitchFamily="49" charset="-122"/>
                <a:ea typeface="楷体" panose="02010609060101010101" pitchFamily="49" charset="-122"/>
              </a:rPr>
              <a:t>数据的存储结构</a:t>
            </a:r>
          </a:p>
        </p:txBody>
      </p:sp>
      <p:sp>
        <p:nvSpPr>
          <p:cNvPr id="4" name="Rectangle 2"/>
          <p:cNvSpPr>
            <a:spLocks noChangeArrowheads="1"/>
          </p:cNvSpPr>
          <p:nvPr/>
        </p:nvSpPr>
        <p:spPr bwMode="auto">
          <a:xfrm>
            <a:off x="1196998" y="954088"/>
            <a:ext cx="8677275" cy="590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Clr>
                <a:schemeClr val="tx1"/>
              </a:buClr>
              <a:buSzPct val="80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在计算机存储器中，人们希望能用高级程序语言，通过数据结构的存储结构实现其逻辑结构。</a:t>
            </a:r>
            <a:endParaRPr kumimoji="1" lang="en-US" altLang="zh-CN" sz="2800" b="1" dirty="0">
              <a:latin typeface="楷体" panose="02010609060101010101" pitchFamily="49" charset="-122"/>
              <a:ea typeface="楷体" panose="02010609060101010101" pitchFamily="49" charset="-122"/>
            </a:endParaRPr>
          </a:p>
          <a:p>
            <a:pPr eaLnBrk="1" hangingPunct="1">
              <a:lnSpc>
                <a:spcPts val="3600"/>
              </a:lnSpc>
              <a:spcBef>
                <a:spcPts val="1200"/>
              </a:spcBef>
              <a:buClr>
                <a:schemeClr val="tx1"/>
              </a:buClr>
              <a:buSzPct val="80000"/>
              <a:buFont typeface="Wingdings" panose="05000000000000000000" pitchFamily="2" charset="2"/>
              <a:buChar char="n"/>
            </a:pPr>
            <a:r>
              <a:rPr kumimoji="1" lang="zh-CN" altLang="en-US" sz="2800" b="1" dirty="0">
                <a:solidFill>
                  <a:schemeClr val="accent5">
                    <a:lumMod val="75000"/>
                  </a:schemeClr>
                </a:solidFill>
                <a:latin typeface="楷体" panose="02010609060101010101" pitchFamily="49" charset="-122"/>
                <a:ea typeface="楷体" panose="02010609060101010101" pitchFamily="49" charset="-122"/>
              </a:rPr>
              <a:t>数据的存储结构</a:t>
            </a:r>
            <a:r>
              <a:rPr kumimoji="1" lang="zh-CN" altLang="en-US" sz="2800" b="1" dirty="0">
                <a:latin typeface="楷体" panose="02010609060101010101" pitchFamily="49" charset="-122"/>
                <a:ea typeface="楷体" panose="02010609060101010101" pitchFamily="49" charset="-122"/>
              </a:rPr>
              <a:t>是指数据的逻辑结构在计算机中所需的</a:t>
            </a:r>
            <a:r>
              <a:rPr kumimoji="1" lang="zh-CN" altLang="en-US" sz="2800" b="1" dirty="0">
                <a:solidFill>
                  <a:schemeClr val="accent5">
                    <a:lumMod val="75000"/>
                  </a:schemeClr>
                </a:solidFill>
                <a:latin typeface="楷体" panose="02010609060101010101" pitchFamily="49" charset="-122"/>
                <a:ea typeface="楷体" panose="02010609060101010101" pitchFamily="49" charset="-122"/>
              </a:rPr>
              <a:t>存储空间</a:t>
            </a:r>
            <a:r>
              <a:rPr kumimoji="1" lang="zh-CN" altLang="en-US" sz="2800" b="1" dirty="0">
                <a:latin typeface="楷体" panose="02010609060101010101" pitchFamily="49" charset="-122"/>
                <a:ea typeface="楷体" panose="02010609060101010101" pitchFamily="49" charset="-122"/>
              </a:rPr>
              <a:t>、</a:t>
            </a:r>
            <a:r>
              <a:rPr kumimoji="1" lang="zh-CN" altLang="en-US" sz="2800" b="1" dirty="0">
                <a:solidFill>
                  <a:schemeClr val="accent5">
                    <a:lumMod val="75000"/>
                  </a:schemeClr>
                </a:solidFill>
                <a:latin typeface="楷体" panose="02010609060101010101" pitchFamily="49" charset="-122"/>
                <a:ea typeface="楷体" panose="02010609060101010101" pitchFamily="49" charset="-122"/>
              </a:rPr>
              <a:t>空间的构成结构</a:t>
            </a:r>
            <a:r>
              <a:rPr kumimoji="1" lang="zh-CN" altLang="en-US" sz="2800" b="1" dirty="0">
                <a:latin typeface="楷体" panose="02010609060101010101" pitchFamily="49" charset="-122"/>
                <a:ea typeface="楷体" panose="02010609060101010101" pitchFamily="49" charset="-122"/>
              </a:rPr>
              <a:t>及</a:t>
            </a:r>
            <a:r>
              <a:rPr kumimoji="1" lang="zh-CN" altLang="en-US" sz="2800" b="1" dirty="0">
                <a:solidFill>
                  <a:schemeClr val="accent5">
                    <a:lumMod val="75000"/>
                  </a:schemeClr>
                </a:solidFill>
                <a:latin typeface="楷体" panose="02010609060101010101" pitchFamily="49" charset="-122"/>
                <a:ea typeface="楷体" panose="02010609060101010101" pitchFamily="49" charset="-122"/>
              </a:rPr>
              <a:t>对该存储结构的访问方式</a:t>
            </a:r>
            <a:r>
              <a:rPr kumimoji="1" lang="zh-CN" altLang="en-US" sz="2800" b="1" dirty="0">
                <a:latin typeface="楷体" panose="02010609060101010101" pitchFamily="49" charset="-122"/>
                <a:ea typeface="楷体" panose="02010609060101010101" pitchFamily="49" charset="-122"/>
              </a:rPr>
              <a:t>等的总称。</a:t>
            </a:r>
          </a:p>
          <a:p>
            <a:pPr eaLnBrk="1" hangingPunct="1">
              <a:lnSpc>
                <a:spcPts val="3600"/>
              </a:lnSpc>
              <a:spcBef>
                <a:spcPts val="1200"/>
              </a:spcBef>
              <a:buClr>
                <a:schemeClr val="tx1"/>
              </a:buClr>
              <a:buSzPct val="80000"/>
              <a:buFont typeface="Wingdings" panose="05000000000000000000" pitchFamily="2" charset="2"/>
              <a:buChar char="n"/>
            </a:pPr>
            <a:r>
              <a:rPr kumimoji="1" lang="zh-CN" altLang="en-US" sz="2800" b="1" dirty="0">
                <a:latin typeface="楷体" panose="02010609060101010101" pitchFamily="49" charset="-122"/>
                <a:ea typeface="楷体" panose="02010609060101010101" pitchFamily="49" charset="-122"/>
              </a:rPr>
              <a:t>数据的存储结构是建立逻辑结构到存储空间的映射。</a:t>
            </a:r>
            <a:r>
              <a:rPr kumimoji="1" lang="en-US" altLang="zh-CN" sz="2800" b="1" dirty="0">
                <a:solidFill>
                  <a:srgbClr val="00FF00"/>
                </a:solidFill>
                <a:latin typeface="楷体" panose="02010609060101010101" pitchFamily="49" charset="-122"/>
                <a:ea typeface="楷体" panose="02010609060101010101" pitchFamily="49" charset="-122"/>
              </a:rPr>
              <a:t> </a:t>
            </a:r>
            <a:r>
              <a:rPr kumimoji="1" lang="zh-CN" altLang="zh-CN" sz="2800" b="1" dirty="0">
                <a:latin typeface="楷体" panose="02010609060101010101" pitchFamily="49" charset="-122"/>
                <a:ea typeface="楷体" panose="02010609060101010101" pitchFamily="49" charset="-122"/>
              </a:rPr>
              <a:t>对逻辑结构</a:t>
            </a:r>
            <a:r>
              <a:rPr kumimoji="1" lang="en-US" altLang="zh-CN" sz="2800" b="1" dirty="0">
                <a:latin typeface="楷体" panose="02010609060101010101" pitchFamily="49" charset="-122"/>
                <a:ea typeface="楷体" panose="02010609060101010101" pitchFamily="49" charset="-122"/>
              </a:rPr>
              <a:t>L</a:t>
            </a:r>
            <a:r>
              <a:rPr kumimoji="1" lang="en-US" altLang="zh-CN" sz="2800" b="1" dirty="0">
                <a:latin typeface="楷体" panose="02010609060101010101" pitchFamily="49" charset="-122"/>
                <a:ea typeface="楷体" panose="02010609060101010101" pitchFamily="49" charset="-122"/>
                <a:sym typeface="Symbol" panose="05050102010706020507" pitchFamily="18" charset="2"/>
              </a:rPr>
              <a:t></a:t>
            </a:r>
            <a:r>
              <a:rPr kumimoji="1" lang="en-US" altLang="zh-CN" sz="2800" b="1" dirty="0">
                <a:latin typeface="楷体" panose="02010609060101010101" pitchFamily="49" charset="-122"/>
                <a:ea typeface="楷体" panose="02010609060101010101" pitchFamily="49" charset="-122"/>
              </a:rPr>
              <a:t>(N, R)</a:t>
            </a:r>
            <a:r>
              <a:rPr kumimoji="1" lang="zh-CN" altLang="en-US" sz="2800" b="1" dirty="0">
                <a:latin typeface="楷体" panose="02010609060101010101" pitchFamily="49" charset="-122"/>
                <a:ea typeface="楷体" panose="02010609060101010101" pitchFamily="49" charset="-122"/>
              </a:rPr>
              <a:t>， 建立</a:t>
            </a:r>
            <a:r>
              <a:rPr kumimoji="1" lang="zh-CN" altLang="zh-CN" sz="2800" b="1" dirty="0">
                <a:latin typeface="楷体" panose="02010609060101010101" pitchFamily="49" charset="-122"/>
                <a:ea typeface="楷体" panose="02010609060101010101" pitchFamily="49" charset="-122"/>
              </a:rPr>
              <a:t>映射：</a:t>
            </a:r>
            <a:r>
              <a:rPr kumimoji="1" lang="en-US" altLang="zh-CN" sz="2800" b="1" dirty="0">
                <a:latin typeface="楷体" panose="02010609060101010101" pitchFamily="49" charset="-122"/>
                <a:ea typeface="楷体" panose="02010609060101010101" pitchFamily="49" charset="-122"/>
              </a:rPr>
              <a:t>N</a:t>
            </a:r>
            <a:r>
              <a:rPr kumimoji="1" lang="en-US" altLang="zh-CN" sz="2800" b="1" dirty="0">
                <a:latin typeface="楷体" panose="02010609060101010101" pitchFamily="49" charset="-122"/>
                <a:ea typeface="楷体" panose="02010609060101010101" pitchFamily="49" charset="-122"/>
                <a:sym typeface="Symbol" panose="05050102010706020507" pitchFamily="18" charset="2"/>
              </a:rPr>
              <a:t></a:t>
            </a:r>
            <a:r>
              <a:rPr kumimoji="1" lang="en-US" altLang="zh-CN" sz="2800" b="1" dirty="0">
                <a:latin typeface="楷体" panose="02010609060101010101" pitchFamily="49" charset="-122"/>
                <a:ea typeface="楷体" panose="02010609060101010101" pitchFamily="49" charset="-122"/>
              </a:rPr>
              <a:t>M(</a:t>
            </a:r>
            <a:r>
              <a:rPr kumimoji="1" lang="zh-CN" altLang="en-US" sz="2800" b="1" dirty="0">
                <a:latin typeface="楷体" panose="02010609060101010101" pitchFamily="49" charset="-122"/>
                <a:ea typeface="楷体" panose="02010609060101010101" pitchFamily="49" charset="-122"/>
              </a:rPr>
              <a:t>存储区域</a:t>
            </a:r>
            <a:r>
              <a:rPr kumimoji="1" lang="en-US" altLang="zh-CN" sz="2800" b="1" dirty="0">
                <a:latin typeface="楷体" panose="02010609060101010101" pitchFamily="49" charset="-122"/>
                <a:ea typeface="楷体" panose="02010609060101010101" pitchFamily="49" charset="-122"/>
              </a:rPr>
              <a:t>)</a:t>
            </a:r>
            <a:r>
              <a:rPr kumimoji="1" lang="zh-CN" altLang="en-US" sz="2800" b="1" dirty="0">
                <a:latin typeface="楷体" panose="02010609060101010101" pitchFamily="49" charset="-122"/>
                <a:ea typeface="楷体" panose="02010609060101010101" pitchFamily="49" charset="-122"/>
              </a:rPr>
              <a:t>，</a:t>
            </a:r>
            <a:r>
              <a:rPr kumimoji="1" lang="zh-CN" altLang="zh-CN" sz="2800" b="1" dirty="0">
                <a:latin typeface="楷体" panose="02010609060101010101" pitchFamily="49" charset="-122"/>
                <a:ea typeface="楷体" panose="02010609060101010101" pitchFamily="49" charset="-122"/>
              </a:rPr>
              <a:t>其中</a:t>
            </a:r>
            <a:r>
              <a:rPr kumimoji="1" lang="zh-CN" altLang="zh-CN" sz="2800" b="1" dirty="0">
                <a:solidFill>
                  <a:schemeClr val="accent1">
                    <a:lumMod val="60000"/>
                    <a:lumOff val="40000"/>
                  </a:schemeClr>
                </a:solidFill>
                <a:latin typeface="楷体" panose="02010609060101010101" pitchFamily="49" charset="-122"/>
                <a:ea typeface="楷体" panose="02010609060101010101" pitchFamily="49" charset="-122"/>
              </a:rPr>
              <a:t>每个结点对应</a:t>
            </a:r>
            <a:r>
              <a:rPr kumimoji="1" lang="en-US" altLang="zh-CN" sz="2800" b="1" dirty="0">
                <a:solidFill>
                  <a:schemeClr val="accent1">
                    <a:lumMod val="60000"/>
                    <a:lumOff val="40000"/>
                  </a:schemeClr>
                </a:solidFill>
                <a:latin typeface="楷体" panose="02010609060101010101" pitchFamily="49" charset="-122"/>
                <a:ea typeface="楷体" panose="02010609060101010101" pitchFamily="49" charset="-122"/>
              </a:rPr>
              <a:t>M</a:t>
            </a:r>
            <a:r>
              <a:rPr kumimoji="1" lang="zh-CN" altLang="en-US" sz="2800" b="1" dirty="0">
                <a:solidFill>
                  <a:schemeClr val="accent1">
                    <a:lumMod val="60000"/>
                    <a:lumOff val="40000"/>
                  </a:schemeClr>
                </a:solidFill>
                <a:latin typeface="楷体" panose="02010609060101010101" pitchFamily="49" charset="-122"/>
                <a:ea typeface="楷体" panose="02010609060101010101" pitchFamily="49" charset="-122"/>
              </a:rPr>
              <a:t>中</a:t>
            </a:r>
            <a:r>
              <a:rPr kumimoji="1" lang="zh-CN" altLang="zh-CN" sz="2800" b="1" dirty="0">
                <a:solidFill>
                  <a:schemeClr val="accent1">
                    <a:lumMod val="60000"/>
                    <a:lumOff val="40000"/>
                  </a:schemeClr>
                </a:solidFill>
                <a:latin typeface="楷体" panose="02010609060101010101" pitchFamily="49" charset="-122"/>
                <a:ea typeface="楷体" panose="02010609060101010101" pitchFamily="49" charset="-122"/>
              </a:rPr>
              <a:t>唯一的连续存储单元，</a:t>
            </a:r>
            <a:r>
              <a:rPr kumimoji="1" lang="en-US" altLang="zh-CN" sz="2800" b="1" dirty="0">
                <a:solidFill>
                  <a:schemeClr val="accent1">
                    <a:lumMod val="60000"/>
                    <a:lumOff val="40000"/>
                  </a:schemeClr>
                </a:solidFill>
                <a:latin typeface="楷体" panose="02010609060101010101" pitchFamily="49" charset="-122"/>
                <a:ea typeface="楷体" panose="02010609060101010101" pitchFamily="49" charset="-122"/>
              </a:rPr>
              <a:t> </a:t>
            </a:r>
            <a:r>
              <a:rPr kumimoji="1" lang="zh-CN" altLang="zh-CN" sz="2800" b="1" dirty="0">
                <a:solidFill>
                  <a:schemeClr val="accent1">
                    <a:lumMod val="60000"/>
                    <a:lumOff val="40000"/>
                  </a:schemeClr>
                </a:solidFill>
                <a:latin typeface="楷体" panose="02010609060101010101" pitchFamily="49" charset="-122"/>
                <a:ea typeface="楷体" panose="02010609060101010101" pitchFamily="49" charset="-122"/>
              </a:rPr>
              <a:t>每个关系元组</a:t>
            </a:r>
            <a:r>
              <a:rPr kumimoji="1" lang="en-US" altLang="zh-CN" sz="2800" b="1" dirty="0">
                <a:solidFill>
                  <a:schemeClr val="accent1">
                    <a:lumMod val="60000"/>
                    <a:lumOff val="40000"/>
                  </a:schemeClr>
                </a:solidFill>
                <a:latin typeface="楷体" panose="02010609060101010101" pitchFamily="49" charset="-122"/>
                <a:ea typeface="楷体" panose="02010609060101010101" pitchFamily="49" charset="-122"/>
              </a:rPr>
              <a:t>(a , b)</a:t>
            </a:r>
            <a:r>
              <a:rPr kumimoji="1" lang="en-US" altLang="zh-CN" sz="2800" b="1" dirty="0">
                <a:solidFill>
                  <a:schemeClr val="accent1">
                    <a:lumMod val="60000"/>
                    <a:lumOff val="40000"/>
                  </a:schemeClr>
                </a:solidFill>
                <a:latin typeface="楷体" panose="02010609060101010101" pitchFamily="49" charset="-122"/>
                <a:ea typeface="楷体" panose="02010609060101010101" pitchFamily="49" charset="-122"/>
                <a:sym typeface="Symbol" panose="05050102010706020507" pitchFamily="18" charset="2"/>
              </a:rPr>
              <a:t>r </a:t>
            </a:r>
            <a:r>
              <a:rPr kumimoji="1" lang="zh-CN" altLang="en-US" sz="2800" b="1" dirty="0">
                <a:solidFill>
                  <a:schemeClr val="accent1">
                    <a:lumMod val="60000"/>
                    <a:lumOff val="40000"/>
                  </a:schemeClr>
                </a:solidFill>
                <a:latin typeface="楷体" panose="02010609060101010101" pitchFamily="49" charset="-122"/>
                <a:ea typeface="楷体" panose="02010609060101010101" pitchFamily="49" charset="-122"/>
                <a:sym typeface="Symbol" panose="05050102010706020507" pitchFamily="18" charset="2"/>
              </a:rPr>
              <a:t>被</a:t>
            </a:r>
            <a:r>
              <a:rPr kumimoji="1" lang="zh-CN" altLang="zh-CN" sz="2800" b="1" dirty="0">
                <a:solidFill>
                  <a:schemeClr val="accent1">
                    <a:lumMod val="60000"/>
                    <a:lumOff val="40000"/>
                  </a:schemeClr>
                </a:solidFill>
                <a:latin typeface="楷体" panose="02010609060101010101" pitchFamily="49" charset="-122"/>
                <a:ea typeface="楷体" panose="02010609060101010101" pitchFamily="49" charset="-122"/>
              </a:rPr>
              <a:t>映射为存储单元的地址顺序关系，或指针地址的指向关系</a:t>
            </a:r>
            <a:r>
              <a:rPr kumimoji="1" lang="zh-CN" altLang="en-US" sz="2800" b="1" dirty="0">
                <a:solidFill>
                  <a:schemeClr val="accent1">
                    <a:lumMod val="60000"/>
                    <a:lumOff val="40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45714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dissolve">
                                      <p:cBhvr>
                                        <p:cTn id="1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存储</a:t>
            </a:r>
          </a:p>
        </p:txBody>
      </p:sp>
      <p:sp>
        <p:nvSpPr>
          <p:cNvPr id="4" name="Text Box 4"/>
          <p:cNvSpPr txBox="1">
            <a:spLocks noChangeArrowheads="1"/>
          </p:cNvSpPr>
          <p:nvPr/>
        </p:nvSpPr>
        <p:spPr bwMode="auto">
          <a:xfrm>
            <a:off x="1917641" y="1529037"/>
            <a:ext cx="7373937" cy="3937000"/>
          </a:xfrm>
          <a:prstGeom prst="rect">
            <a:avLst/>
          </a:prstGeom>
          <a:noFill/>
          <a:ln>
            <a:noFill/>
          </a:ln>
          <a:effectLs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en-US" sz="3600" b="1" dirty="0">
                <a:latin typeface="楷体" panose="02010609060101010101" pitchFamily="49" charset="-122"/>
                <a:ea typeface="楷体" panose="02010609060101010101" pitchFamily="49" charset="-122"/>
              </a:rPr>
              <a:t>基本的存储映射方法有</a:t>
            </a:r>
            <a:r>
              <a:rPr lang="en-US" altLang="zh-CN" sz="3600" b="1" dirty="0">
                <a:latin typeface="楷体" panose="02010609060101010101" pitchFamily="49" charset="-122"/>
                <a:ea typeface="楷体" panose="02010609060101010101" pitchFamily="49" charset="-122"/>
              </a:rPr>
              <a:t>:</a:t>
            </a:r>
          </a:p>
          <a:p>
            <a:pPr eaLnBrk="1" hangingPunct="1">
              <a:buFont typeface="Tahoma" panose="020B0604030504040204" pitchFamily="34" charset="0"/>
              <a:buAutoNum type="arabicPeriod"/>
            </a:pPr>
            <a:r>
              <a:rPr lang="zh-CN" altLang="en-US" sz="3600" b="1" dirty="0">
                <a:solidFill>
                  <a:schemeClr val="accent1">
                    <a:lumMod val="60000"/>
                    <a:lumOff val="40000"/>
                  </a:schemeClr>
                </a:solidFill>
                <a:latin typeface="楷体" panose="02010609060101010101" pitchFamily="49" charset="-122"/>
                <a:ea typeface="楷体" panose="02010609060101010101" pitchFamily="49" charset="-122"/>
              </a:rPr>
              <a:t>顺序</a:t>
            </a:r>
            <a:endParaRPr lang="en-US" altLang="zh-CN" sz="3600" b="1" dirty="0">
              <a:solidFill>
                <a:schemeClr val="accent1">
                  <a:lumMod val="60000"/>
                  <a:lumOff val="40000"/>
                </a:schemeClr>
              </a:solidFill>
              <a:latin typeface="楷体" panose="02010609060101010101" pitchFamily="49" charset="-122"/>
              <a:ea typeface="楷体" panose="02010609060101010101" pitchFamily="49" charset="-122"/>
            </a:endParaRPr>
          </a:p>
          <a:p>
            <a:pPr eaLnBrk="1" hangingPunct="1">
              <a:buFont typeface="Tahoma" panose="020B0604030504040204" pitchFamily="34" charset="0"/>
              <a:buAutoNum type="arabicPeriod"/>
            </a:pPr>
            <a:r>
              <a:rPr lang="zh-CN" altLang="en-US" sz="3600" b="1" dirty="0">
                <a:solidFill>
                  <a:schemeClr val="accent1">
                    <a:lumMod val="60000"/>
                    <a:lumOff val="40000"/>
                  </a:schemeClr>
                </a:solidFill>
                <a:latin typeface="楷体" panose="02010609060101010101" pitchFamily="49" charset="-122"/>
                <a:ea typeface="楷体" panose="02010609060101010101" pitchFamily="49" charset="-122"/>
              </a:rPr>
              <a:t>链接</a:t>
            </a:r>
            <a:endParaRPr lang="en-US" altLang="zh-CN" sz="3600" b="1" dirty="0">
              <a:solidFill>
                <a:schemeClr val="accent1">
                  <a:lumMod val="60000"/>
                  <a:lumOff val="40000"/>
                </a:schemeClr>
              </a:solidFill>
              <a:latin typeface="楷体" panose="02010609060101010101" pitchFamily="49" charset="-122"/>
              <a:ea typeface="楷体" panose="02010609060101010101" pitchFamily="49" charset="-122"/>
            </a:endParaRPr>
          </a:p>
          <a:p>
            <a:pPr eaLnBrk="1" hangingPunct="1">
              <a:buFont typeface="Tahoma" panose="020B0604030504040204" pitchFamily="34" charset="0"/>
              <a:buAutoNum type="arabicPeriod"/>
            </a:pPr>
            <a:r>
              <a:rPr lang="zh-CN" altLang="en-US" sz="3600" b="1" dirty="0">
                <a:solidFill>
                  <a:schemeClr val="accent1">
                    <a:lumMod val="60000"/>
                    <a:lumOff val="40000"/>
                  </a:schemeClr>
                </a:solidFill>
                <a:latin typeface="楷体" panose="02010609060101010101" pitchFamily="49" charset="-122"/>
                <a:ea typeface="楷体" panose="02010609060101010101" pitchFamily="49" charset="-122"/>
              </a:rPr>
              <a:t>索引</a:t>
            </a:r>
            <a:endParaRPr lang="en-US" altLang="zh-CN" sz="3600" b="1" dirty="0">
              <a:solidFill>
                <a:schemeClr val="accent1">
                  <a:lumMod val="60000"/>
                  <a:lumOff val="40000"/>
                </a:schemeClr>
              </a:solidFill>
              <a:latin typeface="楷体" panose="02010609060101010101" pitchFamily="49" charset="-122"/>
              <a:ea typeface="楷体" panose="02010609060101010101" pitchFamily="49" charset="-122"/>
            </a:endParaRPr>
          </a:p>
          <a:p>
            <a:pPr eaLnBrk="1" hangingPunct="1">
              <a:buFont typeface="Tahoma" panose="020B0604030504040204" pitchFamily="34" charset="0"/>
              <a:buAutoNum type="arabicPeriod"/>
            </a:pPr>
            <a:r>
              <a:rPr lang="zh-CN" altLang="en-US" sz="3600" b="1" dirty="0">
                <a:solidFill>
                  <a:schemeClr val="accent1">
                    <a:lumMod val="60000"/>
                    <a:lumOff val="40000"/>
                  </a:schemeClr>
                </a:solidFill>
                <a:latin typeface="楷体" panose="02010609060101010101" pitchFamily="49" charset="-122"/>
                <a:ea typeface="楷体" panose="02010609060101010101" pitchFamily="49" charset="-122"/>
              </a:rPr>
              <a:t>散列</a:t>
            </a:r>
            <a:r>
              <a:rPr lang="zh-CN" altLang="en-US" sz="3600" dirty="0">
                <a:solidFill>
                  <a:schemeClr val="accent1">
                    <a:lumMod val="60000"/>
                    <a:lumOff val="40000"/>
                  </a:schemeClr>
                </a:solidFill>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69006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顺序存储结构</a:t>
            </a:r>
          </a:p>
        </p:txBody>
      </p:sp>
      <p:sp>
        <p:nvSpPr>
          <p:cNvPr id="4" name="Rectangle 3"/>
          <p:cNvSpPr txBox="1">
            <a:spLocks noChangeArrowheads="1"/>
          </p:cNvSpPr>
          <p:nvPr/>
        </p:nvSpPr>
        <p:spPr>
          <a:xfrm>
            <a:off x="797522" y="2318810"/>
            <a:ext cx="6468110" cy="2303462"/>
          </a:xfrm>
          <a:prstGeom prst="rect">
            <a:avLst/>
          </a:prstGeom>
        </p:spPr>
        <p:txBody>
          <a:bodyPr/>
          <a:lstStyle>
            <a:lvl1pPr marL="342900" indent="-3429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indent="0" eaLnBrk="1" hangingPunct="1">
              <a:spcBef>
                <a:spcPct val="20000"/>
              </a:spcBef>
              <a:buClr>
                <a:schemeClr val="hlink"/>
              </a:buClr>
              <a:buSzPct val="70000"/>
              <a:buFont typeface="Wingdings" panose="05000000000000000000" pitchFamily="2" charset="2"/>
              <a:buNone/>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把一组结点存放在地址相邻的存储单元中，</a:t>
            </a:r>
            <a:r>
              <a:rPr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结点间的逻辑关系</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用存储单元的</a:t>
            </a:r>
            <a:r>
              <a:rPr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自然顺序关系</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表达。</a:t>
            </a:r>
            <a:endParaRPr lang="zh-CN" altLang="en-US" sz="36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5" name="组合 45"/>
          <p:cNvGrpSpPr>
            <a:grpSpLocks/>
          </p:cNvGrpSpPr>
          <p:nvPr/>
        </p:nvGrpSpPr>
        <p:grpSpPr bwMode="auto">
          <a:xfrm>
            <a:off x="7763376" y="2046885"/>
            <a:ext cx="3829050" cy="3213100"/>
            <a:chOff x="2229511" y="3077725"/>
            <a:chExt cx="3827670" cy="3213100"/>
          </a:xfrm>
        </p:grpSpPr>
        <p:grpSp>
          <p:nvGrpSpPr>
            <p:cNvPr id="6" name="Group 12"/>
            <p:cNvGrpSpPr>
              <a:grpSpLocks/>
            </p:cNvGrpSpPr>
            <p:nvPr/>
          </p:nvGrpSpPr>
          <p:grpSpPr bwMode="auto">
            <a:xfrm>
              <a:off x="3184310" y="3077725"/>
              <a:ext cx="2057551" cy="3213100"/>
              <a:chOff x="3913" y="3936"/>
              <a:chExt cx="1620" cy="2496"/>
            </a:xfrm>
          </p:grpSpPr>
          <p:sp>
            <p:nvSpPr>
              <p:cNvPr id="23" name="Line 13"/>
              <p:cNvSpPr>
                <a:spLocks noChangeShapeType="1"/>
              </p:cNvSpPr>
              <p:nvPr/>
            </p:nvSpPr>
            <p:spPr bwMode="auto">
              <a:xfrm>
                <a:off x="3913" y="3936"/>
                <a:ext cx="0" cy="24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24" name="Line 14"/>
              <p:cNvSpPr>
                <a:spLocks noChangeShapeType="1"/>
              </p:cNvSpPr>
              <p:nvPr/>
            </p:nvSpPr>
            <p:spPr bwMode="auto">
              <a:xfrm>
                <a:off x="5533" y="3936"/>
                <a:ext cx="0" cy="24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grpSp>
            <p:nvGrpSpPr>
              <p:cNvPr id="25" name="Group 15"/>
              <p:cNvGrpSpPr>
                <a:grpSpLocks/>
              </p:cNvGrpSpPr>
              <p:nvPr/>
            </p:nvGrpSpPr>
            <p:grpSpPr bwMode="auto">
              <a:xfrm>
                <a:off x="3913" y="4248"/>
                <a:ext cx="1620" cy="1560"/>
                <a:chOff x="3913" y="4248"/>
                <a:chExt cx="1620" cy="1560"/>
              </a:xfrm>
            </p:grpSpPr>
            <p:sp>
              <p:nvSpPr>
                <p:cNvPr id="26" name="Line 16"/>
                <p:cNvSpPr>
                  <a:spLocks noChangeShapeType="1"/>
                </p:cNvSpPr>
                <p:nvPr/>
              </p:nvSpPr>
              <p:spPr bwMode="auto">
                <a:xfrm>
                  <a:off x="3913" y="4248"/>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27" name="Line 17"/>
                <p:cNvSpPr>
                  <a:spLocks noChangeShapeType="1"/>
                </p:cNvSpPr>
                <p:nvPr/>
              </p:nvSpPr>
              <p:spPr bwMode="auto">
                <a:xfrm>
                  <a:off x="3913" y="4404"/>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28" name="Line 18"/>
                <p:cNvSpPr>
                  <a:spLocks noChangeShapeType="1"/>
                </p:cNvSpPr>
                <p:nvPr/>
              </p:nvSpPr>
              <p:spPr bwMode="auto">
                <a:xfrm>
                  <a:off x="3913" y="4560"/>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29" name="Line 19"/>
                <p:cNvSpPr>
                  <a:spLocks noChangeShapeType="1"/>
                </p:cNvSpPr>
                <p:nvPr/>
              </p:nvSpPr>
              <p:spPr bwMode="auto">
                <a:xfrm>
                  <a:off x="3913" y="4716"/>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0" name="Line 20"/>
                <p:cNvSpPr>
                  <a:spLocks noChangeShapeType="1"/>
                </p:cNvSpPr>
                <p:nvPr/>
              </p:nvSpPr>
              <p:spPr bwMode="auto">
                <a:xfrm>
                  <a:off x="3913" y="4872"/>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1" name="Line 21"/>
                <p:cNvSpPr>
                  <a:spLocks noChangeShapeType="1"/>
                </p:cNvSpPr>
                <p:nvPr/>
              </p:nvSpPr>
              <p:spPr bwMode="auto">
                <a:xfrm>
                  <a:off x="3913" y="5028"/>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2" name="Line 22"/>
                <p:cNvSpPr>
                  <a:spLocks noChangeShapeType="1"/>
                </p:cNvSpPr>
                <p:nvPr/>
              </p:nvSpPr>
              <p:spPr bwMode="auto">
                <a:xfrm>
                  <a:off x="3913" y="5184"/>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3" name="Line 23"/>
                <p:cNvSpPr>
                  <a:spLocks noChangeShapeType="1"/>
                </p:cNvSpPr>
                <p:nvPr/>
              </p:nvSpPr>
              <p:spPr bwMode="auto">
                <a:xfrm>
                  <a:off x="3913" y="5340"/>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4" name="Line 24"/>
                <p:cNvSpPr>
                  <a:spLocks noChangeShapeType="1"/>
                </p:cNvSpPr>
                <p:nvPr/>
              </p:nvSpPr>
              <p:spPr bwMode="auto">
                <a:xfrm>
                  <a:off x="3913" y="5496"/>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5" name="Line 25"/>
                <p:cNvSpPr>
                  <a:spLocks noChangeShapeType="1"/>
                </p:cNvSpPr>
                <p:nvPr/>
              </p:nvSpPr>
              <p:spPr bwMode="auto">
                <a:xfrm>
                  <a:off x="3913" y="5652"/>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6" name="Line 26"/>
                <p:cNvSpPr>
                  <a:spLocks noChangeShapeType="1"/>
                </p:cNvSpPr>
                <p:nvPr/>
              </p:nvSpPr>
              <p:spPr bwMode="auto">
                <a:xfrm>
                  <a:off x="3913" y="5808"/>
                  <a:ext cx="16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grpSp>
        </p:grpSp>
        <p:sp>
          <p:nvSpPr>
            <p:cNvPr id="7" name="Line 28"/>
            <p:cNvSpPr>
              <a:spLocks noChangeShapeType="1"/>
            </p:cNvSpPr>
            <p:nvPr/>
          </p:nvSpPr>
          <p:spPr bwMode="auto">
            <a:xfrm flipH="1">
              <a:off x="2727077" y="3498651"/>
              <a:ext cx="457233" cy="0"/>
            </a:xfrm>
            <a:prstGeom prst="line">
              <a:avLst/>
            </a:prstGeom>
            <a:noFill/>
            <a:ln w="25400" cap="rnd">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8" name="Line 29"/>
            <p:cNvSpPr>
              <a:spLocks noChangeShapeType="1"/>
            </p:cNvSpPr>
            <p:nvPr/>
          </p:nvSpPr>
          <p:spPr bwMode="auto">
            <a:xfrm flipH="1">
              <a:off x="2727077" y="3888714"/>
              <a:ext cx="457233" cy="0"/>
            </a:xfrm>
            <a:prstGeom prst="line">
              <a:avLst/>
            </a:prstGeom>
            <a:noFill/>
            <a:ln w="25400" cap="rnd">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9" name="Line 30"/>
            <p:cNvSpPr>
              <a:spLocks noChangeShapeType="1"/>
            </p:cNvSpPr>
            <p:nvPr/>
          </p:nvSpPr>
          <p:spPr bwMode="auto">
            <a:xfrm flipH="1">
              <a:off x="2688974" y="4290351"/>
              <a:ext cx="457233" cy="0"/>
            </a:xfrm>
            <a:prstGeom prst="line">
              <a:avLst/>
            </a:prstGeom>
            <a:noFill/>
            <a:ln w="25400" cap="rnd">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0" name="Line 31"/>
            <p:cNvSpPr>
              <a:spLocks noChangeShapeType="1"/>
            </p:cNvSpPr>
            <p:nvPr/>
          </p:nvSpPr>
          <p:spPr bwMode="auto">
            <a:xfrm flipH="1">
              <a:off x="2688974" y="4703564"/>
              <a:ext cx="457233" cy="0"/>
            </a:xfrm>
            <a:prstGeom prst="line">
              <a:avLst/>
            </a:prstGeom>
            <a:noFill/>
            <a:ln w="25400" cap="rnd">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1" name="Text Box 34"/>
            <p:cNvSpPr txBox="1">
              <a:spLocks noChangeArrowheads="1"/>
            </p:cNvSpPr>
            <p:nvPr/>
          </p:nvSpPr>
          <p:spPr bwMode="auto">
            <a:xfrm>
              <a:off x="2231740" y="3347994"/>
              <a:ext cx="457234" cy="29447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b="1">
                  <a:solidFill>
                    <a:srgbClr val="CC00CC"/>
                  </a:solidFill>
                  <a:latin typeface="楷体" panose="02010609060101010101" pitchFamily="49" charset="-122"/>
                  <a:ea typeface="楷体" panose="02010609060101010101" pitchFamily="49" charset="-122"/>
                </a:rPr>
                <a:t>302</a:t>
              </a:r>
            </a:p>
          </p:txBody>
        </p:sp>
        <p:sp>
          <p:nvSpPr>
            <p:cNvPr id="12" name="AutoShape 35"/>
            <p:cNvSpPr>
              <a:spLocks/>
            </p:cNvSpPr>
            <p:nvPr/>
          </p:nvSpPr>
          <p:spPr bwMode="auto">
            <a:xfrm>
              <a:off x="5203758" y="3479363"/>
              <a:ext cx="228617" cy="401638"/>
            </a:xfrm>
            <a:prstGeom prst="rightBrace">
              <a:avLst>
                <a:gd name="adj1" fmla="val 14445"/>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3" name="AutoShape 36"/>
            <p:cNvSpPr>
              <a:spLocks/>
            </p:cNvSpPr>
            <p:nvPr/>
          </p:nvSpPr>
          <p:spPr bwMode="auto">
            <a:xfrm>
              <a:off x="5203758" y="3881000"/>
              <a:ext cx="228617" cy="401638"/>
            </a:xfrm>
            <a:prstGeom prst="rightBrace">
              <a:avLst>
                <a:gd name="adj1" fmla="val 14445"/>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4" name="AutoShape 37"/>
            <p:cNvSpPr>
              <a:spLocks/>
            </p:cNvSpPr>
            <p:nvPr/>
          </p:nvSpPr>
          <p:spPr bwMode="auto">
            <a:xfrm>
              <a:off x="5203758" y="4282638"/>
              <a:ext cx="228617" cy="401638"/>
            </a:xfrm>
            <a:prstGeom prst="rightBrace">
              <a:avLst>
                <a:gd name="adj1" fmla="val 14445"/>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5" name="AutoShape 38"/>
            <p:cNvSpPr>
              <a:spLocks/>
            </p:cNvSpPr>
            <p:nvPr/>
          </p:nvSpPr>
          <p:spPr bwMode="auto">
            <a:xfrm>
              <a:off x="5203758" y="4684275"/>
              <a:ext cx="228617" cy="401638"/>
            </a:xfrm>
            <a:prstGeom prst="rightBrace">
              <a:avLst>
                <a:gd name="adj1" fmla="val 14445"/>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6" name="Text Box 39"/>
            <p:cNvSpPr txBox="1">
              <a:spLocks noChangeArrowheads="1"/>
            </p:cNvSpPr>
            <p:nvPr/>
          </p:nvSpPr>
          <p:spPr bwMode="auto">
            <a:xfrm>
              <a:off x="5513400" y="3533377"/>
              <a:ext cx="543781" cy="31176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lnSpc>
                  <a:spcPts val="1700"/>
                </a:lnSpc>
                <a:spcBef>
                  <a:spcPct val="0"/>
                </a:spcBef>
              </a:pPr>
              <a:r>
                <a:rPr lang="en-US" altLang="zh-CN" b="1">
                  <a:solidFill>
                    <a:srgbClr val="CC00CC"/>
                  </a:solidFill>
                  <a:latin typeface="楷体" panose="02010609060101010101" pitchFamily="49" charset="-122"/>
                  <a:ea typeface="楷体" panose="02010609060101010101" pitchFamily="49" charset="-122"/>
                </a:rPr>
                <a:t>A[0]</a:t>
              </a:r>
            </a:p>
          </p:txBody>
        </p:sp>
        <p:sp>
          <p:nvSpPr>
            <p:cNvPr id="17" name="Text Box 34"/>
            <p:cNvSpPr txBox="1">
              <a:spLocks noChangeArrowheads="1"/>
            </p:cNvSpPr>
            <p:nvPr/>
          </p:nvSpPr>
          <p:spPr bwMode="auto">
            <a:xfrm>
              <a:off x="2229511" y="3752542"/>
              <a:ext cx="457234" cy="29447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b="1">
                  <a:solidFill>
                    <a:srgbClr val="CC00CC"/>
                  </a:solidFill>
                  <a:latin typeface="楷体" panose="02010609060101010101" pitchFamily="49" charset="-122"/>
                  <a:ea typeface="楷体" panose="02010609060101010101" pitchFamily="49" charset="-122"/>
                </a:rPr>
                <a:t>304</a:t>
              </a:r>
            </a:p>
          </p:txBody>
        </p:sp>
        <p:sp>
          <p:nvSpPr>
            <p:cNvPr id="18" name="Text Box 34"/>
            <p:cNvSpPr txBox="1">
              <a:spLocks noChangeArrowheads="1"/>
            </p:cNvSpPr>
            <p:nvPr/>
          </p:nvSpPr>
          <p:spPr bwMode="auto">
            <a:xfrm>
              <a:off x="2231740" y="4151269"/>
              <a:ext cx="457234" cy="29447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b="1">
                  <a:solidFill>
                    <a:srgbClr val="CC00CC"/>
                  </a:solidFill>
                  <a:latin typeface="楷体" panose="02010609060101010101" pitchFamily="49" charset="-122"/>
                  <a:ea typeface="楷体" panose="02010609060101010101" pitchFamily="49" charset="-122"/>
                </a:rPr>
                <a:t>306</a:t>
              </a:r>
            </a:p>
          </p:txBody>
        </p:sp>
        <p:sp>
          <p:nvSpPr>
            <p:cNvPr id="19" name="Text Box 34"/>
            <p:cNvSpPr txBox="1">
              <a:spLocks noChangeArrowheads="1"/>
            </p:cNvSpPr>
            <p:nvPr/>
          </p:nvSpPr>
          <p:spPr bwMode="auto">
            <a:xfrm>
              <a:off x="2235118" y="4548614"/>
              <a:ext cx="457234" cy="29447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b="1">
                  <a:solidFill>
                    <a:srgbClr val="CC00CC"/>
                  </a:solidFill>
                  <a:latin typeface="楷体" panose="02010609060101010101" pitchFamily="49" charset="-122"/>
                  <a:ea typeface="楷体" panose="02010609060101010101" pitchFamily="49" charset="-122"/>
                </a:rPr>
                <a:t>308</a:t>
              </a:r>
            </a:p>
          </p:txBody>
        </p:sp>
        <p:sp>
          <p:nvSpPr>
            <p:cNvPr id="20" name="Text Box 39"/>
            <p:cNvSpPr txBox="1">
              <a:spLocks noChangeArrowheads="1"/>
            </p:cNvSpPr>
            <p:nvPr/>
          </p:nvSpPr>
          <p:spPr bwMode="auto">
            <a:xfrm>
              <a:off x="5511348" y="3927204"/>
              <a:ext cx="543781" cy="31176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lnSpc>
                  <a:spcPts val="1700"/>
                </a:lnSpc>
                <a:spcBef>
                  <a:spcPct val="0"/>
                </a:spcBef>
              </a:pPr>
              <a:r>
                <a:rPr lang="en-US" altLang="zh-CN" b="1">
                  <a:solidFill>
                    <a:srgbClr val="CC00CC"/>
                  </a:solidFill>
                  <a:latin typeface="楷体" panose="02010609060101010101" pitchFamily="49" charset="-122"/>
                  <a:ea typeface="楷体" panose="02010609060101010101" pitchFamily="49" charset="-122"/>
                </a:rPr>
                <a:t>A[1]</a:t>
              </a:r>
            </a:p>
          </p:txBody>
        </p:sp>
        <p:sp>
          <p:nvSpPr>
            <p:cNvPr id="21" name="Text Box 39"/>
            <p:cNvSpPr txBox="1">
              <a:spLocks noChangeArrowheads="1"/>
            </p:cNvSpPr>
            <p:nvPr/>
          </p:nvSpPr>
          <p:spPr bwMode="auto">
            <a:xfrm>
              <a:off x="5513400" y="4345498"/>
              <a:ext cx="543781" cy="31176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lnSpc>
                  <a:spcPts val="1700"/>
                </a:lnSpc>
                <a:spcBef>
                  <a:spcPct val="0"/>
                </a:spcBef>
              </a:pPr>
              <a:r>
                <a:rPr lang="en-US" altLang="zh-CN" b="1">
                  <a:solidFill>
                    <a:srgbClr val="CC00CC"/>
                  </a:solidFill>
                  <a:latin typeface="楷体" panose="02010609060101010101" pitchFamily="49" charset="-122"/>
                  <a:ea typeface="楷体" panose="02010609060101010101" pitchFamily="49" charset="-122"/>
                </a:rPr>
                <a:t>A[2]</a:t>
              </a:r>
            </a:p>
          </p:txBody>
        </p:sp>
        <p:sp>
          <p:nvSpPr>
            <p:cNvPr id="22" name="Text Box 39"/>
            <p:cNvSpPr txBox="1">
              <a:spLocks noChangeArrowheads="1"/>
            </p:cNvSpPr>
            <p:nvPr/>
          </p:nvSpPr>
          <p:spPr bwMode="auto">
            <a:xfrm>
              <a:off x="5513400" y="4739422"/>
              <a:ext cx="543781" cy="31176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lnSpc>
                  <a:spcPts val="1700"/>
                </a:lnSpc>
                <a:spcBef>
                  <a:spcPct val="0"/>
                </a:spcBef>
              </a:pPr>
              <a:r>
                <a:rPr lang="en-US" altLang="zh-CN" b="1">
                  <a:solidFill>
                    <a:srgbClr val="CC00CC"/>
                  </a:solidFill>
                  <a:latin typeface="楷体" panose="02010609060101010101" pitchFamily="49" charset="-122"/>
                  <a:ea typeface="楷体" panose="02010609060101010101" pitchFamily="49" charset="-122"/>
                </a:rPr>
                <a:t>A[3]</a:t>
              </a:r>
            </a:p>
          </p:txBody>
        </p:sp>
      </p:grpSp>
    </p:spTree>
    <p:extLst>
      <p:ext uri="{BB962C8B-B14F-4D97-AF65-F5344CB8AC3E}">
        <p14:creationId xmlns:p14="http://schemas.microsoft.com/office/powerpoint/2010/main" val="826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数据结构与计算机</a:t>
            </a:r>
          </a:p>
        </p:txBody>
      </p:sp>
      <p:sp>
        <p:nvSpPr>
          <p:cNvPr id="3" name="Rectangle 2"/>
          <p:cNvSpPr txBox="1">
            <a:spLocks noChangeArrowheads="1"/>
          </p:cNvSpPr>
          <p:nvPr/>
        </p:nvSpPr>
        <p:spPr>
          <a:xfrm>
            <a:off x="507391" y="1494895"/>
            <a:ext cx="8135937" cy="1079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200" b="1" dirty="0">
                <a:solidFill>
                  <a:srgbClr val="FF0000"/>
                </a:solidFill>
                <a:latin typeface="楷体" panose="02010609060101010101" pitchFamily="49" charset="-122"/>
                <a:ea typeface="楷体" panose="02010609060101010101" pitchFamily="49" charset="-122"/>
              </a:rPr>
              <a:t>计算机求解问题过程</a:t>
            </a:r>
            <a:endParaRPr lang="zh-CN" altLang="zh-CN" sz="3200" b="1" dirty="0">
              <a:solidFill>
                <a:srgbClr val="FF0000"/>
              </a:solidFill>
              <a:latin typeface="楷体" panose="02010609060101010101" pitchFamily="49" charset="-122"/>
              <a:ea typeface="楷体" panose="02010609060101010101" pitchFamily="49" charset="-122"/>
            </a:endParaRPr>
          </a:p>
        </p:txBody>
      </p:sp>
      <p:grpSp>
        <p:nvGrpSpPr>
          <p:cNvPr id="4" name="Group 9"/>
          <p:cNvGrpSpPr>
            <a:grpSpLocks/>
          </p:cNvGrpSpPr>
          <p:nvPr/>
        </p:nvGrpSpPr>
        <p:grpSpPr bwMode="auto">
          <a:xfrm>
            <a:off x="5472789" y="1035331"/>
            <a:ext cx="4964189" cy="4918582"/>
            <a:chOff x="2389" y="4143"/>
            <a:chExt cx="3231" cy="3366"/>
          </a:xfrm>
        </p:grpSpPr>
        <p:sp>
          <p:nvSpPr>
            <p:cNvPr id="5" name="Text Box 10"/>
            <p:cNvSpPr txBox="1">
              <a:spLocks noChangeArrowheads="1"/>
            </p:cNvSpPr>
            <p:nvPr/>
          </p:nvSpPr>
          <p:spPr bwMode="auto">
            <a:xfrm>
              <a:off x="3014" y="4143"/>
              <a:ext cx="1980" cy="629"/>
            </a:xfrm>
            <a:prstGeom prst="rect">
              <a:avLst/>
            </a:prstGeom>
            <a:solidFill>
              <a:srgbClr val="FFFFFF"/>
            </a:solidFill>
            <a:ln w="9525">
              <a:solidFill>
                <a:srgbClr val="000000"/>
              </a:solidFill>
              <a:miter lim="800000"/>
              <a:headEnd/>
              <a:tailEnd/>
            </a:ln>
          </p:spPr>
          <p:txBody>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Tx/>
                <a:buAutoNum type="arabicPeriod"/>
              </a:pPr>
              <a:r>
                <a:rPr lang="zh-CN" altLang="en-US" sz="2400" b="1" dirty="0">
                  <a:latin typeface="楷体" panose="02010609060101010101" pitchFamily="49" charset="-122"/>
                  <a:ea typeface="楷体" panose="02010609060101010101" pitchFamily="49" charset="-122"/>
                </a:rPr>
                <a:t>问题模型建立</a:t>
              </a:r>
              <a:endParaRPr lang="en-US" altLang="zh-CN" sz="2400" b="1" dirty="0">
                <a:latin typeface="楷体" panose="02010609060101010101" pitchFamily="49" charset="-122"/>
                <a:ea typeface="楷体" panose="02010609060101010101" pitchFamily="49" charset="-122"/>
              </a:endParaRPr>
            </a:p>
            <a:p>
              <a:pPr algn="ctr" eaLnBrk="1" hangingPunct="1"/>
              <a:r>
                <a:rPr lang="zh-CN" altLang="en-US" sz="2400" b="1" dirty="0">
                  <a:latin typeface="楷体" panose="02010609060101010101" pitchFamily="49" charset="-122"/>
                  <a:ea typeface="楷体" panose="02010609060101010101" pitchFamily="49" charset="-122"/>
                </a:rPr>
                <a:t>（建模）</a:t>
              </a:r>
            </a:p>
          </p:txBody>
        </p:sp>
        <p:sp>
          <p:nvSpPr>
            <p:cNvPr id="6" name="Text Box 11"/>
            <p:cNvSpPr txBox="1">
              <a:spLocks noChangeArrowheads="1"/>
            </p:cNvSpPr>
            <p:nvPr/>
          </p:nvSpPr>
          <p:spPr bwMode="auto">
            <a:xfrm>
              <a:off x="2389" y="5439"/>
              <a:ext cx="3090" cy="468"/>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latin typeface="楷体" panose="02010609060101010101" pitchFamily="49" charset="-122"/>
                  <a:ea typeface="楷体" panose="02010609060101010101" pitchFamily="49" charset="-122"/>
                </a:rPr>
                <a:t>2. </a:t>
              </a:r>
              <a:r>
                <a:rPr lang="zh-CN" altLang="en-US" sz="2400" b="1">
                  <a:latin typeface="楷体" panose="02010609060101010101" pitchFamily="49" charset="-122"/>
                  <a:ea typeface="楷体" panose="02010609060101010101" pitchFamily="49" charset="-122"/>
                </a:rPr>
                <a:t>算法、</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数据结构选择与设计</a:t>
              </a:r>
            </a:p>
          </p:txBody>
        </p:sp>
        <p:sp>
          <p:nvSpPr>
            <p:cNvPr id="7" name="Text Box 13"/>
            <p:cNvSpPr txBox="1">
              <a:spLocks noChangeArrowheads="1"/>
            </p:cNvSpPr>
            <p:nvPr/>
          </p:nvSpPr>
          <p:spPr bwMode="auto">
            <a:xfrm>
              <a:off x="3031" y="6240"/>
              <a:ext cx="1980" cy="468"/>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latin typeface="楷体" panose="02010609060101010101" pitchFamily="49" charset="-122"/>
                  <a:ea typeface="楷体" panose="02010609060101010101" pitchFamily="49" charset="-122"/>
                </a:rPr>
                <a:t>4. </a:t>
              </a:r>
              <a:r>
                <a:rPr lang="zh-CN" altLang="en-US" sz="2400" b="1">
                  <a:latin typeface="楷体" panose="02010609060101010101" pitchFamily="49" charset="-122"/>
                  <a:ea typeface="楷体" panose="02010609060101010101" pitchFamily="49" charset="-122"/>
                </a:rPr>
                <a:t>算法分析</a:t>
              </a:r>
            </a:p>
          </p:txBody>
        </p:sp>
        <p:sp>
          <p:nvSpPr>
            <p:cNvPr id="8" name="Text Box 14"/>
            <p:cNvSpPr txBox="1">
              <a:spLocks noChangeArrowheads="1"/>
            </p:cNvSpPr>
            <p:nvPr/>
          </p:nvSpPr>
          <p:spPr bwMode="auto">
            <a:xfrm>
              <a:off x="2996" y="7041"/>
              <a:ext cx="1980" cy="468"/>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latin typeface="楷体" panose="02010609060101010101" pitchFamily="49" charset="-122"/>
                  <a:ea typeface="楷体" panose="02010609060101010101" pitchFamily="49" charset="-122"/>
                </a:rPr>
                <a:t>5. </a:t>
              </a:r>
              <a:r>
                <a:rPr lang="zh-CN" altLang="en-US" sz="2400" b="1">
                  <a:latin typeface="楷体" panose="02010609060101010101" pitchFamily="49" charset="-122"/>
                  <a:ea typeface="楷体" panose="02010609060101010101" pitchFamily="49" charset="-122"/>
                </a:rPr>
                <a:t>程序实现</a:t>
              </a:r>
            </a:p>
          </p:txBody>
        </p:sp>
        <p:sp>
          <p:nvSpPr>
            <p:cNvPr id="9" name="Line 15"/>
            <p:cNvSpPr>
              <a:spLocks noChangeShapeType="1"/>
            </p:cNvSpPr>
            <p:nvPr/>
          </p:nvSpPr>
          <p:spPr bwMode="auto">
            <a:xfrm>
              <a:off x="3999" y="4763"/>
              <a:ext cx="0" cy="6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0" name="Line 17"/>
            <p:cNvSpPr>
              <a:spLocks noChangeShapeType="1"/>
            </p:cNvSpPr>
            <p:nvPr/>
          </p:nvSpPr>
          <p:spPr bwMode="auto">
            <a:xfrm>
              <a:off x="4004" y="5923"/>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1" name="Line 18"/>
            <p:cNvSpPr>
              <a:spLocks noChangeShapeType="1"/>
            </p:cNvSpPr>
            <p:nvPr/>
          </p:nvSpPr>
          <p:spPr bwMode="auto">
            <a:xfrm>
              <a:off x="4000" y="6731"/>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2" name="Line 19"/>
            <p:cNvSpPr>
              <a:spLocks noChangeShapeType="1"/>
            </p:cNvSpPr>
            <p:nvPr/>
          </p:nvSpPr>
          <p:spPr bwMode="auto">
            <a:xfrm>
              <a:off x="5011" y="6479"/>
              <a:ext cx="60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3" name="Line 20"/>
            <p:cNvSpPr>
              <a:spLocks noChangeShapeType="1"/>
            </p:cNvSpPr>
            <p:nvPr/>
          </p:nvSpPr>
          <p:spPr bwMode="auto">
            <a:xfrm flipH="1">
              <a:off x="4000" y="5049"/>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sp>
          <p:nvSpPr>
            <p:cNvPr id="14" name="Line 21"/>
            <p:cNvSpPr>
              <a:spLocks noChangeShapeType="1"/>
            </p:cNvSpPr>
            <p:nvPr/>
          </p:nvSpPr>
          <p:spPr bwMode="auto">
            <a:xfrm>
              <a:off x="5620" y="5049"/>
              <a:ext cx="0" cy="143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 panose="02010609060101010101" pitchFamily="49" charset="-122"/>
                <a:ea typeface="楷体" panose="02010609060101010101" pitchFamily="49" charset="-122"/>
              </a:endParaRPr>
            </a:p>
          </p:txBody>
        </p:sp>
      </p:grpSp>
      <p:sp>
        <p:nvSpPr>
          <p:cNvPr id="15" name="TextBox 18"/>
          <p:cNvSpPr txBox="1"/>
          <p:nvPr/>
        </p:nvSpPr>
        <p:spPr>
          <a:xfrm>
            <a:off x="507391" y="3767448"/>
            <a:ext cx="4535488" cy="1016000"/>
          </a:xfrm>
          <a:prstGeom prst="rect">
            <a:avLst/>
          </a:prstGeom>
          <a:solidFill>
            <a:schemeClr val="accent5">
              <a:lumMod val="20000"/>
              <a:lumOff val="80000"/>
            </a:schemeClr>
          </a:solidFill>
        </p:spPr>
        <p:txBody>
          <a:bodyPr>
            <a:spAutoFit/>
          </a:bodyPr>
          <a:lstStyle/>
          <a:p>
            <a:pPr>
              <a:defRPr/>
            </a:pPr>
            <a:r>
              <a:rPr lang="zh-CN" altLang="zh-CN" sz="2000" b="1" dirty="0">
                <a:latin typeface="楷体" panose="02010609060101010101" pitchFamily="49" charset="-122"/>
                <a:ea typeface="楷体" panose="02010609060101010101" pitchFamily="49" charset="-122"/>
              </a:rPr>
              <a:t>计算机求解问题过程</a:t>
            </a:r>
            <a:r>
              <a:rPr lang="zh-CN" altLang="en-US" sz="2000" b="1" dirty="0">
                <a:latin typeface="楷体" panose="02010609060101010101" pitchFamily="49" charset="-122"/>
                <a:ea typeface="楷体" panose="02010609060101010101" pitchFamily="49" charset="-122"/>
              </a:rPr>
              <a:t>中关键的</a:t>
            </a:r>
            <a:r>
              <a:rPr lang="en-US" altLang="zh-CN" sz="2000" b="1" dirty="0">
                <a:latin typeface="楷体" panose="02010609060101010101" pitchFamily="49" charset="-122"/>
                <a:ea typeface="楷体" panose="02010609060101010101" pitchFamily="49" charset="-122"/>
              </a:rPr>
              <a:t>2</a:t>
            </a:r>
            <a:r>
              <a:rPr lang="zh-CN" altLang="zh-CN" sz="2000" b="1" dirty="0">
                <a:latin typeface="楷体" panose="02010609060101010101" pitchFamily="49" charset="-122"/>
                <a:ea typeface="楷体" panose="02010609060101010101" pitchFamily="49" charset="-122"/>
              </a:rPr>
              <a:t>个</a:t>
            </a:r>
            <a:r>
              <a:rPr lang="zh-CN" altLang="en-US" sz="2000" b="1" dirty="0">
                <a:latin typeface="楷体" panose="02010609060101010101" pitchFamily="49" charset="-122"/>
                <a:ea typeface="楷体" panose="02010609060101010101" pitchFamily="49" charset="-122"/>
              </a:rPr>
              <a:t>转换：</a:t>
            </a:r>
            <a:endParaRPr lang="en-US" altLang="zh-CN" sz="2000" b="1" dirty="0">
              <a:latin typeface="楷体" panose="02010609060101010101" pitchFamily="49" charset="-122"/>
              <a:ea typeface="楷体" panose="02010609060101010101" pitchFamily="49" charset="-122"/>
            </a:endParaRPr>
          </a:p>
          <a:p>
            <a:pPr fontAlgn="auto">
              <a:spcAft>
                <a:spcPts val="0"/>
              </a:spcAft>
              <a:buFont typeface="Arial" pitchFamily="34" charset="0"/>
              <a:buChar char="•"/>
              <a:defRPr/>
            </a:pPr>
            <a:r>
              <a:rPr lang="en-US" altLang="zh-CN" sz="2000" b="1" dirty="0">
                <a:latin typeface="楷体" panose="02010609060101010101" pitchFamily="49" charset="-122"/>
                <a:ea typeface="楷体" panose="02010609060101010101" pitchFamily="49" charset="-122"/>
              </a:rPr>
              <a:t> </a:t>
            </a:r>
            <a:r>
              <a:rPr lang="zh-CN" altLang="zh-CN" sz="2000" b="1" dirty="0">
                <a:latin typeface="楷体" panose="02010609060101010101" pitchFamily="49" charset="-122"/>
                <a:ea typeface="楷体" panose="02010609060101010101" pitchFamily="49" charset="-122"/>
              </a:rPr>
              <a:t>问题模型</a:t>
            </a:r>
            <a:r>
              <a:rPr lang="zh-CN" altLang="en-US" sz="2000" b="1" dirty="0">
                <a:latin typeface="楷体" panose="02010609060101010101" pitchFamily="49" charset="-122"/>
                <a:ea typeface="楷体" panose="02010609060101010101" pitchFamily="49" charset="-122"/>
              </a:rPr>
              <a:t>转换为</a:t>
            </a:r>
            <a:r>
              <a:rPr lang="zh-CN" altLang="zh-CN" sz="2000" b="1" dirty="0">
                <a:latin typeface="楷体" panose="02010609060101010101" pitchFamily="49" charset="-122"/>
                <a:ea typeface="楷体" panose="02010609060101010101" pitchFamily="49" charset="-122"/>
              </a:rPr>
              <a:t>算法</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fontAlgn="auto">
              <a:spcAft>
                <a:spcPts val="0"/>
              </a:spcAft>
              <a:buFont typeface="Arial" pitchFamily="34" charset="0"/>
              <a:buChar char="•"/>
              <a:defRPr/>
            </a:pPr>
            <a:r>
              <a:rPr lang="en-US" altLang="zh-CN" sz="2000" b="1" dirty="0">
                <a:latin typeface="楷体" panose="02010609060101010101" pitchFamily="49" charset="-122"/>
                <a:ea typeface="楷体" panose="02010609060101010101" pitchFamily="49" charset="-122"/>
              </a:rPr>
              <a:t> </a:t>
            </a:r>
            <a:r>
              <a:rPr lang="zh-CN" altLang="zh-CN" sz="2000" b="1" dirty="0">
                <a:latin typeface="楷体" panose="02010609060101010101" pitchFamily="49" charset="-122"/>
                <a:ea typeface="楷体" panose="02010609060101010101" pitchFamily="49" charset="-122"/>
              </a:rPr>
              <a:t>算法</a:t>
            </a:r>
            <a:r>
              <a:rPr lang="zh-CN" altLang="en-US" sz="2000" b="1" dirty="0">
                <a:latin typeface="楷体" panose="02010609060101010101" pitchFamily="49" charset="-122"/>
                <a:ea typeface="楷体" panose="02010609060101010101" pitchFamily="49" charset="-122"/>
              </a:rPr>
              <a:t>转换为程序。</a:t>
            </a:r>
            <a:endParaRPr lang="en-US" altLang="zh-CN"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3091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链接存储结构</a:t>
            </a:r>
          </a:p>
        </p:txBody>
      </p:sp>
      <p:sp>
        <p:nvSpPr>
          <p:cNvPr id="3" name="Rectangle 3"/>
          <p:cNvSpPr txBox="1">
            <a:spLocks noChangeArrowheads="1"/>
          </p:cNvSpPr>
          <p:nvPr/>
        </p:nvSpPr>
        <p:spPr>
          <a:xfrm>
            <a:off x="1558045" y="1108405"/>
            <a:ext cx="8316913" cy="1259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ct val="0"/>
              </a:spcBef>
              <a:buFont typeface="Wingdings" panose="05000000000000000000" pitchFamily="2" charset="2"/>
              <a:buNone/>
            </a:pPr>
            <a:r>
              <a:rPr lang="zh-CN" altLang="en-US" b="1" dirty="0">
                <a:latin typeface="楷体" panose="02010609060101010101" pitchFamily="49" charset="-122"/>
                <a:ea typeface="楷体" panose="02010609060101010101" pitchFamily="49" charset="-122"/>
                <a:cs typeface="Times New Roman" panose="02020603050405020304" pitchFamily="18" charset="0"/>
              </a:rPr>
              <a:t>在结点的存储结构中附加指针字段，两个结点的逻辑后继关系用指针的指向来表达。</a:t>
            </a:r>
          </a:p>
        </p:txBody>
      </p:sp>
      <p:sp>
        <p:nvSpPr>
          <p:cNvPr id="4" name="Text Box 60"/>
          <p:cNvSpPr txBox="1">
            <a:spLocks noChangeArrowheads="1"/>
          </p:cNvSpPr>
          <p:nvPr/>
        </p:nvSpPr>
        <p:spPr bwMode="auto">
          <a:xfrm>
            <a:off x="1558045" y="2752522"/>
            <a:ext cx="8659813" cy="508000"/>
          </a:xfrm>
          <a:prstGeom prst="rect">
            <a:avLst/>
          </a:prstGeom>
          <a:solidFill>
            <a:srgbClr val="F1A9EA"/>
          </a:solidFill>
          <a:ln w="2540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a:spAutoFit/>
          </a:bodyPr>
          <a:lstStyle/>
          <a:p>
            <a:pPr>
              <a:spcBef>
                <a:spcPts val="1800"/>
              </a:spcBef>
              <a:defRPr/>
            </a:pPr>
            <a:endParaRPr lang="zh-CN" altLang="en-US" sz="2700" b="1" dirty="0">
              <a:latin typeface="楷体" panose="02010609060101010101" pitchFamily="49" charset="-122"/>
              <a:ea typeface="楷体" panose="02010609060101010101" pitchFamily="49" charset="-122"/>
            </a:endParaRPr>
          </a:p>
        </p:txBody>
      </p:sp>
      <p:sp>
        <p:nvSpPr>
          <p:cNvPr id="5" name="Text Box 61"/>
          <p:cNvSpPr txBox="1">
            <a:spLocks noChangeArrowheads="1"/>
          </p:cNvSpPr>
          <p:nvPr/>
        </p:nvSpPr>
        <p:spPr bwMode="auto">
          <a:xfrm>
            <a:off x="4586995" y="3265284"/>
            <a:ext cx="2730500" cy="414338"/>
          </a:xfrm>
          <a:prstGeom prst="rect">
            <a:avLst/>
          </a:prstGeom>
          <a:noFill/>
          <a:ln w="3175" cap="sq" algn="ctr">
            <a:noFill/>
            <a:miter lim="800000"/>
            <a:headEnd type="none" w="sm" len="sm"/>
            <a:tailEnd type="none" w="med" len="lg"/>
          </a:ln>
          <a:effectLst>
            <a:prstShdw prst="shdw17" dist="17961" dir="2700000">
              <a:schemeClr val="accent1">
                <a:gamma/>
                <a:shade val="60000"/>
                <a:invGamma/>
              </a:schemeClr>
            </a:prstShdw>
          </a:effectLst>
        </p:spPr>
        <p:txBody>
          <a:bodyPr lIns="0" tIns="0" rIns="0" bIns="0">
            <a:spAutoFit/>
          </a:bodyPr>
          <a:lstStyle/>
          <a:p>
            <a:pPr algn="ctr">
              <a:spcBef>
                <a:spcPct val="50000"/>
              </a:spcBef>
              <a:defRPr/>
            </a:pPr>
            <a:r>
              <a:rPr lang="en-US" altLang="zh-CN" sz="2700" b="1" dirty="0">
                <a:latin typeface="楷体" panose="02010609060101010101" pitchFamily="49" charset="-122"/>
                <a:ea typeface="楷体" panose="02010609060101010101" pitchFamily="49" charset="-122"/>
              </a:rPr>
              <a:t>(a)</a:t>
            </a:r>
            <a:r>
              <a:rPr lang="zh-CN" altLang="en-US" sz="2700" b="1" dirty="0">
                <a:latin typeface="楷体" panose="02010609060101010101" pitchFamily="49" charset="-122"/>
                <a:ea typeface="楷体" panose="02010609060101010101" pitchFamily="49" charset="-122"/>
              </a:rPr>
              <a:t>可用存储空间</a:t>
            </a:r>
          </a:p>
        </p:txBody>
      </p:sp>
      <p:grpSp>
        <p:nvGrpSpPr>
          <p:cNvPr id="6" name="组合 3"/>
          <p:cNvGrpSpPr>
            <a:grpSpLocks/>
          </p:cNvGrpSpPr>
          <p:nvPr/>
        </p:nvGrpSpPr>
        <p:grpSpPr bwMode="auto">
          <a:xfrm>
            <a:off x="1580270" y="4139997"/>
            <a:ext cx="8689975" cy="2163762"/>
            <a:chOff x="142875" y="3789363"/>
            <a:chExt cx="8848725" cy="2163921"/>
          </a:xfrm>
        </p:grpSpPr>
        <p:sp>
          <p:nvSpPr>
            <p:cNvPr id="7" name="Text Box 56"/>
            <p:cNvSpPr txBox="1">
              <a:spLocks noChangeArrowheads="1"/>
            </p:cNvSpPr>
            <p:nvPr/>
          </p:nvSpPr>
          <p:spPr bwMode="auto">
            <a:xfrm>
              <a:off x="8144554" y="5569081"/>
              <a:ext cx="847046" cy="384203"/>
            </a:xfrm>
            <a:prstGeom prst="rect">
              <a:avLst/>
            </a:prstGeom>
            <a:noFill/>
            <a:ln w="3175" cap="sq" algn="ctr">
              <a:noFill/>
              <a:miter lim="800000"/>
              <a:headEnd type="none" w="sm" len="sm"/>
              <a:tailEnd type="none" w="med" len="lg"/>
            </a:ln>
            <a:effectLst>
              <a:prstShdw prst="shdw17" dist="17961" dir="2700000">
                <a:schemeClr val="accent1">
                  <a:gamma/>
                  <a:shade val="60000"/>
                  <a:invGamma/>
                </a:schemeClr>
              </a:prstShdw>
            </a:effectLst>
          </p:spPr>
          <p:txBody>
            <a:bodyPr lIns="0" tIns="0" rIns="0" bIns="0">
              <a:spAutoFit/>
            </a:bodyPr>
            <a:lstStyle/>
            <a:p>
              <a:pPr algn="ctr">
                <a:spcBef>
                  <a:spcPts val="0"/>
                </a:spcBef>
                <a:defRPr/>
              </a:pPr>
              <a:r>
                <a:rPr lang="en-US" altLang="zh-CN" sz="2500" b="1" dirty="0">
                  <a:latin typeface="楷体" panose="02010609060101010101" pitchFamily="49" charset="-122"/>
                  <a:ea typeface="楷体" panose="02010609060101010101" pitchFamily="49" charset="-122"/>
                </a:rPr>
                <a:t>free</a:t>
              </a:r>
            </a:p>
          </p:txBody>
        </p:sp>
        <p:grpSp>
          <p:nvGrpSpPr>
            <p:cNvPr id="8" name="Group 7"/>
            <p:cNvGrpSpPr>
              <a:grpSpLocks/>
            </p:cNvGrpSpPr>
            <p:nvPr/>
          </p:nvGrpSpPr>
          <p:grpSpPr bwMode="auto">
            <a:xfrm>
              <a:off x="900113" y="4078288"/>
              <a:ext cx="900113" cy="565150"/>
              <a:chOff x="635" y="913"/>
              <a:chExt cx="499" cy="356"/>
            </a:xfrm>
          </p:grpSpPr>
          <p:sp>
            <p:nvSpPr>
              <p:cNvPr id="39" name="Text Box 4"/>
              <p:cNvSpPr txBox="1">
                <a:spLocks noChangeArrowheads="1"/>
              </p:cNvSpPr>
              <p:nvPr/>
            </p:nvSpPr>
            <p:spPr bwMode="auto">
              <a:xfrm>
                <a:off x="635" y="913"/>
                <a:ext cx="499" cy="356"/>
              </a:xfrm>
              <a:prstGeom prst="rect">
                <a:avLst/>
              </a:prstGeom>
              <a:no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spcBef>
                    <a:spcPct val="50000"/>
                  </a:spcBef>
                  <a:defRPr/>
                </a:pPr>
                <a:r>
                  <a:rPr lang="en-US" altLang="zh-CN" b="1" dirty="0">
                    <a:latin typeface="楷体" panose="02010609060101010101" pitchFamily="49" charset="-122"/>
                    <a:ea typeface="楷体" panose="02010609060101010101" pitchFamily="49" charset="-122"/>
                  </a:rPr>
                  <a:t> </a:t>
                </a:r>
                <a:r>
                  <a:rPr lang="en-US" altLang="zh-CN" sz="3200" b="1" dirty="0">
                    <a:latin typeface="楷体" panose="02010609060101010101" pitchFamily="49" charset="-122"/>
                    <a:ea typeface="楷体" panose="02010609060101010101" pitchFamily="49" charset="-122"/>
                  </a:rPr>
                  <a:t>a</a:t>
                </a:r>
                <a:r>
                  <a:rPr lang="en-US" altLang="zh-CN" sz="3200" b="1" baseline="-25000" dirty="0">
                    <a:latin typeface="楷体" panose="02010609060101010101" pitchFamily="49" charset="-122"/>
                    <a:ea typeface="楷体" panose="02010609060101010101" pitchFamily="49" charset="-122"/>
                  </a:rPr>
                  <a:t>0</a:t>
                </a:r>
              </a:p>
            </p:txBody>
          </p:sp>
          <p:sp>
            <p:nvSpPr>
              <p:cNvPr id="40" name="Line 5"/>
              <p:cNvSpPr>
                <a:spLocks noChangeShapeType="1"/>
              </p:cNvSpPr>
              <p:nvPr/>
            </p:nvSpPr>
            <p:spPr bwMode="auto">
              <a:xfrm>
                <a:off x="929" y="913"/>
                <a:ext cx="0" cy="340"/>
              </a:xfrm>
              <a:prstGeom prst="line">
                <a:avLst/>
              </a:prstGeom>
              <a:noFill/>
              <a:ln w="19050">
                <a:solidFill>
                  <a:schemeClr val="tx1"/>
                </a:solidFill>
                <a:round/>
                <a:headEnd type="none" w="sm" len="sm"/>
                <a:tailEnd type="none" w="med" len="lg"/>
              </a:ln>
              <a:effectLst>
                <a:prstShdw prst="shdw17" dist="17961" dir="2700000">
                  <a:schemeClr val="tx1">
                    <a:gamma/>
                    <a:shade val="60000"/>
                    <a:invGamma/>
                  </a:schemeClr>
                </a:prstShdw>
              </a:effectLst>
            </p:spPr>
            <p:txBody>
              <a:bodyPr wrap="none"/>
              <a:lstStyle/>
              <a:p>
                <a:pPr>
                  <a:spcBef>
                    <a:spcPct val="50000"/>
                  </a:spcBef>
                  <a:defRPr/>
                </a:pPr>
                <a:endParaRPr lang="zh-CN" altLang="en-US" b="1">
                  <a:latin typeface="楷体" panose="02010609060101010101" pitchFamily="49" charset="-122"/>
                  <a:ea typeface="楷体" panose="02010609060101010101" pitchFamily="49" charset="-122"/>
                </a:endParaRPr>
              </a:p>
            </p:txBody>
          </p:sp>
        </p:grpSp>
        <p:grpSp>
          <p:nvGrpSpPr>
            <p:cNvPr id="9" name="Group 12"/>
            <p:cNvGrpSpPr>
              <a:grpSpLocks/>
            </p:cNvGrpSpPr>
            <p:nvPr/>
          </p:nvGrpSpPr>
          <p:grpSpPr bwMode="auto">
            <a:xfrm>
              <a:off x="2447925" y="4078287"/>
              <a:ext cx="900113" cy="555625"/>
              <a:chOff x="635" y="913"/>
              <a:chExt cx="499" cy="350"/>
            </a:xfrm>
          </p:grpSpPr>
          <p:sp>
            <p:nvSpPr>
              <p:cNvPr id="37" name="Text Box 13"/>
              <p:cNvSpPr txBox="1">
                <a:spLocks noChangeArrowheads="1"/>
              </p:cNvSpPr>
              <p:nvPr/>
            </p:nvSpPr>
            <p:spPr bwMode="auto">
              <a:xfrm>
                <a:off x="635" y="913"/>
                <a:ext cx="499" cy="350"/>
              </a:xfrm>
              <a:prstGeom prst="rect">
                <a:avLst/>
              </a:prstGeom>
              <a:no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dirty="0">
                    <a:latin typeface="楷体" panose="02010609060101010101" pitchFamily="49" charset="-122"/>
                    <a:ea typeface="楷体" panose="02010609060101010101" pitchFamily="49" charset="-122"/>
                  </a:rPr>
                  <a:t> </a:t>
                </a:r>
                <a:r>
                  <a:rPr lang="en-US" altLang="zh-CN" sz="3300" b="1" dirty="0">
                    <a:latin typeface="楷体" panose="02010609060101010101" pitchFamily="49" charset="-122"/>
                    <a:ea typeface="楷体" panose="02010609060101010101" pitchFamily="49" charset="-122"/>
                  </a:rPr>
                  <a:t>a</a:t>
                </a:r>
                <a:r>
                  <a:rPr lang="en-US" altLang="zh-CN" sz="3300" b="1" baseline="-25000" dirty="0">
                    <a:latin typeface="楷体" panose="02010609060101010101" pitchFamily="49" charset="-122"/>
                    <a:ea typeface="楷体" panose="02010609060101010101" pitchFamily="49" charset="-122"/>
                  </a:rPr>
                  <a:t>2</a:t>
                </a:r>
              </a:p>
            </p:txBody>
          </p:sp>
          <p:sp>
            <p:nvSpPr>
              <p:cNvPr id="38" name="Line 14"/>
              <p:cNvSpPr>
                <a:spLocks noChangeShapeType="1"/>
              </p:cNvSpPr>
              <p:nvPr/>
            </p:nvSpPr>
            <p:spPr bwMode="auto">
              <a:xfrm>
                <a:off x="930" y="913"/>
                <a:ext cx="0" cy="340"/>
              </a:xfrm>
              <a:prstGeom prst="line">
                <a:avLst/>
              </a:prstGeom>
              <a:noFill/>
              <a:ln w="19050">
                <a:solidFill>
                  <a:schemeClr val="tx1"/>
                </a:solidFill>
                <a:round/>
                <a:headEnd type="none" w="sm" len="sm"/>
                <a:tailEnd type="none" w="med" len="lg"/>
              </a:ln>
              <a:effectLst>
                <a:prstShdw prst="shdw17" dist="17961" dir="2700000">
                  <a:schemeClr val="tx1">
                    <a:gamma/>
                    <a:shade val="60000"/>
                    <a:invGamma/>
                  </a:schemeClr>
                </a:prstShdw>
              </a:effectLst>
            </p:spPr>
            <p:txBody>
              <a:bodyPr wrap="none"/>
              <a:lstStyle/>
              <a:p>
                <a:pPr>
                  <a:spcBef>
                    <a:spcPct val="50000"/>
                  </a:spcBef>
                  <a:defRPr/>
                </a:pPr>
                <a:endParaRPr lang="zh-CN" altLang="en-US" b="1">
                  <a:latin typeface="楷体" panose="02010609060101010101" pitchFamily="49" charset="-122"/>
                  <a:ea typeface="楷体" panose="02010609060101010101" pitchFamily="49" charset="-122"/>
                </a:endParaRPr>
              </a:p>
            </p:txBody>
          </p:sp>
        </p:grpSp>
        <p:grpSp>
          <p:nvGrpSpPr>
            <p:cNvPr id="10" name="Group 15"/>
            <p:cNvGrpSpPr>
              <a:grpSpLocks/>
            </p:cNvGrpSpPr>
            <p:nvPr/>
          </p:nvGrpSpPr>
          <p:grpSpPr bwMode="auto">
            <a:xfrm>
              <a:off x="4535488" y="4079876"/>
              <a:ext cx="900113" cy="554038"/>
              <a:chOff x="635" y="913"/>
              <a:chExt cx="499" cy="349"/>
            </a:xfrm>
          </p:grpSpPr>
          <p:sp>
            <p:nvSpPr>
              <p:cNvPr id="35" name="Text Box 16"/>
              <p:cNvSpPr txBox="1">
                <a:spLocks noChangeArrowheads="1"/>
              </p:cNvSpPr>
              <p:nvPr/>
            </p:nvSpPr>
            <p:spPr bwMode="auto">
              <a:xfrm>
                <a:off x="635" y="913"/>
                <a:ext cx="499" cy="349"/>
              </a:xfrm>
              <a:prstGeom prst="rect">
                <a:avLst/>
              </a:prstGeom>
              <a:no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dirty="0">
                    <a:latin typeface="楷体" panose="02010609060101010101" pitchFamily="49" charset="-122"/>
                    <a:ea typeface="楷体" panose="02010609060101010101" pitchFamily="49" charset="-122"/>
                  </a:rPr>
                  <a:t> </a:t>
                </a:r>
                <a:r>
                  <a:rPr lang="en-US" altLang="zh-CN" sz="3300" b="1" dirty="0">
                    <a:latin typeface="楷体" panose="02010609060101010101" pitchFamily="49" charset="-122"/>
                    <a:ea typeface="楷体" panose="02010609060101010101" pitchFamily="49" charset="-122"/>
                  </a:rPr>
                  <a:t>a</a:t>
                </a:r>
                <a:r>
                  <a:rPr lang="en-US" altLang="zh-CN" sz="3300" b="1" baseline="-25000" dirty="0">
                    <a:latin typeface="楷体" panose="02010609060101010101" pitchFamily="49" charset="-122"/>
                    <a:ea typeface="楷体" panose="02010609060101010101" pitchFamily="49" charset="-122"/>
                  </a:rPr>
                  <a:t>1</a:t>
                </a:r>
              </a:p>
            </p:txBody>
          </p:sp>
          <p:sp>
            <p:nvSpPr>
              <p:cNvPr id="36" name="Line 17"/>
              <p:cNvSpPr>
                <a:spLocks noChangeShapeType="1"/>
              </p:cNvSpPr>
              <p:nvPr/>
            </p:nvSpPr>
            <p:spPr bwMode="auto">
              <a:xfrm>
                <a:off x="930" y="913"/>
                <a:ext cx="0" cy="340"/>
              </a:xfrm>
              <a:prstGeom prst="line">
                <a:avLst/>
              </a:prstGeom>
              <a:noFill/>
              <a:ln w="19050">
                <a:solidFill>
                  <a:schemeClr val="tx1"/>
                </a:solidFill>
                <a:round/>
                <a:headEnd type="none" w="sm" len="sm"/>
                <a:tailEnd type="none" w="med" len="lg"/>
              </a:ln>
              <a:effectLst>
                <a:prstShdw prst="shdw17" dist="17961" dir="2700000">
                  <a:schemeClr val="tx1">
                    <a:gamma/>
                    <a:shade val="60000"/>
                    <a:invGamma/>
                  </a:schemeClr>
                </a:prstShdw>
              </a:effectLst>
            </p:spPr>
            <p:txBody>
              <a:bodyPr wrap="none"/>
              <a:lstStyle/>
              <a:p>
                <a:pPr>
                  <a:spcBef>
                    <a:spcPct val="50000"/>
                  </a:spcBef>
                  <a:defRPr/>
                </a:pPr>
                <a:endParaRPr lang="zh-CN" altLang="en-US" b="1">
                  <a:latin typeface="楷体" panose="02010609060101010101" pitchFamily="49" charset="-122"/>
                  <a:ea typeface="楷体" panose="02010609060101010101" pitchFamily="49" charset="-122"/>
                </a:endParaRPr>
              </a:p>
            </p:txBody>
          </p:sp>
        </p:grpSp>
        <p:grpSp>
          <p:nvGrpSpPr>
            <p:cNvPr id="11" name="Group 18"/>
            <p:cNvGrpSpPr>
              <a:grpSpLocks/>
            </p:cNvGrpSpPr>
            <p:nvPr/>
          </p:nvGrpSpPr>
          <p:grpSpPr bwMode="auto">
            <a:xfrm>
              <a:off x="7239000" y="4067177"/>
              <a:ext cx="900113" cy="960439"/>
              <a:chOff x="635" y="906"/>
              <a:chExt cx="499" cy="605"/>
            </a:xfrm>
          </p:grpSpPr>
          <p:sp>
            <p:nvSpPr>
              <p:cNvPr id="33" name="Text Box 19"/>
              <p:cNvSpPr txBox="1">
                <a:spLocks noChangeArrowheads="1"/>
              </p:cNvSpPr>
              <p:nvPr/>
            </p:nvSpPr>
            <p:spPr bwMode="auto">
              <a:xfrm>
                <a:off x="635" y="913"/>
                <a:ext cx="499" cy="598"/>
              </a:xfrm>
              <a:prstGeom prst="rect">
                <a:avLst/>
              </a:prstGeom>
              <a:no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nSpc>
                    <a:spcPct val="95000"/>
                  </a:lnSpc>
                  <a:spcBef>
                    <a:spcPct val="50000"/>
                  </a:spcBef>
                  <a:defRPr/>
                </a:pPr>
                <a:r>
                  <a:rPr lang="en-US" altLang="zh-CN" b="1" dirty="0">
                    <a:latin typeface="楷体" panose="02010609060101010101" pitchFamily="49" charset="-122"/>
                    <a:ea typeface="楷体" panose="02010609060101010101" pitchFamily="49" charset="-122"/>
                  </a:rPr>
                  <a:t> </a:t>
                </a:r>
                <a:r>
                  <a:rPr lang="en-US" altLang="zh-CN" sz="3300" b="1" dirty="0">
                    <a:latin typeface="楷体" panose="02010609060101010101" pitchFamily="49" charset="-122"/>
                    <a:ea typeface="楷体" panose="02010609060101010101" pitchFamily="49" charset="-122"/>
                  </a:rPr>
                  <a:t>a</a:t>
                </a:r>
                <a:r>
                  <a:rPr lang="en-US" altLang="zh-CN" sz="3300" b="1" baseline="-25000" dirty="0">
                    <a:latin typeface="楷体" panose="02010609060101010101" pitchFamily="49" charset="-122"/>
                    <a:ea typeface="楷体" panose="02010609060101010101" pitchFamily="49" charset="-122"/>
                  </a:rPr>
                  <a:t>3  </a:t>
                </a:r>
                <a:r>
                  <a:rPr lang="en-US" altLang="zh-CN" sz="2700" b="1" dirty="0">
                    <a:latin typeface="楷体" panose="02010609060101010101" pitchFamily="49" charset="-122"/>
                    <a:ea typeface="楷体" panose="02010609060101010101" pitchFamily="49" charset="-122"/>
                    <a:sym typeface="Symbol" pitchFamily="18" charset="2"/>
                  </a:rPr>
                  <a:t></a:t>
                </a:r>
              </a:p>
            </p:txBody>
          </p:sp>
          <p:sp>
            <p:nvSpPr>
              <p:cNvPr id="34" name="Line 20"/>
              <p:cNvSpPr>
                <a:spLocks noChangeShapeType="1"/>
              </p:cNvSpPr>
              <p:nvPr/>
            </p:nvSpPr>
            <p:spPr bwMode="auto">
              <a:xfrm>
                <a:off x="888" y="906"/>
                <a:ext cx="0" cy="340"/>
              </a:xfrm>
              <a:prstGeom prst="line">
                <a:avLst/>
              </a:prstGeom>
              <a:noFill/>
              <a:ln w="19050">
                <a:solidFill>
                  <a:schemeClr val="tx1"/>
                </a:solidFill>
                <a:round/>
                <a:headEnd type="none" w="sm" len="sm"/>
                <a:tailEnd type="none" w="med" len="lg"/>
              </a:ln>
              <a:effectLst>
                <a:prstShdw prst="shdw17" dist="17961" dir="2700000">
                  <a:schemeClr val="tx1">
                    <a:gamma/>
                    <a:shade val="60000"/>
                    <a:invGamma/>
                  </a:schemeClr>
                </a:prstShdw>
              </a:effectLst>
            </p:spPr>
            <p:txBody>
              <a:bodyPr wrap="none"/>
              <a:lstStyle/>
              <a:p>
                <a:pPr>
                  <a:spcBef>
                    <a:spcPct val="50000"/>
                  </a:spcBef>
                  <a:defRPr/>
                </a:pPr>
                <a:endParaRPr lang="zh-CN" altLang="en-US" b="1">
                  <a:latin typeface="楷体" panose="02010609060101010101" pitchFamily="49" charset="-122"/>
                  <a:ea typeface="楷体" panose="02010609060101010101" pitchFamily="49" charset="-122"/>
                </a:endParaRPr>
              </a:p>
            </p:txBody>
          </p:sp>
        </p:grpSp>
        <p:grpSp>
          <p:nvGrpSpPr>
            <p:cNvPr id="12" name="组合 2"/>
            <p:cNvGrpSpPr>
              <a:grpSpLocks/>
            </p:cNvGrpSpPr>
            <p:nvPr/>
          </p:nvGrpSpPr>
          <p:grpSpPr bwMode="auto">
            <a:xfrm>
              <a:off x="301292" y="4618038"/>
              <a:ext cx="1128656" cy="1227119"/>
              <a:chOff x="301292" y="4618038"/>
              <a:chExt cx="1128656" cy="1227119"/>
            </a:xfrm>
          </p:grpSpPr>
          <p:sp>
            <p:nvSpPr>
              <p:cNvPr id="31" name="Text Box 21"/>
              <p:cNvSpPr txBox="1">
                <a:spLocks noChangeArrowheads="1"/>
              </p:cNvSpPr>
              <p:nvPr/>
            </p:nvSpPr>
            <p:spPr bwMode="auto">
              <a:xfrm>
                <a:off x="301292" y="5337289"/>
                <a:ext cx="1128656" cy="507868"/>
              </a:xfrm>
              <a:prstGeom prst="rect">
                <a:avLst/>
              </a:prstGeom>
              <a:noFill/>
              <a:ln w="3175" cap="sq" algn="ctr">
                <a:noFill/>
                <a:miter lim="800000"/>
                <a:headEnd type="none" w="sm" len="sm"/>
                <a:tailEnd type="none" w="med" len="lg"/>
              </a:ln>
              <a:effectLst>
                <a:prstShdw prst="shdw17" dist="17961" dir="2700000">
                  <a:schemeClr val="accent1">
                    <a:gamma/>
                    <a:shade val="60000"/>
                    <a:invGamma/>
                  </a:schemeClr>
                </a:prstShdw>
              </a:effectLst>
            </p:spPr>
            <p:txBody>
              <a:bodyPr wrap="square">
                <a:spAutoFit/>
              </a:bodyPr>
              <a:lstStyle/>
              <a:p>
                <a:pPr algn="ctr">
                  <a:spcBef>
                    <a:spcPct val="50000"/>
                  </a:spcBef>
                  <a:defRPr/>
                </a:pPr>
                <a:r>
                  <a:rPr lang="en-US" altLang="zh-CN" sz="2700" b="1" dirty="0">
                    <a:latin typeface="楷体" panose="02010609060101010101" pitchFamily="49" charset="-122"/>
                    <a:ea typeface="楷体" panose="02010609060101010101" pitchFamily="49" charset="-122"/>
                  </a:rPr>
                  <a:t>first</a:t>
                </a:r>
              </a:p>
            </p:txBody>
          </p:sp>
          <p:sp>
            <p:nvSpPr>
              <p:cNvPr id="32" name="Line 26"/>
              <p:cNvSpPr>
                <a:spLocks noChangeShapeType="1"/>
              </p:cNvSpPr>
              <p:nvPr/>
            </p:nvSpPr>
            <p:spPr bwMode="auto">
              <a:xfrm flipV="1">
                <a:off x="1057275" y="4618038"/>
                <a:ext cx="0" cy="827088"/>
              </a:xfrm>
              <a:prstGeom prst="line">
                <a:avLst/>
              </a:prstGeom>
              <a:noFill/>
              <a:ln w="50800" cap="sq">
                <a:solidFill>
                  <a:srgbClr val="00FF00"/>
                </a:solidFill>
                <a:round/>
                <a:headEnd type="none" w="sm" len="sm"/>
                <a:tailEnd type="stealth" w="lg" len="lg"/>
              </a:ln>
              <a:effectLst>
                <a:prstShdw prst="shdw17" dist="17961" dir="2700000">
                  <a:srgbClr val="00007A"/>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grpSp>
        <p:sp>
          <p:nvSpPr>
            <p:cNvPr id="13" name="Line 28"/>
            <p:cNvSpPr>
              <a:spLocks noChangeShapeType="1"/>
            </p:cNvSpPr>
            <p:nvPr/>
          </p:nvSpPr>
          <p:spPr bwMode="auto">
            <a:xfrm>
              <a:off x="1619250" y="4441826"/>
              <a:ext cx="0" cy="576263"/>
            </a:xfrm>
            <a:prstGeom prst="line">
              <a:avLst/>
            </a:prstGeom>
            <a:noFill/>
            <a:ln w="28575" cap="sq">
              <a:solidFill>
                <a:srgbClr val="FF0000"/>
              </a:solidFill>
              <a:round/>
              <a:headEnd type="none" w="sm" len="sm"/>
              <a:tailEnd type="none" w="med" len="lg"/>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4" name="Line 29"/>
            <p:cNvSpPr>
              <a:spLocks noChangeShapeType="1"/>
            </p:cNvSpPr>
            <p:nvPr/>
          </p:nvSpPr>
          <p:spPr bwMode="auto">
            <a:xfrm>
              <a:off x="1619250" y="5018088"/>
              <a:ext cx="3132138" cy="0"/>
            </a:xfrm>
            <a:prstGeom prst="line">
              <a:avLst/>
            </a:prstGeom>
            <a:noFill/>
            <a:ln w="28575" cap="sq">
              <a:solidFill>
                <a:srgbClr val="FF0000"/>
              </a:solidFill>
              <a:round/>
              <a:headEnd type="none" w="sm" len="sm"/>
              <a:tailEnd type="none" w="med" len="lg"/>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5" name="Line 30"/>
            <p:cNvSpPr>
              <a:spLocks noChangeShapeType="1"/>
            </p:cNvSpPr>
            <p:nvPr/>
          </p:nvSpPr>
          <p:spPr bwMode="auto">
            <a:xfrm flipV="1">
              <a:off x="4768850" y="4627563"/>
              <a:ext cx="0" cy="390525"/>
            </a:xfrm>
            <a:prstGeom prst="line">
              <a:avLst/>
            </a:prstGeom>
            <a:noFill/>
            <a:ln w="38100" cap="sq">
              <a:solidFill>
                <a:srgbClr val="FF0000"/>
              </a:solidFill>
              <a:round/>
              <a:headEnd type="none" w="sm" len="sm"/>
              <a:tailEnd type="stealth" w="lg" len="lg"/>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6" name="Line 32"/>
            <p:cNvSpPr>
              <a:spLocks noChangeShapeType="1"/>
            </p:cNvSpPr>
            <p:nvPr/>
          </p:nvSpPr>
          <p:spPr bwMode="auto">
            <a:xfrm flipV="1">
              <a:off x="5219700" y="3789363"/>
              <a:ext cx="0" cy="539750"/>
            </a:xfrm>
            <a:prstGeom prst="line">
              <a:avLst/>
            </a:prstGeom>
            <a:noFill/>
            <a:ln w="28575" cap="sq">
              <a:solidFill>
                <a:srgbClr val="FF0000"/>
              </a:solidFill>
              <a:round/>
              <a:headEnd type="none" w="sm" len="sm"/>
              <a:tailEnd type="none" w="med" len="lg"/>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7" name="Line 33"/>
            <p:cNvSpPr>
              <a:spLocks noChangeShapeType="1"/>
            </p:cNvSpPr>
            <p:nvPr/>
          </p:nvSpPr>
          <p:spPr bwMode="auto">
            <a:xfrm flipH="1">
              <a:off x="2625725" y="3789363"/>
              <a:ext cx="2592388" cy="0"/>
            </a:xfrm>
            <a:prstGeom prst="line">
              <a:avLst/>
            </a:prstGeom>
            <a:noFill/>
            <a:ln w="28575" cap="sq">
              <a:solidFill>
                <a:srgbClr val="FF0000"/>
              </a:solidFill>
              <a:round/>
              <a:headEnd type="none" w="sm" len="sm"/>
              <a:tailEnd type="none" w="med" len="lg"/>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8" name="Line 34"/>
            <p:cNvSpPr>
              <a:spLocks noChangeShapeType="1"/>
            </p:cNvSpPr>
            <p:nvPr/>
          </p:nvSpPr>
          <p:spPr bwMode="auto">
            <a:xfrm>
              <a:off x="2625725" y="3798888"/>
              <a:ext cx="0" cy="323850"/>
            </a:xfrm>
            <a:prstGeom prst="line">
              <a:avLst/>
            </a:prstGeom>
            <a:noFill/>
            <a:ln w="38100" cap="sq">
              <a:solidFill>
                <a:srgbClr val="FF0000"/>
              </a:solidFill>
              <a:round/>
              <a:headEnd type="none" w="sm" len="sm"/>
              <a:tailEnd type="stealth" w="lg" len="lg"/>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grpSp>
          <p:nvGrpSpPr>
            <p:cNvPr id="19" name="Group 38"/>
            <p:cNvGrpSpPr>
              <a:grpSpLocks/>
            </p:cNvGrpSpPr>
            <p:nvPr/>
          </p:nvGrpSpPr>
          <p:grpSpPr bwMode="auto">
            <a:xfrm>
              <a:off x="3167063" y="4348163"/>
              <a:ext cx="4213225" cy="1189038"/>
              <a:chOff x="1995" y="1071"/>
              <a:chExt cx="2767" cy="749"/>
            </a:xfrm>
          </p:grpSpPr>
          <p:sp>
            <p:nvSpPr>
              <p:cNvPr id="28" name="Line 35"/>
              <p:cNvSpPr>
                <a:spLocks noChangeShapeType="1"/>
              </p:cNvSpPr>
              <p:nvPr/>
            </p:nvSpPr>
            <p:spPr bwMode="auto">
              <a:xfrm>
                <a:off x="1995" y="1071"/>
                <a:ext cx="0" cy="749"/>
              </a:xfrm>
              <a:prstGeom prst="line">
                <a:avLst/>
              </a:prstGeom>
              <a:noFill/>
              <a:ln w="38100" cap="sq">
                <a:solidFill>
                  <a:srgbClr val="FFFF00"/>
                </a:solidFill>
                <a:round/>
                <a:headEnd type="none" w="sm" len="sm"/>
                <a:tailEnd type="none" w="med" len="lg"/>
              </a:ln>
              <a:effectLst>
                <a:prstShdw prst="shdw17" dist="17961" dir="2700000">
                  <a:srgbClr val="00007A"/>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29" name="Line 36"/>
              <p:cNvSpPr>
                <a:spLocks noChangeShapeType="1"/>
              </p:cNvSpPr>
              <p:nvPr/>
            </p:nvSpPr>
            <p:spPr bwMode="auto">
              <a:xfrm>
                <a:off x="1995" y="1820"/>
                <a:ext cx="2767" cy="0"/>
              </a:xfrm>
              <a:prstGeom prst="line">
                <a:avLst/>
              </a:prstGeom>
              <a:noFill/>
              <a:ln w="38100" cap="sq">
                <a:solidFill>
                  <a:srgbClr val="FFFF00"/>
                </a:solidFill>
                <a:round/>
                <a:headEnd type="none" w="sm" len="sm"/>
                <a:tailEnd type="none" w="med" len="lg"/>
              </a:ln>
              <a:effectLst>
                <a:prstShdw prst="shdw17" dist="17961" dir="2700000">
                  <a:srgbClr val="00007A"/>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30" name="Line 37"/>
              <p:cNvSpPr>
                <a:spLocks noChangeShapeType="1"/>
              </p:cNvSpPr>
              <p:nvPr/>
            </p:nvSpPr>
            <p:spPr bwMode="auto">
              <a:xfrm flipV="1">
                <a:off x="4762" y="1230"/>
                <a:ext cx="0" cy="590"/>
              </a:xfrm>
              <a:prstGeom prst="line">
                <a:avLst/>
              </a:prstGeom>
              <a:noFill/>
              <a:ln w="38100" cap="sq">
                <a:solidFill>
                  <a:srgbClr val="FFFF00"/>
                </a:solidFill>
                <a:round/>
                <a:headEnd type="none" w="sm" len="sm"/>
                <a:tailEnd type="stealth" w="lg" len="lg"/>
              </a:ln>
              <a:effectLst>
                <a:prstShdw prst="shdw17" dist="17961" dir="2700000">
                  <a:srgbClr val="00007A"/>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grpSp>
        <p:sp>
          <p:nvSpPr>
            <p:cNvPr id="20" name="Text Box 40"/>
            <p:cNvSpPr txBox="1">
              <a:spLocks noChangeArrowheads="1"/>
            </p:cNvSpPr>
            <p:nvPr/>
          </p:nvSpPr>
          <p:spPr bwMode="auto">
            <a:xfrm>
              <a:off x="7376716" y="5297599"/>
              <a:ext cx="685396" cy="385790"/>
            </a:xfrm>
            <a:prstGeom prst="rect">
              <a:avLst/>
            </a:prstGeom>
            <a:noFill/>
            <a:ln w="3175" cap="sq" algn="ctr">
              <a:noFill/>
              <a:miter lim="800000"/>
              <a:headEnd type="none" w="sm" len="sm"/>
              <a:tailEnd type="none" w="med" len="lg"/>
            </a:ln>
            <a:effectLst>
              <a:prstShdw prst="shdw17" dist="17961" dir="2700000">
                <a:schemeClr val="accent1">
                  <a:gamma/>
                  <a:shade val="60000"/>
                  <a:invGamma/>
                </a:schemeClr>
              </a:prstShdw>
            </a:effectLst>
          </p:spPr>
          <p:txBody>
            <a:bodyPr lIns="0" tIns="0" rIns="0" bIns="0">
              <a:spAutoFit/>
            </a:bodyPr>
            <a:lstStyle/>
            <a:p>
              <a:pPr algn="ctr">
                <a:spcBef>
                  <a:spcPct val="50000"/>
                </a:spcBef>
                <a:defRPr/>
              </a:pPr>
              <a:r>
                <a:rPr lang="en-US" altLang="zh-CN" sz="2500" b="1" dirty="0">
                  <a:latin typeface="楷体" panose="02010609060101010101" pitchFamily="49" charset="-122"/>
                  <a:ea typeface="楷体" panose="02010609060101010101" pitchFamily="49" charset="-122"/>
                </a:rPr>
                <a:t>last</a:t>
              </a:r>
            </a:p>
          </p:txBody>
        </p:sp>
        <p:sp>
          <p:nvSpPr>
            <p:cNvPr id="21" name="Line 41"/>
            <p:cNvSpPr>
              <a:spLocks noChangeShapeType="1"/>
            </p:cNvSpPr>
            <p:nvPr/>
          </p:nvSpPr>
          <p:spPr bwMode="auto">
            <a:xfrm flipV="1">
              <a:off x="7677385" y="4627625"/>
              <a:ext cx="1616" cy="722365"/>
            </a:xfrm>
            <a:prstGeom prst="line">
              <a:avLst/>
            </a:prstGeom>
            <a:noFill/>
            <a:ln w="57150" cap="sq">
              <a:solidFill>
                <a:srgbClr val="00FF00"/>
              </a:solidFill>
              <a:round/>
              <a:headEnd type="none" w="sm" len="sm"/>
              <a:tailEnd type="stealth" w="lg" len="lg"/>
            </a:ln>
            <a:effectLst>
              <a:prstShdw prst="shdw17" dist="17961" dir="2700000">
                <a:schemeClr val="tx1">
                  <a:gamma/>
                  <a:shade val="60000"/>
                  <a:invGamma/>
                </a:schemeClr>
              </a:prstShdw>
            </a:effectLst>
          </p:spPr>
          <p:txBody>
            <a:bodyPr wrap="none"/>
            <a:lstStyle/>
            <a:p>
              <a:pPr>
                <a:spcBef>
                  <a:spcPct val="50000"/>
                </a:spcBef>
                <a:defRPr/>
              </a:pPr>
              <a:endParaRPr lang="zh-CN" altLang="en-US" b="1">
                <a:latin typeface="楷体" panose="02010609060101010101" pitchFamily="49" charset="-122"/>
                <a:ea typeface="楷体" panose="02010609060101010101" pitchFamily="49" charset="-122"/>
              </a:endParaRPr>
            </a:p>
          </p:txBody>
        </p:sp>
        <p:sp>
          <p:nvSpPr>
            <p:cNvPr id="22" name="Text Box 49"/>
            <p:cNvSpPr txBox="1">
              <a:spLocks noChangeArrowheads="1"/>
            </p:cNvSpPr>
            <p:nvPr/>
          </p:nvSpPr>
          <p:spPr bwMode="auto">
            <a:xfrm>
              <a:off x="1799789" y="4078309"/>
              <a:ext cx="648216" cy="335877"/>
            </a:xfrm>
            <a:prstGeom prst="rect">
              <a:avLst/>
            </a:prstGeom>
            <a:solidFill>
              <a:srgbClr val="F1A9EA"/>
            </a:solid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a:latin typeface="楷体" panose="02010609060101010101" pitchFamily="49" charset="-122"/>
                  <a:ea typeface="楷体" panose="02010609060101010101" pitchFamily="49" charset="-122"/>
                </a:rPr>
                <a:t> </a:t>
              </a:r>
              <a:endParaRPr lang="en-US" altLang="zh-CN" b="1" baseline="-25000">
                <a:latin typeface="楷体" panose="02010609060101010101" pitchFamily="49" charset="-122"/>
                <a:ea typeface="楷体" panose="02010609060101010101" pitchFamily="49" charset="-122"/>
              </a:endParaRPr>
            </a:p>
          </p:txBody>
        </p:sp>
        <p:sp>
          <p:nvSpPr>
            <p:cNvPr id="23" name="Text Box 51"/>
            <p:cNvSpPr txBox="1">
              <a:spLocks noChangeArrowheads="1"/>
            </p:cNvSpPr>
            <p:nvPr/>
          </p:nvSpPr>
          <p:spPr bwMode="auto">
            <a:xfrm>
              <a:off x="8139705" y="4079896"/>
              <a:ext cx="788852" cy="335877"/>
            </a:xfrm>
            <a:prstGeom prst="rect">
              <a:avLst/>
            </a:prstGeom>
            <a:solidFill>
              <a:srgbClr val="F1A9EA"/>
            </a:solid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a:latin typeface="楷体" panose="02010609060101010101" pitchFamily="49" charset="-122"/>
                  <a:ea typeface="楷体" panose="02010609060101010101" pitchFamily="49" charset="-122"/>
                </a:rPr>
                <a:t> </a:t>
              </a:r>
              <a:endParaRPr lang="en-US" altLang="zh-CN" b="1" baseline="-25000">
                <a:latin typeface="楷体" panose="02010609060101010101" pitchFamily="49" charset="-122"/>
                <a:ea typeface="楷体" panose="02010609060101010101" pitchFamily="49" charset="-122"/>
              </a:endParaRPr>
            </a:p>
          </p:txBody>
        </p:sp>
        <p:sp>
          <p:nvSpPr>
            <p:cNvPr id="24" name="Text Box 52"/>
            <p:cNvSpPr txBox="1">
              <a:spLocks noChangeArrowheads="1"/>
            </p:cNvSpPr>
            <p:nvPr/>
          </p:nvSpPr>
          <p:spPr bwMode="auto">
            <a:xfrm>
              <a:off x="5435298" y="4079896"/>
              <a:ext cx="1800782" cy="335877"/>
            </a:xfrm>
            <a:prstGeom prst="rect">
              <a:avLst/>
            </a:prstGeom>
            <a:solidFill>
              <a:srgbClr val="F1A9EA"/>
            </a:solid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a:latin typeface="楷体" panose="02010609060101010101" pitchFamily="49" charset="-122"/>
                  <a:ea typeface="楷体" panose="02010609060101010101" pitchFamily="49" charset="-122"/>
                </a:rPr>
                <a:t> </a:t>
              </a:r>
              <a:endParaRPr lang="en-US" altLang="zh-CN" b="1" baseline="-25000">
                <a:latin typeface="楷体" panose="02010609060101010101" pitchFamily="49" charset="-122"/>
                <a:ea typeface="楷体" panose="02010609060101010101" pitchFamily="49" charset="-122"/>
              </a:endParaRPr>
            </a:p>
          </p:txBody>
        </p:sp>
        <p:sp>
          <p:nvSpPr>
            <p:cNvPr id="25" name="Text Box 53"/>
            <p:cNvSpPr txBox="1">
              <a:spLocks noChangeArrowheads="1"/>
            </p:cNvSpPr>
            <p:nvPr/>
          </p:nvSpPr>
          <p:spPr bwMode="auto">
            <a:xfrm>
              <a:off x="3348396" y="4078309"/>
              <a:ext cx="1186512" cy="335877"/>
            </a:xfrm>
            <a:prstGeom prst="rect">
              <a:avLst/>
            </a:prstGeom>
            <a:no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a:latin typeface="楷体" panose="02010609060101010101" pitchFamily="49" charset="-122"/>
                  <a:ea typeface="楷体" panose="02010609060101010101" pitchFamily="49" charset="-122"/>
                </a:rPr>
                <a:t> </a:t>
              </a:r>
              <a:endParaRPr lang="en-US" altLang="zh-CN" b="1" baseline="-25000">
                <a:latin typeface="楷体" panose="02010609060101010101" pitchFamily="49" charset="-122"/>
                <a:ea typeface="楷体" panose="02010609060101010101" pitchFamily="49" charset="-122"/>
              </a:endParaRPr>
            </a:p>
          </p:txBody>
        </p:sp>
        <p:sp>
          <p:nvSpPr>
            <p:cNvPr id="26" name="Text Box 54"/>
            <p:cNvSpPr txBox="1">
              <a:spLocks noChangeArrowheads="1"/>
            </p:cNvSpPr>
            <p:nvPr/>
          </p:nvSpPr>
          <p:spPr bwMode="auto">
            <a:xfrm>
              <a:off x="142875" y="4078309"/>
              <a:ext cx="756522" cy="335877"/>
            </a:xfrm>
            <a:prstGeom prst="rect">
              <a:avLst/>
            </a:prstGeom>
            <a:solidFill>
              <a:srgbClr val="F1A9EA"/>
            </a:solidFill>
            <a:ln w="19050" cap="sq" algn="ctr">
              <a:solidFill>
                <a:schemeClr val="tx1"/>
              </a:solidFill>
              <a:miter lim="800000"/>
              <a:headEnd type="none" w="sm" len="sm"/>
              <a:tailEnd type="none" w="med" len="lg"/>
            </a:ln>
            <a:effectLst>
              <a:prstShdw prst="shdw17" dist="17961" dir="2700000">
                <a:schemeClr val="tx1">
                  <a:gamma/>
                  <a:shade val="60000"/>
                  <a:invGamma/>
                </a:schemeClr>
              </a:prstShdw>
            </a:effectLst>
          </p:spPr>
          <p:txBody>
            <a:bodyPr lIns="0" tIns="0" rIns="0" bIns="72000">
              <a:spAutoFit/>
            </a:bodyPr>
            <a:lstStyle/>
            <a:p>
              <a:pPr algn="just">
                <a:lnSpc>
                  <a:spcPct val="95000"/>
                </a:lnSpc>
                <a:spcBef>
                  <a:spcPct val="50000"/>
                </a:spcBef>
                <a:defRPr/>
              </a:pPr>
              <a:r>
                <a:rPr lang="en-US" altLang="zh-CN" b="1">
                  <a:latin typeface="楷体" panose="02010609060101010101" pitchFamily="49" charset="-122"/>
                  <a:ea typeface="楷体" panose="02010609060101010101" pitchFamily="49" charset="-122"/>
                </a:rPr>
                <a:t> </a:t>
              </a:r>
              <a:endParaRPr lang="en-US" altLang="zh-CN" b="1" baseline="-25000">
                <a:latin typeface="楷体" panose="02010609060101010101" pitchFamily="49" charset="-122"/>
                <a:ea typeface="楷体" panose="02010609060101010101" pitchFamily="49" charset="-122"/>
              </a:endParaRPr>
            </a:p>
          </p:txBody>
        </p:sp>
        <p:sp>
          <p:nvSpPr>
            <p:cNvPr id="27" name="Line 57"/>
            <p:cNvSpPr>
              <a:spLocks noChangeShapeType="1"/>
            </p:cNvSpPr>
            <p:nvPr/>
          </p:nvSpPr>
          <p:spPr bwMode="auto">
            <a:xfrm flipV="1">
              <a:off x="8570913" y="4627563"/>
              <a:ext cx="0" cy="909638"/>
            </a:xfrm>
            <a:prstGeom prst="line">
              <a:avLst/>
            </a:prstGeom>
            <a:noFill/>
            <a:ln w="57150" cap="sq">
              <a:solidFill>
                <a:srgbClr val="CC0099"/>
              </a:solidFill>
              <a:round/>
              <a:headEnd type="none" w="sm" len="sm"/>
              <a:tailEnd type="stealth" w="lg" len="lg"/>
            </a:ln>
            <a:effectLst>
              <a:prstShdw prst="shdw17" dist="17961" dir="2700000">
                <a:srgbClr val="7A005C"/>
              </a:prstShdw>
            </a:effectLst>
            <a:extLst>
              <a:ext uri="{909E8E84-426E-40DD-AFC4-6F175D3DCCD1}">
                <a14:hiddenFill xmlns:a14="http://schemas.microsoft.com/office/drawing/2010/main">
                  <a:noFill/>
                </a14:hiddenFill>
              </a:ext>
            </a:extLst>
          </p:spPr>
          <p:txBody>
            <a:bodyPr wrap="none"/>
            <a:lstStyle/>
            <a:p>
              <a:endParaRPr lang="zh-CN" altLang="en-US" b="1">
                <a:latin typeface="楷体" panose="02010609060101010101" pitchFamily="49" charset="-122"/>
                <a:ea typeface="楷体" panose="02010609060101010101" pitchFamily="49" charset="-122"/>
              </a:endParaRPr>
            </a:p>
          </p:txBody>
        </p:sp>
      </p:grpSp>
      <p:sp>
        <p:nvSpPr>
          <p:cNvPr id="41" name="Text Box 62"/>
          <p:cNvSpPr txBox="1">
            <a:spLocks noChangeArrowheads="1"/>
          </p:cNvSpPr>
          <p:nvPr/>
        </p:nvSpPr>
        <p:spPr bwMode="auto">
          <a:xfrm>
            <a:off x="3513845" y="6122784"/>
            <a:ext cx="4645025" cy="461963"/>
          </a:xfrm>
          <a:prstGeom prst="rect">
            <a:avLst/>
          </a:prstGeom>
          <a:noFill/>
          <a:ln w="3175" cap="sq" algn="ctr">
            <a:noFill/>
            <a:miter lim="800000"/>
            <a:headEnd type="none" w="sm" len="sm"/>
            <a:tailEnd type="none" w="med" len="lg"/>
          </a:ln>
          <a:effectLst>
            <a:prstShdw prst="shdw17" dist="17961" dir="2700000">
              <a:schemeClr val="accent1">
                <a:gamma/>
                <a:shade val="60000"/>
                <a:invGamma/>
              </a:schemeClr>
            </a:prstShdw>
          </a:effectLst>
        </p:spPr>
        <p:txBody>
          <a:bodyPr lIns="0" tIns="0" rIns="0">
            <a:spAutoFit/>
          </a:bodyPr>
          <a:lstStyle/>
          <a:p>
            <a:pPr algn="ctr">
              <a:spcBef>
                <a:spcPct val="50000"/>
              </a:spcBef>
              <a:defRPr/>
            </a:pPr>
            <a:r>
              <a:rPr lang="en-US" altLang="zh-CN" sz="2700" b="1" dirty="0">
                <a:latin typeface="楷体" panose="02010609060101010101" pitchFamily="49" charset="-122"/>
                <a:ea typeface="楷体" panose="02010609060101010101" pitchFamily="49" charset="-122"/>
              </a:rPr>
              <a:t>(b)</a:t>
            </a:r>
            <a:r>
              <a:rPr lang="zh-CN" altLang="en-US" sz="2700" b="1" dirty="0">
                <a:latin typeface="楷体" panose="02010609060101010101" pitchFamily="49" charset="-122"/>
                <a:ea typeface="楷体" panose="02010609060101010101" pitchFamily="49" charset="-122"/>
              </a:rPr>
              <a:t>执行创建单链表操作后</a:t>
            </a:r>
          </a:p>
        </p:txBody>
      </p:sp>
    </p:spTree>
    <p:extLst>
      <p:ext uri="{BB962C8B-B14F-4D97-AF65-F5344CB8AC3E}">
        <p14:creationId xmlns:p14="http://schemas.microsoft.com/office/powerpoint/2010/main" val="1281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索引存储结构</a:t>
            </a:r>
          </a:p>
        </p:txBody>
      </p:sp>
      <p:sp>
        <p:nvSpPr>
          <p:cNvPr id="3" name="Rectangle 3"/>
          <p:cNvSpPr txBox="1">
            <a:spLocks noChangeArrowheads="1"/>
          </p:cNvSpPr>
          <p:nvPr/>
        </p:nvSpPr>
        <p:spPr>
          <a:xfrm>
            <a:off x="1541923" y="932253"/>
            <a:ext cx="7848600" cy="2808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40000"/>
              </a:spcBef>
              <a:buClr>
                <a:schemeClr val="folHlink"/>
              </a:buClr>
              <a:buSzPct val="60000"/>
            </a:pPr>
            <a:r>
              <a:rPr lang="zh-CN" altLang="en-US" sz="3000" b="1" dirty="0">
                <a:latin typeface="楷体" panose="02010609060101010101" pitchFamily="49" charset="-122"/>
                <a:ea typeface="楷体" panose="02010609060101010101" pitchFamily="49" charset="-122"/>
                <a:cs typeface="Times New Roman" panose="02020603050405020304" pitchFamily="18" charset="0"/>
              </a:rPr>
              <a:t>索引表把整数索引值映射到结点的存储地址。</a:t>
            </a:r>
          </a:p>
          <a:p>
            <a:pPr>
              <a:lnSpc>
                <a:spcPct val="120000"/>
              </a:lnSpc>
              <a:spcBef>
                <a:spcPct val="40000"/>
              </a:spcBef>
              <a:buClr>
                <a:schemeClr val="folHlink"/>
              </a:buClr>
              <a:buSzPct val="60000"/>
            </a:pPr>
            <a:r>
              <a:rPr lang="zh-CN" altLang="en-US" sz="3000" b="1" dirty="0">
                <a:latin typeface="楷体" panose="02010609060101010101" pitchFamily="49" charset="-122"/>
                <a:ea typeface="楷体" panose="02010609060101010101" pitchFamily="49" charset="-122"/>
                <a:cs typeface="Times New Roman" panose="02020603050405020304" pitchFamily="18" charset="0"/>
              </a:rPr>
              <a:t>索引表存储一串指针，每个指针指向存储区域的一个数据结点。</a:t>
            </a:r>
          </a:p>
        </p:txBody>
      </p:sp>
      <p:grpSp>
        <p:nvGrpSpPr>
          <p:cNvPr id="4" name="Group 74"/>
          <p:cNvGrpSpPr>
            <a:grpSpLocks/>
          </p:cNvGrpSpPr>
          <p:nvPr/>
        </p:nvGrpSpPr>
        <p:grpSpPr bwMode="auto">
          <a:xfrm>
            <a:off x="3747499" y="3380934"/>
            <a:ext cx="3702050" cy="2411412"/>
            <a:chOff x="2000" y="2524"/>
            <a:chExt cx="2558" cy="1706"/>
          </a:xfrm>
        </p:grpSpPr>
        <p:sp>
          <p:nvSpPr>
            <p:cNvPr id="5" name="Rectangle 6" descr="花束"/>
            <p:cNvSpPr>
              <a:spLocks noChangeArrowheads="1"/>
            </p:cNvSpPr>
            <p:nvPr/>
          </p:nvSpPr>
          <p:spPr bwMode="auto">
            <a:xfrm>
              <a:off x="2336" y="2524"/>
              <a:ext cx="749" cy="1680"/>
            </a:xfrm>
            <a:prstGeom prst="rect">
              <a:avLst/>
            </a:prstGeom>
            <a:solidFill>
              <a:srgbClr val="FF99CC"/>
            </a:soli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6" name="Line 8"/>
            <p:cNvSpPr>
              <a:spLocks noChangeShapeType="1"/>
            </p:cNvSpPr>
            <p:nvPr/>
          </p:nvSpPr>
          <p:spPr bwMode="auto">
            <a:xfrm>
              <a:off x="2333" y="3339"/>
              <a:ext cx="776" cy="1"/>
            </a:xfrm>
            <a:prstGeom prst="line">
              <a:avLst/>
            </a:prstGeom>
            <a:noFill/>
            <a:ln w="28575" cap="sq">
              <a:solidFill>
                <a:srgbClr val="006666"/>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3D3D"/>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7" name="Text Box 15"/>
            <p:cNvSpPr txBox="1">
              <a:spLocks noChangeArrowheads="1"/>
            </p:cNvSpPr>
            <p:nvPr/>
          </p:nvSpPr>
          <p:spPr bwMode="auto">
            <a:xfrm>
              <a:off x="2000" y="2524"/>
              <a:ext cx="336"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0</a:t>
              </a:r>
            </a:p>
          </p:txBody>
        </p:sp>
        <p:sp>
          <p:nvSpPr>
            <p:cNvPr id="8" name="Text Box 16"/>
            <p:cNvSpPr txBox="1">
              <a:spLocks noChangeArrowheads="1"/>
            </p:cNvSpPr>
            <p:nvPr/>
          </p:nvSpPr>
          <p:spPr bwMode="auto">
            <a:xfrm>
              <a:off x="2000" y="3388"/>
              <a:ext cx="336"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2</a:t>
              </a:r>
            </a:p>
          </p:txBody>
        </p:sp>
        <p:sp>
          <p:nvSpPr>
            <p:cNvPr id="9" name="Text Box 17"/>
            <p:cNvSpPr txBox="1">
              <a:spLocks noChangeArrowheads="1"/>
            </p:cNvSpPr>
            <p:nvPr/>
          </p:nvSpPr>
          <p:spPr bwMode="auto">
            <a:xfrm>
              <a:off x="2000" y="3820"/>
              <a:ext cx="336"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3</a:t>
              </a:r>
            </a:p>
          </p:txBody>
        </p:sp>
        <p:sp>
          <p:nvSpPr>
            <p:cNvPr id="10" name="Text Box 18"/>
            <p:cNvSpPr txBox="1">
              <a:spLocks noChangeArrowheads="1"/>
            </p:cNvSpPr>
            <p:nvPr/>
          </p:nvSpPr>
          <p:spPr bwMode="auto">
            <a:xfrm>
              <a:off x="2000" y="2956"/>
              <a:ext cx="336"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1</a:t>
              </a:r>
            </a:p>
          </p:txBody>
        </p:sp>
        <p:sp>
          <p:nvSpPr>
            <p:cNvPr id="11" name="Line 20"/>
            <p:cNvSpPr>
              <a:spLocks noChangeShapeType="1"/>
            </p:cNvSpPr>
            <p:nvPr/>
          </p:nvSpPr>
          <p:spPr bwMode="auto">
            <a:xfrm>
              <a:off x="2925" y="2716"/>
              <a:ext cx="336" cy="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2" name="Line 34"/>
            <p:cNvSpPr>
              <a:spLocks noChangeShapeType="1"/>
            </p:cNvSpPr>
            <p:nvPr/>
          </p:nvSpPr>
          <p:spPr bwMode="auto">
            <a:xfrm>
              <a:off x="2893" y="4013"/>
              <a:ext cx="336" cy="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3" name="Line 48"/>
            <p:cNvSpPr>
              <a:spLocks noChangeShapeType="1"/>
            </p:cNvSpPr>
            <p:nvPr/>
          </p:nvSpPr>
          <p:spPr bwMode="auto">
            <a:xfrm flipV="1">
              <a:off x="2880" y="3203"/>
              <a:ext cx="363" cy="12"/>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4" name="Line 59"/>
            <p:cNvSpPr>
              <a:spLocks noChangeShapeType="1"/>
            </p:cNvSpPr>
            <p:nvPr/>
          </p:nvSpPr>
          <p:spPr bwMode="auto">
            <a:xfrm>
              <a:off x="2893" y="3581"/>
              <a:ext cx="336" cy="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grpSp>
          <p:nvGrpSpPr>
            <p:cNvPr id="15" name="Group 71"/>
            <p:cNvGrpSpPr>
              <a:grpSpLocks/>
            </p:cNvGrpSpPr>
            <p:nvPr/>
          </p:nvGrpSpPr>
          <p:grpSpPr bwMode="auto">
            <a:xfrm>
              <a:off x="3229" y="2589"/>
              <a:ext cx="1329" cy="1562"/>
              <a:chOff x="3229" y="2589"/>
              <a:chExt cx="1329" cy="1562"/>
            </a:xfrm>
          </p:grpSpPr>
          <p:sp>
            <p:nvSpPr>
              <p:cNvPr id="18" name="Rectangle 21"/>
              <p:cNvSpPr>
                <a:spLocks noChangeArrowheads="1"/>
              </p:cNvSpPr>
              <p:nvPr/>
            </p:nvSpPr>
            <p:spPr bwMode="auto">
              <a:xfrm>
                <a:off x="3261" y="2589"/>
                <a:ext cx="699" cy="265"/>
              </a:xfrm>
              <a:prstGeom prst="rect">
                <a:avLst/>
              </a:prstGeom>
              <a:solidFill>
                <a:schemeClr val="tx2"/>
              </a:soli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19" name="Text Box 23"/>
              <p:cNvSpPr txBox="1">
                <a:spLocks noChangeArrowheads="1"/>
              </p:cNvSpPr>
              <p:nvPr/>
            </p:nvSpPr>
            <p:spPr bwMode="auto">
              <a:xfrm>
                <a:off x="3288" y="2614"/>
                <a:ext cx="46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V0</a:t>
                </a:r>
              </a:p>
            </p:txBody>
          </p:sp>
          <p:sp>
            <p:nvSpPr>
              <p:cNvPr id="20" name="Rectangle 35"/>
              <p:cNvSpPr>
                <a:spLocks noChangeArrowheads="1"/>
              </p:cNvSpPr>
              <p:nvPr/>
            </p:nvSpPr>
            <p:spPr bwMode="auto">
              <a:xfrm>
                <a:off x="3229" y="3886"/>
                <a:ext cx="1103"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1" name="Rectangle 49"/>
              <p:cNvSpPr>
                <a:spLocks noChangeArrowheads="1"/>
              </p:cNvSpPr>
              <p:nvPr/>
            </p:nvSpPr>
            <p:spPr bwMode="auto">
              <a:xfrm>
                <a:off x="3243" y="3067"/>
                <a:ext cx="848"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2" name="Text Box 51"/>
              <p:cNvSpPr txBox="1">
                <a:spLocks noChangeArrowheads="1"/>
              </p:cNvSpPr>
              <p:nvPr/>
            </p:nvSpPr>
            <p:spPr bwMode="auto">
              <a:xfrm>
                <a:off x="3288" y="3067"/>
                <a:ext cx="46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V1</a:t>
                </a:r>
              </a:p>
            </p:txBody>
          </p:sp>
          <p:sp>
            <p:nvSpPr>
              <p:cNvPr id="23" name="Rectangle 60"/>
              <p:cNvSpPr>
                <a:spLocks noChangeArrowheads="1"/>
              </p:cNvSpPr>
              <p:nvPr/>
            </p:nvSpPr>
            <p:spPr bwMode="auto">
              <a:xfrm>
                <a:off x="3229" y="3454"/>
                <a:ext cx="1329"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24" name="Text Box 69"/>
              <p:cNvSpPr txBox="1">
                <a:spLocks noChangeArrowheads="1"/>
              </p:cNvSpPr>
              <p:nvPr/>
            </p:nvSpPr>
            <p:spPr bwMode="auto">
              <a:xfrm>
                <a:off x="3288" y="3475"/>
                <a:ext cx="46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V2</a:t>
                </a:r>
              </a:p>
            </p:txBody>
          </p:sp>
          <p:sp>
            <p:nvSpPr>
              <p:cNvPr id="25" name="Text Box 70"/>
              <p:cNvSpPr txBox="1">
                <a:spLocks noChangeArrowheads="1"/>
              </p:cNvSpPr>
              <p:nvPr/>
            </p:nvSpPr>
            <p:spPr bwMode="auto">
              <a:xfrm>
                <a:off x="3334" y="3884"/>
                <a:ext cx="46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V3</a:t>
                </a:r>
              </a:p>
            </p:txBody>
          </p:sp>
        </p:grpSp>
        <p:sp>
          <p:nvSpPr>
            <p:cNvPr id="16" name="Line 72"/>
            <p:cNvSpPr>
              <a:spLocks noChangeShapeType="1"/>
            </p:cNvSpPr>
            <p:nvPr/>
          </p:nvSpPr>
          <p:spPr bwMode="auto">
            <a:xfrm>
              <a:off x="2333" y="3838"/>
              <a:ext cx="776" cy="1"/>
            </a:xfrm>
            <a:prstGeom prst="line">
              <a:avLst/>
            </a:prstGeom>
            <a:noFill/>
            <a:ln w="28575" cap="sq">
              <a:solidFill>
                <a:srgbClr val="006666"/>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3D3D"/>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sp>
          <p:nvSpPr>
            <p:cNvPr id="17" name="Line 73"/>
            <p:cNvSpPr>
              <a:spLocks noChangeShapeType="1"/>
            </p:cNvSpPr>
            <p:nvPr/>
          </p:nvSpPr>
          <p:spPr bwMode="auto">
            <a:xfrm>
              <a:off x="2333" y="2931"/>
              <a:ext cx="776" cy="1"/>
            </a:xfrm>
            <a:prstGeom prst="line">
              <a:avLst/>
            </a:prstGeom>
            <a:noFill/>
            <a:ln w="28575" cap="sq">
              <a:solidFill>
                <a:srgbClr val="006666"/>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3D3D"/>
                    </a:outerShdw>
                  </a:effectLst>
                </a14:hiddenEffects>
              </a:ext>
            </a:extLst>
          </p:spPr>
          <p:txBody>
            <a:bodyPr wrap="none"/>
            <a:lstStyle/>
            <a:p>
              <a:endParaRPr lang="zh-CN" altLang="en-US" b="1">
                <a:latin typeface="楷体" panose="02010609060101010101" pitchFamily="49" charset="-122"/>
                <a:ea typeface="楷体" panose="02010609060101010101" pitchFamily="49" charset="-122"/>
              </a:endParaRPr>
            </a:p>
          </p:txBody>
        </p:sp>
      </p:grpSp>
      <p:cxnSp>
        <p:nvCxnSpPr>
          <p:cNvPr id="26" name="直接连接符 2"/>
          <p:cNvCxnSpPr>
            <a:cxnSpLocks noChangeShapeType="1"/>
          </p:cNvCxnSpPr>
          <p:nvPr/>
        </p:nvCxnSpPr>
        <p:spPr bwMode="auto">
          <a:xfrm>
            <a:off x="4785724" y="3380934"/>
            <a:ext cx="0" cy="2374900"/>
          </a:xfrm>
          <a:prstGeom prst="line">
            <a:avLst/>
          </a:prstGeom>
          <a:noFill/>
          <a:ln w="38100" algn="ctr">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0000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散列存储结构</a:t>
            </a:r>
          </a:p>
        </p:txBody>
      </p:sp>
      <p:sp>
        <p:nvSpPr>
          <p:cNvPr id="3" name="Rectangle 3"/>
          <p:cNvSpPr txBox="1">
            <a:spLocks noChangeArrowheads="1"/>
          </p:cNvSpPr>
          <p:nvPr/>
        </p:nvSpPr>
        <p:spPr>
          <a:xfrm>
            <a:off x="1562455" y="1228125"/>
            <a:ext cx="7775575" cy="2590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zh-CN" altLang="en-US" sz="3000" b="1" dirty="0">
                <a:latin typeface="楷体" panose="02010609060101010101" pitchFamily="49" charset="-122"/>
                <a:ea typeface="楷体" panose="02010609060101010101" pitchFamily="49" charset="-122"/>
              </a:rPr>
              <a:t>适用于大数据量、高速检索的场合。</a:t>
            </a:r>
            <a:endParaRPr lang="en-US" altLang="zh-CN" sz="3000" b="1" dirty="0">
              <a:latin typeface="楷体" panose="02010609060101010101" pitchFamily="49" charset="-122"/>
              <a:ea typeface="楷体" panose="02010609060101010101" pitchFamily="49" charset="-122"/>
            </a:endParaRPr>
          </a:p>
          <a:p>
            <a:pPr marL="0" indent="0">
              <a:buNone/>
              <a:defRPr/>
            </a:pPr>
            <a:r>
              <a:rPr lang="zh-CN" altLang="en-US" sz="3000" b="1" dirty="0">
                <a:latin typeface="楷体" panose="02010609060101010101" pitchFamily="49" charset="-122"/>
                <a:ea typeface="楷体" panose="02010609060101010101" pitchFamily="49" charset="-122"/>
              </a:rPr>
              <a:t>索引存储的一种延伸和扩展，利用散列函数进行索引值的计算，并通过索引表求出结点的指针地址。  </a:t>
            </a:r>
            <a:endParaRPr lang="zh-CN" altLang="en-US" b="1" dirty="0">
              <a:latin typeface="楷体" panose="02010609060101010101" pitchFamily="49" charset="-122"/>
              <a:ea typeface="楷体" panose="02010609060101010101" pitchFamily="49" charset="-122"/>
            </a:endParaRPr>
          </a:p>
        </p:txBody>
      </p:sp>
      <p:grpSp>
        <p:nvGrpSpPr>
          <p:cNvPr id="4" name="Group 95"/>
          <p:cNvGrpSpPr>
            <a:grpSpLocks/>
          </p:cNvGrpSpPr>
          <p:nvPr/>
        </p:nvGrpSpPr>
        <p:grpSpPr bwMode="auto">
          <a:xfrm>
            <a:off x="2628460" y="3504938"/>
            <a:ext cx="5643563" cy="2168525"/>
            <a:chOff x="1139" y="2821"/>
            <a:chExt cx="3555" cy="1507"/>
          </a:xfrm>
        </p:grpSpPr>
        <p:grpSp>
          <p:nvGrpSpPr>
            <p:cNvPr id="5" name="Group 68"/>
            <p:cNvGrpSpPr>
              <a:grpSpLocks/>
            </p:cNvGrpSpPr>
            <p:nvPr/>
          </p:nvGrpSpPr>
          <p:grpSpPr bwMode="auto">
            <a:xfrm>
              <a:off x="2653" y="2840"/>
              <a:ext cx="2041" cy="1488"/>
              <a:chOff x="2000" y="2524"/>
              <a:chExt cx="2558" cy="1777"/>
            </a:xfrm>
          </p:grpSpPr>
          <p:sp>
            <p:nvSpPr>
              <p:cNvPr id="10" name="Rectangle 69" descr="花束"/>
              <p:cNvSpPr>
                <a:spLocks noChangeArrowheads="1"/>
              </p:cNvSpPr>
              <p:nvPr/>
            </p:nvSpPr>
            <p:spPr bwMode="auto">
              <a:xfrm>
                <a:off x="2426" y="2524"/>
                <a:ext cx="659" cy="1680"/>
              </a:xfrm>
              <a:prstGeom prst="rect">
                <a:avLst/>
              </a:prstGeom>
              <a:solidFill>
                <a:srgbClr val="FF99CC"/>
              </a:soli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1" name="Line 70"/>
              <p:cNvSpPr>
                <a:spLocks noChangeShapeType="1"/>
              </p:cNvSpPr>
              <p:nvPr/>
            </p:nvSpPr>
            <p:spPr bwMode="auto">
              <a:xfrm>
                <a:off x="2426" y="3339"/>
                <a:ext cx="683" cy="1"/>
              </a:xfrm>
              <a:prstGeom prst="line">
                <a:avLst/>
              </a:prstGeom>
              <a:noFill/>
              <a:ln w="28575" cap="sq">
                <a:solidFill>
                  <a:srgbClr val="006666"/>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3D3D"/>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sp>
            <p:nvSpPr>
              <p:cNvPr id="12" name="Text Box 71"/>
              <p:cNvSpPr txBox="1">
                <a:spLocks noChangeArrowheads="1"/>
              </p:cNvSpPr>
              <p:nvPr/>
            </p:nvSpPr>
            <p:spPr bwMode="auto">
              <a:xfrm>
                <a:off x="2000" y="2524"/>
                <a:ext cx="336"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0</a:t>
                </a:r>
              </a:p>
            </p:txBody>
          </p:sp>
          <p:sp>
            <p:nvSpPr>
              <p:cNvPr id="13" name="Text Box 72"/>
              <p:cNvSpPr txBox="1">
                <a:spLocks noChangeArrowheads="1"/>
              </p:cNvSpPr>
              <p:nvPr/>
            </p:nvSpPr>
            <p:spPr bwMode="auto">
              <a:xfrm>
                <a:off x="2000" y="3387"/>
                <a:ext cx="336"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2</a:t>
                </a:r>
              </a:p>
            </p:txBody>
          </p:sp>
          <p:sp>
            <p:nvSpPr>
              <p:cNvPr id="14" name="Text Box 73"/>
              <p:cNvSpPr txBox="1">
                <a:spLocks noChangeArrowheads="1"/>
              </p:cNvSpPr>
              <p:nvPr/>
            </p:nvSpPr>
            <p:spPr bwMode="auto">
              <a:xfrm>
                <a:off x="2000" y="3820"/>
                <a:ext cx="336"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3</a:t>
                </a:r>
              </a:p>
            </p:txBody>
          </p:sp>
          <p:sp>
            <p:nvSpPr>
              <p:cNvPr id="15" name="Text Box 74"/>
              <p:cNvSpPr txBox="1">
                <a:spLocks noChangeArrowheads="1"/>
              </p:cNvSpPr>
              <p:nvPr/>
            </p:nvSpPr>
            <p:spPr bwMode="auto">
              <a:xfrm>
                <a:off x="2000" y="2956"/>
                <a:ext cx="336"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kumimoji="1" lang="en-US" altLang="zh-CN" sz="3200" b="1">
                    <a:latin typeface="楷体" panose="02010609060101010101" pitchFamily="49" charset="-122"/>
                    <a:ea typeface="楷体" panose="02010609060101010101" pitchFamily="49" charset="-122"/>
                  </a:rPr>
                  <a:t>1</a:t>
                </a:r>
              </a:p>
            </p:txBody>
          </p:sp>
          <p:sp>
            <p:nvSpPr>
              <p:cNvPr id="16" name="Line 75"/>
              <p:cNvSpPr>
                <a:spLocks noChangeShapeType="1"/>
              </p:cNvSpPr>
              <p:nvPr/>
            </p:nvSpPr>
            <p:spPr bwMode="auto">
              <a:xfrm>
                <a:off x="2925" y="2716"/>
                <a:ext cx="336" cy="0"/>
              </a:xfrm>
              <a:prstGeom prst="line">
                <a:avLst/>
              </a:prstGeom>
              <a:noFill/>
              <a:ln w="31750" cap="sq">
                <a:solidFill>
                  <a:srgbClr val="5F5F5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sp>
            <p:nvSpPr>
              <p:cNvPr id="17" name="Line 76"/>
              <p:cNvSpPr>
                <a:spLocks noChangeShapeType="1"/>
              </p:cNvSpPr>
              <p:nvPr/>
            </p:nvSpPr>
            <p:spPr bwMode="auto">
              <a:xfrm>
                <a:off x="2893" y="4013"/>
                <a:ext cx="336" cy="0"/>
              </a:xfrm>
              <a:prstGeom prst="line">
                <a:avLst/>
              </a:prstGeom>
              <a:noFill/>
              <a:ln w="31750" cap="sq">
                <a:solidFill>
                  <a:srgbClr val="5F5F5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sp>
            <p:nvSpPr>
              <p:cNvPr id="18" name="Line 77"/>
              <p:cNvSpPr>
                <a:spLocks noChangeShapeType="1"/>
              </p:cNvSpPr>
              <p:nvPr/>
            </p:nvSpPr>
            <p:spPr bwMode="auto">
              <a:xfrm flipV="1">
                <a:off x="2880" y="3203"/>
                <a:ext cx="363" cy="12"/>
              </a:xfrm>
              <a:prstGeom prst="line">
                <a:avLst/>
              </a:prstGeom>
              <a:noFill/>
              <a:ln w="31750" cap="sq">
                <a:solidFill>
                  <a:srgbClr val="5F5F5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sp>
            <p:nvSpPr>
              <p:cNvPr id="19" name="Line 78"/>
              <p:cNvSpPr>
                <a:spLocks noChangeShapeType="1"/>
              </p:cNvSpPr>
              <p:nvPr/>
            </p:nvSpPr>
            <p:spPr bwMode="auto">
              <a:xfrm>
                <a:off x="2893" y="3581"/>
                <a:ext cx="336" cy="0"/>
              </a:xfrm>
              <a:prstGeom prst="line">
                <a:avLst/>
              </a:prstGeom>
              <a:noFill/>
              <a:ln w="31750" cap="sq">
                <a:solidFill>
                  <a:srgbClr val="5F5F5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grpSp>
            <p:nvGrpSpPr>
              <p:cNvPr id="20" name="Group 79"/>
              <p:cNvGrpSpPr>
                <a:grpSpLocks/>
              </p:cNvGrpSpPr>
              <p:nvPr/>
            </p:nvGrpSpPr>
            <p:grpSpPr bwMode="auto">
              <a:xfrm>
                <a:off x="3229" y="2589"/>
                <a:ext cx="1329" cy="1600"/>
                <a:chOff x="3229" y="2589"/>
                <a:chExt cx="1329" cy="1600"/>
              </a:xfrm>
            </p:grpSpPr>
            <p:sp>
              <p:nvSpPr>
                <p:cNvPr id="23" name="Rectangle 80"/>
                <p:cNvSpPr>
                  <a:spLocks noChangeArrowheads="1"/>
                </p:cNvSpPr>
                <p:nvPr/>
              </p:nvSpPr>
              <p:spPr bwMode="auto">
                <a:xfrm>
                  <a:off x="3261" y="2589"/>
                  <a:ext cx="576" cy="265"/>
                </a:xfrm>
                <a:prstGeom prst="rect">
                  <a:avLst/>
                </a:prstGeom>
                <a:solidFill>
                  <a:schemeClr val="tx2"/>
                </a:soli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4" name="Text Box 81"/>
                <p:cNvSpPr txBox="1">
                  <a:spLocks noChangeArrowheads="1"/>
                </p:cNvSpPr>
                <p:nvPr/>
              </p:nvSpPr>
              <p:spPr bwMode="auto">
                <a:xfrm>
                  <a:off x="3287" y="2613"/>
                  <a:ext cx="46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V0</a:t>
                  </a:r>
                </a:p>
              </p:txBody>
            </p:sp>
            <p:sp>
              <p:nvSpPr>
                <p:cNvPr id="25" name="Rectangle 82"/>
                <p:cNvSpPr>
                  <a:spLocks noChangeArrowheads="1"/>
                </p:cNvSpPr>
                <p:nvPr/>
              </p:nvSpPr>
              <p:spPr bwMode="auto">
                <a:xfrm>
                  <a:off x="3229" y="3886"/>
                  <a:ext cx="1103"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6" name="Rectangle 83"/>
                <p:cNvSpPr>
                  <a:spLocks noChangeArrowheads="1"/>
                </p:cNvSpPr>
                <p:nvPr/>
              </p:nvSpPr>
              <p:spPr bwMode="auto">
                <a:xfrm>
                  <a:off x="3243" y="3067"/>
                  <a:ext cx="848"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7" name="Text Box 84"/>
                <p:cNvSpPr txBox="1">
                  <a:spLocks noChangeArrowheads="1"/>
                </p:cNvSpPr>
                <p:nvPr/>
              </p:nvSpPr>
              <p:spPr bwMode="auto">
                <a:xfrm>
                  <a:off x="3287" y="3067"/>
                  <a:ext cx="46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V1</a:t>
                  </a:r>
                </a:p>
              </p:txBody>
            </p:sp>
            <p:sp>
              <p:nvSpPr>
                <p:cNvPr id="28" name="Rectangle 85"/>
                <p:cNvSpPr>
                  <a:spLocks noChangeArrowheads="1"/>
                </p:cNvSpPr>
                <p:nvPr/>
              </p:nvSpPr>
              <p:spPr bwMode="auto">
                <a:xfrm>
                  <a:off x="3229" y="3454"/>
                  <a:ext cx="1329"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9" name="Text Box 86"/>
                <p:cNvSpPr txBox="1">
                  <a:spLocks noChangeArrowheads="1"/>
                </p:cNvSpPr>
                <p:nvPr/>
              </p:nvSpPr>
              <p:spPr bwMode="auto">
                <a:xfrm>
                  <a:off x="3287" y="3475"/>
                  <a:ext cx="46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V2</a:t>
                  </a:r>
                </a:p>
              </p:txBody>
            </p:sp>
            <p:sp>
              <p:nvSpPr>
                <p:cNvPr id="30" name="Text Box 87"/>
                <p:cNvSpPr txBox="1">
                  <a:spLocks noChangeArrowheads="1"/>
                </p:cNvSpPr>
                <p:nvPr/>
              </p:nvSpPr>
              <p:spPr bwMode="auto">
                <a:xfrm>
                  <a:off x="3334" y="3885"/>
                  <a:ext cx="4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eaLnBrk="1" hangingPunct="1"/>
                  <a:r>
                    <a:rPr lang="en-US" altLang="zh-CN" b="1">
                      <a:solidFill>
                        <a:srgbClr val="CC00CC"/>
                      </a:solidFill>
                      <a:latin typeface="楷体" panose="02010609060101010101" pitchFamily="49" charset="-122"/>
                      <a:ea typeface="楷体" panose="02010609060101010101" pitchFamily="49" charset="-122"/>
                    </a:rPr>
                    <a:t>V3</a:t>
                  </a:r>
                </a:p>
              </p:txBody>
            </p:sp>
          </p:grpSp>
          <p:sp>
            <p:nvSpPr>
              <p:cNvPr id="21" name="Line 88"/>
              <p:cNvSpPr>
                <a:spLocks noChangeShapeType="1"/>
              </p:cNvSpPr>
              <p:nvPr/>
            </p:nvSpPr>
            <p:spPr bwMode="auto">
              <a:xfrm>
                <a:off x="2426" y="3838"/>
                <a:ext cx="683" cy="1"/>
              </a:xfrm>
              <a:prstGeom prst="line">
                <a:avLst/>
              </a:prstGeom>
              <a:noFill/>
              <a:ln w="28575" cap="sq">
                <a:solidFill>
                  <a:srgbClr val="006666"/>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3D3D"/>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sp>
            <p:nvSpPr>
              <p:cNvPr id="22" name="Line 89"/>
              <p:cNvSpPr>
                <a:spLocks noChangeShapeType="1"/>
              </p:cNvSpPr>
              <p:nvPr/>
            </p:nvSpPr>
            <p:spPr bwMode="auto">
              <a:xfrm>
                <a:off x="2426" y="2931"/>
                <a:ext cx="683" cy="1"/>
              </a:xfrm>
              <a:prstGeom prst="line">
                <a:avLst/>
              </a:prstGeom>
              <a:noFill/>
              <a:ln w="28575" cap="sq">
                <a:solidFill>
                  <a:srgbClr val="006666"/>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3D3D"/>
                      </a:outerShdw>
                    </a:effectLst>
                  </a14:hiddenEffects>
                </a:ext>
              </a:extLst>
            </p:spPr>
            <p:txBody>
              <a:bodyPr wrap="none"/>
              <a:lstStyle/>
              <a:p>
                <a:endParaRPr lang="zh-CN" altLang="en-US">
                  <a:latin typeface="楷体" panose="02010609060101010101" pitchFamily="49" charset="-122"/>
                  <a:ea typeface="楷体" panose="02010609060101010101" pitchFamily="49" charset="-122"/>
                </a:endParaRPr>
              </a:p>
            </p:txBody>
          </p:sp>
        </p:grpSp>
        <p:grpSp>
          <p:nvGrpSpPr>
            <p:cNvPr id="6" name="Group 94"/>
            <p:cNvGrpSpPr>
              <a:grpSpLocks/>
            </p:cNvGrpSpPr>
            <p:nvPr/>
          </p:nvGrpSpPr>
          <p:grpSpPr bwMode="auto">
            <a:xfrm>
              <a:off x="1139" y="2821"/>
              <a:ext cx="1496" cy="1401"/>
              <a:chOff x="1139" y="2821"/>
              <a:chExt cx="1496" cy="1401"/>
            </a:xfrm>
          </p:grpSpPr>
          <p:sp>
            <p:nvSpPr>
              <p:cNvPr id="7" name="Text Box 91"/>
              <p:cNvSpPr txBox="1">
                <a:spLocks noChangeArrowheads="1"/>
              </p:cNvSpPr>
              <p:nvPr/>
            </p:nvSpPr>
            <p:spPr bwMode="auto">
              <a:xfrm>
                <a:off x="1628" y="2821"/>
                <a:ext cx="786" cy="364"/>
              </a:xfrm>
              <a:prstGeom prst="rect">
                <a:avLst/>
              </a:prstGeom>
              <a:gradFill rotWithShape="1">
                <a:gsLst>
                  <a:gs pos="0">
                    <a:srgbClr val="767676"/>
                  </a:gs>
                  <a:gs pos="100000">
                    <a:srgbClr val="FFFFFF"/>
                  </a:gs>
                </a:gsLst>
                <a:lin ang="2700000" scaled="1"/>
              </a:gradFill>
              <a:ln>
                <a:noFill/>
              </a:ln>
              <a:effectLst/>
              <a:extLs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en-US" altLang="zh-CN" sz="2800" b="1" i="1" dirty="0">
                    <a:solidFill>
                      <a:srgbClr val="CC00CC"/>
                    </a:solidFill>
                    <a:latin typeface="楷体" panose="02010609060101010101" pitchFamily="49" charset="-122"/>
                    <a:ea typeface="楷体" panose="02010609060101010101" pitchFamily="49" charset="-122"/>
                  </a:rPr>
                  <a:t> f </a:t>
                </a:r>
                <a:r>
                  <a:rPr lang="en-US" altLang="zh-CN" sz="2800" b="1" dirty="0">
                    <a:solidFill>
                      <a:srgbClr val="CC00CC"/>
                    </a:solidFill>
                    <a:latin typeface="楷体" panose="02010609060101010101" pitchFamily="49" charset="-122"/>
                    <a:ea typeface="楷体" panose="02010609060101010101" pitchFamily="49" charset="-122"/>
                  </a:rPr>
                  <a:t>(</a:t>
                </a:r>
                <a:r>
                  <a:rPr lang="en-US" altLang="zh-CN" sz="2800" b="1" i="1" dirty="0">
                    <a:solidFill>
                      <a:srgbClr val="CC00CC"/>
                    </a:solidFill>
                    <a:latin typeface="楷体" panose="02010609060101010101" pitchFamily="49" charset="-122"/>
                    <a:ea typeface="楷体" panose="02010609060101010101" pitchFamily="49" charset="-122"/>
                  </a:rPr>
                  <a:t>v</a:t>
                </a:r>
                <a:r>
                  <a:rPr lang="en-US" altLang="zh-CN" sz="2800" b="1" dirty="0">
                    <a:solidFill>
                      <a:srgbClr val="CC00CC"/>
                    </a:solidFill>
                    <a:latin typeface="楷体" panose="02010609060101010101" pitchFamily="49" charset="-122"/>
                    <a:ea typeface="楷体" panose="02010609060101010101" pitchFamily="49" charset="-122"/>
                  </a:rPr>
                  <a:t>)</a:t>
                </a:r>
              </a:p>
            </p:txBody>
          </p:sp>
          <p:sp>
            <p:nvSpPr>
              <p:cNvPr id="8" name="AutoShape 92"/>
              <p:cNvSpPr>
                <a:spLocks noChangeArrowheads="1"/>
              </p:cNvSpPr>
              <p:nvPr/>
            </p:nvSpPr>
            <p:spPr bwMode="auto">
              <a:xfrm>
                <a:off x="1547" y="3209"/>
                <a:ext cx="1088" cy="408"/>
              </a:xfrm>
              <a:prstGeom prst="curvedDownArrow">
                <a:avLst>
                  <a:gd name="adj1" fmla="val 53333"/>
                  <a:gd name="adj2" fmla="val 106667"/>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9" name="Text Box 93"/>
              <p:cNvSpPr txBox="1">
                <a:spLocks noChangeArrowheads="1"/>
              </p:cNvSpPr>
              <p:nvPr/>
            </p:nvSpPr>
            <p:spPr bwMode="auto">
              <a:xfrm>
                <a:off x="1139" y="3473"/>
                <a:ext cx="363" cy="749"/>
              </a:xfrm>
              <a:prstGeom prst="rect">
                <a:avLst/>
              </a:prstGeom>
              <a:gradFill rotWithShape="1">
                <a:gsLst>
                  <a:gs pos="0">
                    <a:srgbClr val="767676"/>
                  </a:gs>
                  <a:gs pos="100000">
                    <a:srgbClr val="FFFFFF"/>
                  </a:gs>
                </a:gsLst>
                <a:lin ang="2700000" scaled="1"/>
              </a:gradFill>
              <a:ln>
                <a:noFill/>
              </a:ln>
              <a:effectLst/>
              <a:extLs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en-US" altLang="zh-CN" sz="3200" b="1" i="1">
                    <a:solidFill>
                      <a:srgbClr val="CC00CC"/>
                    </a:solidFill>
                    <a:latin typeface="楷体" panose="02010609060101010101" pitchFamily="49" charset="-122"/>
                    <a:ea typeface="楷体" panose="02010609060101010101" pitchFamily="49" charset="-122"/>
                  </a:rPr>
                  <a:t> v</a:t>
                </a:r>
                <a:endParaRPr lang="en-US" altLang="zh-CN" sz="3200" b="1">
                  <a:solidFill>
                    <a:srgbClr val="CC00CC"/>
                  </a:solidFill>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4216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354472" cy="605909"/>
          </a:xfrm>
        </p:spPr>
        <p:txBody>
          <a:bodyPr/>
          <a:lstStyle/>
          <a:p>
            <a:r>
              <a:rPr lang="zh-CN" altLang="en-US" dirty="0">
                <a:latin typeface="楷体" panose="02010609060101010101" pitchFamily="49" charset="-122"/>
                <a:ea typeface="楷体" panose="02010609060101010101" pitchFamily="49" charset="-122"/>
              </a:rPr>
              <a:t>对数据结构的操作</a:t>
            </a:r>
          </a:p>
        </p:txBody>
      </p:sp>
      <p:sp>
        <p:nvSpPr>
          <p:cNvPr id="3" name="Text Box 4"/>
          <p:cNvSpPr txBox="1">
            <a:spLocks noChangeArrowheads="1"/>
          </p:cNvSpPr>
          <p:nvPr/>
        </p:nvSpPr>
        <p:spPr bwMode="auto">
          <a:xfrm>
            <a:off x="1751041" y="1076444"/>
            <a:ext cx="9462391"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10000"/>
              </a:lnSpc>
              <a:spcBef>
                <a:spcPct val="0"/>
              </a:spcBef>
            </a:pPr>
            <a:endParaRPr lang="zh-CN" altLang="en-US"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10000"/>
              </a:lnSpc>
              <a:spcBef>
                <a:spcPct val="0"/>
              </a:spcBef>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几种数据逻辑结构上的常用操作：</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10000"/>
              </a:lnSpc>
              <a:spcBef>
                <a:spcPct val="0"/>
              </a:spcBef>
              <a:buClr>
                <a:srgbClr val="00FF00"/>
              </a:buClr>
              <a:buSzPct val="85000"/>
              <a:buFont typeface="Wingdings" panose="05000000000000000000" pitchFamily="2" charset="2"/>
              <a:buChar char="l"/>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插入</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：向数据结构中增加新结点；</a:t>
            </a:r>
          </a:p>
          <a:p>
            <a:pPr eaLnBrk="1" hangingPunct="1">
              <a:lnSpc>
                <a:spcPct val="110000"/>
              </a:lnSpc>
              <a:spcBef>
                <a:spcPct val="0"/>
              </a:spcBef>
              <a:buClr>
                <a:srgbClr val="00FF00"/>
              </a:buClr>
              <a:buSzPct val="85000"/>
              <a:buFont typeface="Wingdings" panose="05000000000000000000" pitchFamily="2" charset="2"/>
              <a:buChar char="l"/>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删除</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：将指定的结点从数据结构中删除；</a:t>
            </a:r>
          </a:p>
          <a:p>
            <a:pPr eaLnBrk="1" hangingPunct="1">
              <a:lnSpc>
                <a:spcPct val="110000"/>
              </a:lnSpc>
              <a:spcBef>
                <a:spcPct val="0"/>
              </a:spcBef>
              <a:buClr>
                <a:srgbClr val="00FF00"/>
              </a:buClr>
              <a:buSzPct val="85000"/>
              <a:buFont typeface="Wingdings" panose="05000000000000000000" pitchFamily="2" charset="2"/>
              <a:buChar char="l"/>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修改</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：改变指定结点的一个或多个字段的值；</a:t>
            </a:r>
          </a:p>
          <a:p>
            <a:pPr eaLnBrk="1" hangingPunct="1">
              <a:lnSpc>
                <a:spcPct val="110000"/>
              </a:lnSpc>
              <a:spcBef>
                <a:spcPct val="0"/>
              </a:spcBef>
              <a:buClr>
                <a:srgbClr val="00FF00"/>
              </a:buClr>
              <a:buSzPct val="85000"/>
              <a:buFont typeface="Wingdings" panose="05000000000000000000" pitchFamily="2" charset="2"/>
              <a:buChar char="l"/>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排序</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：将某集合中的结点按某种序关系进行排列；</a:t>
            </a:r>
          </a:p>
          <a:p>
            <a:pPr eaLnBrk="1" hangingPunct="1">
              <a:lnSpc>
                <a:spcPct val="110000"/>
              </a:lnSpc>
              <a:spcBef>
                <a:spcPct val="0"/>
              </a:spcBef>
              <a:buClr>
                <a:srgbClr val="00FF00"/>
              </a:buClr>
              <a:buSzPct val="85000"/>
              <a:buFont typeface="Wingdings" panose="05000000000000000000" pitchFamily="2" charset="2"/>
              <a:buChar char="l"/>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cs typeface="Times New Roman" panose="02020603050405020304" pitchFamily="18" charset="0"/>
              </a:rPr>
              <a:t>查找</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br>
              <a:rPr lang="en-US" altLang="zh-CN" sz="2800" b="1" dirty="0">
                <a:latin typeface="楷体" panose="02010609060101010101" pitchFamily="49" charset="-122"/>
                <a:ea typeface="楷体" panose="02010609060101010101" pitchFamily="49" charset="-122"/>
                <a:cs typeface="Times New Roman" panose="02020603050405020304" pitchFamily="18" charset="0"/>
              </a:rPr>
            </a:br>
            <a:r>
              <a:rPr lang="zh-CN" altLang="en-US" sz="2800" b="1" dirty="0">
                <a:latin typeface="楷体" panose="02010609060101010101" pitchFamily="49" charset="-122"/>
                <a:ea typeface="楷体" panose="02010609060101010101" pitchFamily="49" charset="-122"/>
                <a:cs typeface="Times New Roman" panose="02020603050405020304" pitchFamily="18" charset="0"/>
              </a:rPr>
              <a:t>在某结点集合中寻找关键词域之值等于给定变元 </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K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的结点，或寻找属性值满足特定条件的一些结点。</a:t>
            </a:r>
          </a:p>
        </p:txBody>
      </p:sp>
    </p:spTree>
    <p:extLst>
      <p:ext uri="{BB962C8B-B14F-4D97-AF65-F5344CB8AC3E}">
        <p14:creationId xmlns:p14="http://schemas.microsoft.com/office/powerpoint/2010/main" val="288699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heel(1)">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heel(1)">
                                      <p:cBhvr>
                                        <p:cTn id="29"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数据结构示例</a:t>
            </a:r>
          </a:p>
        </p:txBody>
      </p:sp>
      <p:sp>
        <p:nvSpPr>
          <p:cNvPr id="3" name="TextBox 3"/>
          <p:cNvSpPr txBox="1"/>
          <p:nvPr/>
        </p:nvSpPr>
        <p:spPr>
          <a:xfrm>
            <a:off x="864143" y="990410"/>
            <a:ext cx="9689271" cy="4939814"/>
          </a:xfrm>
          <a:prstGeom prst="rect">
            <a:avLst/>
          </a:prstGeom>
          <a:noFill/>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1588"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lvl="1" eaLnBrk="1" hangingPunct="1">
              <a:lnSpc>
                <a:spcPts val="4200"/>
              </a:lnSpc>
              <a:spcBef>
                <a:spcPts val="1200"/>
              </a:spcBef>
            </a:pPr>
            <a:r>
              <a:rPr kumimoji="1" lang="zh-CN" altLang="en-US" sz="2900" b="1" dirty="0">
                <a:latin typeface="楷体" panose="02010609060101010101" pitchFamily="49" charset="-122"/>
                <a:ea typeface="楷体" panose="02010609060101010101" pitchFamily="49" charset="-122"/>
              </a:rPr>
              <a:t>例</a:t>
            </a:r>
            <a:r>
              <a:rPr kumimoji="1" lang="en-US" altLang="zh-CN" sz="2900" b="1" dirty="0">
                <a:latin typeface="楷体" panose="02010609060101010101" pitchFamily="49" charset="-122"/>
                <a:ea typeface="楷体" panose="02010609060101010101" pitchFamily="49" charset="-122"/>
              </a:rPr>
              <a:t>3</a:t>
            </a:r>
            <a:r>
              <a:rPr kumimoji="1" lang="zh-CN" altLang="zh-CN" sz="2900" b="1" dirty="0">
                <a:latin typeface="楷体" panose="02010609060101010101" pitchFamily="49" charset="-122"/>
                <a:ea typeface="楷体" panose="02010609060101010101" pitchFamily="49" charset="-122"/>
              </a:rPr>
              <a:t>所示的通讯录表（简称表</a:t>
            </a:r>
            <a:r>
              <a:rPr kumimoji="1" lang="en-US" altLang="zh-CN" sz="2900" b="1" dirty="0">
                <a:latin typeface="楷体" panose="02010609060101010101" pitchFamily="49" charset="-122"/>
                <a:ea typeface="楷体" panose="02010609060101010101" pitchFamily="49" charset="-122"/>
              </a:rPr>
              <a:t>T</a:t>
            </a:r>
            <a:r>
              <a:rPr kumimoji="1" lang="zh-CN" altLang="zh-CN" sz="2900" b="1" dirty="0">
                <a:latin typeface="楷体" panose="02010609060101010101" pitchFamily="49" charset="-122"/>
                <a:ea typeface="楷体" panose="02010609060101010101" pitchFamily="49" charset="-122"/>
              </a:rPr>
              <a:t>）</a:t>
            </a:r>
            <a:r>
              <a:rPr kumimoji="1" lang="zh-CN" altLang="en-US" sz="2900" b="1" dirty="0">
                <a:latin typeface="楷体" panose="02010609060101010101" pitchFamily="49" charset="-122"/>
                <a:ea typeface="楷体" panose="02010609060101010101" pitchFamily="49" charset="-122"/>
              </a:rPr>
              <a:t>就</a:t>
            </a:r>
            <a:r>
              <a:rPr kumimoji="1" lang="zh-CN" altLang="zh-CN" sz="2900" b="1" dirty="0">
                <a:latin typeface="楷体" panose="02010609060101010101" pitchFamily="49" charset="-122"/>
                <a:ea typeface="楷体" panose="02010609060101010101" pitchFamily="49" charset="-122"/>
              </a:rPr>
              <a:t>是一个数据结构，</a:t>
            </a:r>
            <a:r>
              <a:rPr kumimoji="1" lang="zh-CN" altLang="en-US" sz="2900" b="1" dirty="0">
                <a:latin typeface="楷体" panose="02010609060101010101" pitchFamily="49" charset="-122"/>
                <a:ea typeface="楷体" panose="02010609060101010101" pitchFamily="49" charset="-122"/>
              </a:rPr>
              <a:t>其</a:t>
            </a:r>
            <a:r>
              <a:rPr kumimoji="1" lang="zh-CN" altLang="zh-CN" sz="2900" b="1" dirty="0">
                <a:latin typeface="楷体" panose="02010609060101010101" pitchFamily="49" charset="-122"/>
                <a:ea typeface="楷体" panose="02010609060101010101" pitchFamily="49" charset="-122"/>
              </a:rPr>
              <a:t>描述如下</a:t>
            </a:r>
            <a:r>
              <a:rPr kumimoji="1" lang="zh-CN" altLang="en-US" sz="2900" b="1" dirty="0">
                <a:latin typeface="楷体" panose="02010609060101010101" pitchFamily="49" charset="-122"/>
                <a:ea typeface="楷体" panose="02010609060101010101" pitchFamily="49" charset="-122"/>
              </a:rPr>
              <a:t>：</a:t>
            </a:r>
            <a:endParaRPr kumimoji="1" lang="zh-CN" altLang="zh-CN" sz="2900" b="1" dirty="0">
              <a:latin typeface="楷体" panose="02010609060101010101" pitchFamily="49" charset="-122"/>
              <a:ea typeface="楷体" panose="02010609060101010101" pitchFamily="49" charset="-122"/>
            </a:endParaRPr>
          </a:p>
          <a:p>
            <a:pPr eaLnBrk="1" hangingPunct="1">
              <a:lnSpc>
                <a:spcPts val="4200"/>
              </a:lnSpc>
              <a:spcBef>
                <a:spcPct val="0"/>
              </a:spcBef>
              <a:buFont typeface="宋体" panose="02010600030101010101" pitchFamily="2" charset="-122"/>
              <a:buAutoNum type="circleNumDbPlain"/>
            </a:pPr>
            <a:r>
              <a:rPr kumimoji="1" lang="zh-CN" altLang="zh-CN" sz="2900" b="1" dirty="0">
                <a:solidFill>
                  <a:srgbClr val="FF0000"/>
                </a:solidFill>
                <a:latin typeface="楷体" panose="02010609060101010101" pitchFamily="49" charset="-122"/>
                <a:ea typeface="楷体" panose="02010609060101010101" pitchFamily="49" charset="-122"/>
              </a:rPr>
              <a:t>逻辑结构</a:t>
            </a:r>
            <a:r>
              <a:rPr kumimoji="1" lang="zh-CN" altLang="zh-CN" sz="2900" b="1" dirty="0">
                <a:latin typeface="楷体" panose="02010609060101010101" pitchFamily="49" charset="-122"/>
                <a:ea typeface="楷体" panose="02010609060101010101" pitchFamily="49" charset="-122"/>
              </a:rPr>
              <a:t>：线性结构。表</a:t>
            </a:r>
            <a:r>
              <a:rPr kumimoji="1" lang="en-US" altLang="zh-CN" sz="2900" b="1" dirty="0">
                <a:latin typeface="楷体" panose="02010609060101010101" pitchFamily="49" charset="-122"/>
                <a:ea typeface="楷体" panose="02010609060101010101" pitchFamily="49" charset="-122"/>
              </a:rPr>
              <a:t>T</a:t>
            </a:r>
            <a:r>
              <a:rPr kumimoji="1" lang="zh-CN" altLang="zh-CN" sz="2900" b="1" dirty="0">
                <a:latin typeface="楷体" panose="02010609060101010101" pitchFamily="49" charset="-122"/>
                <a:ea typeface="楷体" panose="02010609060101010101" pitchFamily="49" charset="-122"/>
              </a:rPr>
              <a:t>的第一行是始结点，最后一行是终结点。</a:t>
            </a:r>
            <a:endParaRPr kumimoji="1" lang="en-US" altLang="zh-CN" sz="2900" b="1" dirty="0">
              <a:latin typeface="楷体" panose="02010609060101010101" pitchFamily="49" charset="-122"/>
              <a:ea typeface="楷体" panose="02010609060101010101" pitchFamily="49" charset="-122"/>
            </a:endParaRPr>
          </a:p>
          <a:p>
            <a:pPr eaLnBrk="1" hangingPunct="1">
              <a:lnSpc>
                <a:spcPts val="4200"/>
              </a:lnSpc>
              <a:spcBef>
                <a:spcPct val="0"/>
              </a:spcBef>
              <a:buFont typeface="宋体" panose="02010600030101010101" pitchFamily="2" charset="-122"/>
              <a:buAutoNum type="circleNumDbPlain"/>
            </a:pPr>
            <a:r>
              <a:rPr kumimoji="1" lang="zh-CN" altLang="en-US" sz="2900" b="1" dirty="0">
                <a:solidFill>
                  <a:srgbClr val="0070C0"/>
                </a:solidFill>
                <a:latin typeface="楷体" panose="02010609060101010101" pitchFamily="49" charset="-122"/>
                <a:ea typeface="楷体" panose="02010609060101010101" pitchFamily="49" charset="-122"/>
              </a:rPr>
              <a:t>物理</a:t>
            </a:r>
            <a:r>
              <a:rPr kumimoji="1" lang="zh-CN" altLang="zh-CN" sz="2900" b="1" dirty="0">
                <a:solidFill>
                  <a:srgbClr val="0070C0"/>
                </a:solidFill>
                <a:latin typeface="楷体" panose="02010609060101010101" pitchFamily="49" charset="-122"/>
                <a:ea typeface="楷体" panose="02010609060101010101" pitchFamily="49" charset="-122"/>
              </a:rPr>
              <a:t>结构</a:t>
            </a:r>
            <a:r>
              <a:rPr kumimoji="1" lang="zh-CN" altLang="zh-CN" sz="2900" b="1" dirty="0">
                <a:latin typeface="楷体" panose="02010609060101010101" pitchFamily="49" charset="-122"/>
                <a:ea typeface="楷体" panose="02010609060101010101" pitchFamily="49" charset="-122"/>
              </a:rPr>
              <a:t>：顺序存储结构。</a:t>
            </a:r>
            <a:endParaRPr kumimoji="1" lang="en-US" altLang="zh-CN" sz="2900" b="1" dirty="0">
              <a:latin typeface="楷体" panose="02010609060101010101" pitchFamily="49" charset="-122"/>
              <a:ea typeface="楷体" panose="02010609060101010101" pitchFamily="49" charset="-122"/>
            </a:endParaRPr>
          </a:p>
          <a:p>
            <a:pPr eaLnBrk="1" hangingPunct="1">
              <a:lnSpc>
                <a:spcPts val="4200"/>
              </a:lnSpc>
              <a:spcBef>
                <a:spcPct val="0"/>
              </a:spcBef>
              <a:buFont typeface="宋体" panose="02010600030101010101" pitchFamily="2" charset="-122"/>
              <a:buAutoNum type="circleNumDbPlain"/>
            </a:pPr>
            <a:r>
              <a:rPr kumimoji="1" lang="en-US" altLang="zh-CN" sz="2900" b="1" dirty="0">
                <a:solidFill>
                  <a:srgbClr val="00B050"/>
                </a:solidFill>
                <a:latin typeface="楷体" panose="02010609060101010101" pitchFamily="49" charset="-122"/>
                <a:ea typeface="楷体" panose="02010609060101010101" pitchFamily="49" charset="-122"/>
              </a:rPr>
              <a:t>T</a:t>
            </a:r>
            <a:r>
              <a:rPr kumimoji="1" lang="zh-CN" altLang="en-US" sz="2900" b="1" dirty="0">
                <a:solidFill>
                  <a:srgbClr val="00B050"/>
                </a:solidFill>
                <a:latin typeface="楷体" panose="02010609060101010101" pitchFamily="49" charset="-122"/>
                <a:ea typeface="楷体" panose="02010609060101010101" pitchFamily="49" charset="-122"/>
              </a:rPr>
              <a:t>上</a:t>
            </a:r>
            <a:r>
              <a:rPr kumimoji="1" lang="zh-CN" altLang="zh-CN" sz="2900" b="1" dirty="0">
                <a:solidFill>
                  <a:srgbClr val="00B050"/>
                </a:solidFill>
                <a:latin typeface="楷体" panose="02010609060101010101" pitchFamily="49" charset="-122"/>
                <a:ea typeface="楷体" panose="02010609060101010101" pitchFamily="49" charset="-122"/>
              </a:rPr>
              <a:t>的操作</a:t>
            </a:r>
            <a:r>
              <a:rPr kumimoji="1" lang="zh-CN" altLang="zh-CN" sz="2900" b="1" dirty="0">
                <a:latin typeface="楷体" panose="02010609060101010101" pitchFamily="49" charset="-122"/>
                <a:ea typeface="楷体" panose="02010609060101010101" pitchFamily="49" charset="-122"/>
              </a:rPr>
              <a:t>：若</a:t>
            </a:r>
            <a:r>
              <a:rPr kumimoji="1" lang="zh-CN" altLang="en-US" sz="2900" b="1" dirty="0">
                <a:latin typeface="楷体" panose="02010609060101010101" pitchFamily="49" charset="-122"/>
                <a:ea typeface="楷体" panose="02010609060101010101" pitchFamily="49" charset="-122"/>
              </a:rPr>
              <a:t>要</a:t>
            </a:r>
            <a:r>
              <a:rPr kumimoji="1" lang="zh-CN" altLang="zh-CN" sz="2900" b="1" dirty="0">
                <a:latin typeface="楷体" panose="02010609060101010101" pitchFamily="49" charset="-122"/>
                <a:ea typeface="楷体" panose="02010609060101010101" pitchFamily="49" charset="-122"/>
              </a:rPr>
              <a:t>将新</a:t>
            </a:r>
            <a:r>
              <a:rPr kumimoji="1" lang="zh-CN" altLang="en-US" sz="2900" b="1" dirty="0">
                <a:latin typeface="楷体" panose="02010609060101010101" pitchFamily="49" charset="-122"/>
                <a:ea typeface="楷体" panose="02010609060101010101" pitchFamily="49" charset="-122"/>
              </a:rPr>
              <a:t>朋友的</a:t>
            </a:r>
            <a:r>
              <a:rPr kumimoji="1" lang="zh-CN" altLang="zh-CN" sz="2900" b="1" dirty="0">
                <a:latin typeface="楷体" panose="02010609060101010101" pitchFamily="49" charset="-122"/>
                <a:ea typeface="楷体" panose="02010609060101010101" pitchFamily="49" charset="-122"/>
              </a:rPr>
              <a:t>信息添入</a:t>
            </a:r>
            <a:r>
              <a:rPr kumimoji="1" lang="en-US" altLang="zh-CN" sz="2900" b="1" dirty="0">
                <a:latin typeface="楷体" panose="02010609060101010101" pitchFamily="49" charset="-122"/>
                <a:ea typeface="楷体" panose="02010609060101010101" pitchFamily="49" charset="-122"/>
              </a:rPr>
              <a:t>T</a:t>
            </a:r>
            <a:r>
              <a:rPr kumimoji="1" lang="zh-CN" altLang="en-US" sz="2900" b="1" dirty="0">
                <a:latin typeface="楷体" panose="02010609060101010101" pitchFamily="49" charset="-122"/>
                <a:ea typeface="楷体" panose="02010609060101010101" pitchFamily="49" charset="-122"/>
              </a:rPr>
              <a:t>中</a:t>
            </a:r>
            <a:r>
              <a:rPr kumimoji="1" lang="zh-CN" altLang="zh-CN" sz="2900" b="1" dirty="0">
                <a:latin typeface="楷体" panose="02010609060101010101" pitchFamily="49" charset="-122"/>
                <a:ea typeface="楷体" panose="02010609060101010101" pitchFamily="49" charset="-122"/>
              </a:rPr>
              <a:t>，则</a:t>
            </a:r>
            <a:r>
              <a:rPr kumimoji="1" lang="zh-CN" altLang="en-US" sz="2900" b="1" dirty="0">
                <a:latin typeface="楷体" panose="02010609060101010101" pitchFamily="49" charset="-122"/>
                <a:ea typeface="楷体" panose="02010609060101010101" pitchFamily="49" charset="-122"/>
              </a:rPr>
              <a:t>需</a:t>
            </a:r>
            <a:r>
              <a:rPr kumimoji="1" lang="zh-CN" altLang="zh-CN" sz="2900" b="1" dirty="0">
                <a:latin typeface="楷体" panose="02010609060101010101" pitchFamily="49" charset="-122"/>
                <a:ea typeface="楷体" panose="02010609060101010101" pitchFamily="49" charset="-122"/>
              </a:rPr>
              <a:t>对</a:t>
            </a:r>
            <a:r>
              <a:rPr kumimoji="1" lang="en-US" altLang="zh-CN" sz="2900" b="1" dirty="0">
                <a:latin typeface="楷体" panose="02010609060101010101" pitchFamily="49" charset="-122"/>
                <a:ea typeface="楷体" panose="02010609060101010101" pitchFamily="49" charset="-122"/>
              </a:rPr>
              <a:t>T</a:t>
            </a:r>
            <a:r>
              <a:rPr kumimoji="1" lang="zh-CN" altLang="en-US" sz="2900" b="1" dirty="0">
                <a:latin typeface="楷体" panose="02010609060101010101" pitchFamily="49" charset="-122"/>
                <a:ea typeface="楷体" panose="02010609060101010101" pitchFamily="49" charset="-122"/>
              </a:rPr>
              <a:t>进行</a:t>
            </a:r>
            <a:r>
              <a:rPr kumimoji="1" lang="zh-CN" altLang="zh-CN" sz="2900" b="1" dirty="0">
                <a:latin typeface="楷体" panose="02010609060101010101" pitchFamily="49" charset="-122"/>
                <a:ea typeface="楷体" panose="02010609060101010101" pitchFamily="49" charset="-122"/>
              </a:rPr>
              <a:t>插入操作；若</a:t>
            </a:r>
            <a:r>
              <a:rPr kumimoji="1" lang="zh-CN" altLang="en-US" sz="2900" b="1" dirty="0">
                <a:latin typeface="楷体" panose="02010609060101010101" pitchFamily="49" charset="-122"/>
                <a:ea typeface="楷体" panose="02010609060101010101" pitchFamily="49" charset="-122"/>
              </a:rPr>
              <a:t>想</a:t>
            </a:r>
            <a:r>
              <a:rPr kumimoji="1" lang="zh-CN" altLang="zh-CN" sz="2900" b="1" dirty="0">
                <a:latin typeface="楷体" panose="02010609060101010101" pitchFamily="49" charset="-122"/>
                <a:ea typeface="楷体" panose="02010609060101010101" pitchFamily="49" charset="-122"/>
              </a:rPr>
              <a:t>更改</a:t>
            </a:r>
            <a:r>
              <a:rPr kumimoji="1" lang="en-US" altLang="zh-CN" sz="2900" b="1" dirty="0">
                <a:latin typeface="楷体" panose="02010609060101010101" pitchFamily="49" charset="-122"/>
                <a:ea typeface="楷体" panose="02010609060101010101" pitchFamily="49" charset="-122"/>
              </a:rPr>
              <a:t>T</a:t>
            </a:r>
            <a:r>
              <a:rPr kumimoji="1" lang="zh-CN" altLang="zh-CN" sz="2900" b="1" dirty="0">
                <a:latin typeface="楷体" panose="02010609060101010101" pitchFamily="49" charset="-122"/>
                <a:ea typeface="楷体" panose="02010609060101010101" pitchFamily="49" charset="-122"/>
              </a:rPr>
              <a:t>中某</a:t>
            </a:r>
            <a:r>
              <a:rPr kumimoji="1" lang="zh-CN" altLang="en-US" sz="2900" b="1" dirty="0">
                <a:latin typeface="楷体" panose="02010609060101010101" pitchFamily="49" charset="-122"/>
                <a:ea typeface="楷体" panose="02010609060101010101" pitchFamily="49" charset="-122"/>
              </a:rPr>
              <a:t>记录</a:t>
            </a:r>
            <a:r>
              <a:rPr kumimoji="1" lang="zh-CN" altLang="zh-CN" sz="2900" b="1" dirty="0">
                <a:latin typeface="楷体" panose="02010609060101010101" pitchFamily="49" charset="-122"/>
                <a:ea typeface="楷体" panose="02010609060101010101" pitchFamily="49" charset="-122"/>
              </a:rPr>
              <a:t>的办公电话</a:t>
            </a:r>
            <a:r>
              <a:rPr kumimoji="1" lang="zh-CN" altLang="en-US" sz="2900" b="1" dirty="0">
                <a:latin typeface="楷体" panose="02010609060101010101" pitchFamily="49" charset="-122"/>
                <a:ea typeface="楷体" panose="02010609060101010101" pitchFamily="49" charset="-122"/>
              </a:rPr>
              <a:t>字段</a:t>
            </a:r>
            <a:r>
              <a:rPr kumimoji="1" lang="zh-CN" altLang="zh-CN" sz="2900" b="1" dirty="0">
                <a:latin typeface="楷体" panose="02010609060101010101" pitchFamily="49" charset="-122"/>
                <a:ea typeface="楷体" panose="02010609060101010101" pitchFamily="49" charset="-122"/>
              </a:rPr>
              <a:t>，则</a:t>
            </a:r>
            <a:r>
              <a:rPr kumimoji="1" lang="zh-CN" altLang="en-US" sz="2900" b="1" dirty="0">
                <a:latin typeface="楷体" panose="02010609060101010101" pitchFamily="49" charset="-122"/>
                <a:ea typeface="楷体" panose="02010609060101010101" pitchFamily="49" charset="-122"/>
              </a:rPr>
              <a:t>要</a:t>
            </a:r>
            <a:r>
              <a:rPr kumimoji="1" lang="zh-CN" altLang="zh-CN" sz="2900" b="1" dirty="0">
                <a:latin typeface="楷体" panose="02010609060101010101" pitchFamily="49" charset="-122"/>
                <a:ea typeface="楷体" panose="02010609060101010101" pitchFamily="49" charset="-122"/>
              </a:rPr>
              <a:t>先对</a:t>
            </a:r>
            <a:r>
              <a:rPr kumimoji="1" lang="en-US" altLang="zh-CN" sz="2900" b="1" dirty="0">
                <a:latin typeface="楷体" panose="02010609060101010101" pitchFamily="49" charset="-122"/>
                <a:ea typeface="楷体" panose="02010609060101010101" pitchFamily="49" charset="-122"/>
              </a:rPr>
              <a:t> T</a:t>
            </a:r>
            <a:r>
              <a:rPr kumimoji="1" lang="zh-CN" altLang="zh-CN" sz="2900" b="1" dirty="0">
                <a:latin typeface="楷体" panose="02010609060101010101" pitchFamily="49" charset="-122"/>
                <a:ea typeface="楷体" panose="02010609060101010101" pitchFamily="49" charset="-122"/>
              </a:rPr>
              <a:t>查找，然后再对查到之记录进行修改操作；若按姓氏笔画对</a:t>
            </a:r>
            <a:r>
              <a:rPr kumimoji="1" lang="en-US" altLang="zh-CN" sz="2900" b="1" dirty="0">
                <a:latin typeface="楷体" panose="02010609060101010101" pitchFamily="49" charset="-122"/>
                <a:ea typeface="楷体" panose="02010609060101010101" pitchFamily="49" charset="-122"/>
              </a:rPr>
              <a:t>T</a:t>
            </a:r>
            <a:r>
              <a:rPr kumimoji="1" lang="zh-CN" altLang="zh-CN" sz="2900" b="1" dirty="0">
                <a:latin typeface="楷体" panose="02010609060101010101" pitchFamily="49" charset="-122"/>
                <a:ea typeface="楷体" panose="02010609060101010101" pitchFamily="49" charset="-122"/>
              </a:rPr>
              <a:t>中</a:t>
            </a:r>
            <a:r>
              <a:rPr kumimoji="1" lang="zh-CN" altLang="en-US" sz="2900" b="1" dirty="0">
                <a:latin typeface="楷体" panose="02010609060101010101" pitchFamily="49" charset="-122"/>
                <a:ea typeface="楷体" panose="02010609060101010101" pitchFamily="49" charset="-122"/>
              </a:rPr>
              <a:t>记录</a:t>
            </a:r>
            <a:r>
              <a:rPr kumimoji="1" lang="zh-CN" altLang="zh-CN" sz="2900" b="1" dirty="0">
                <a:latin typeface="楷体" panose="02010609060101010101" pitchFamily="49" charset="-122"/>
                <a:ea typeface="楷体" panose="02010609060101010101" pitchFamily="49" charset="-122"/>
              </a:rPr>
              <a:t>排序，则需对</a:t>
            </a:r>
            <a:r>
              <a:rPr kumimoji="1" lang="en-US" altLang="zh-CN" sz="2900" b="1" dirty="0">
                <a:latin typeface="楷体" panose="02010609060101010101" pitchFamily="49" charset="-122"/>
                <a:ea typeface="楷体" panose="02010609060101010101" pitchFamily="49" charset="-122"/>
              </a:rPr>
              <a:t>T</a:t>
            </a:r>
            <a:r>
              <a:rPr kumimoji="1" lang="zh-CN" altLang="zh-CN" sz="2900" b="1" dirty="0">
                <a:latin typeface="楷体" panose="02010609060101010101" pitchFamily="49" charset="-122"/>
                <a:ea typeface="楷体" panose="02010609060101010101" pitchFamily="49" charset="-122"/>
              </a:rPr>
              <a:t>实施排序操作</a:t>
            </a:r>
            <a:r>
              <a:rPr kumimoji="1" lang="zh-CN" altLang="en-US" sz="2900" b="1" dirty="0">
                <a:latin typeface="楷体" panose="02010609060101010101" pitchFamily="49" charset="-122"/>
                <a:ea typeface="楷体" panose="02010609060101010101" pitchFamily="49" charset="-122"/>
              </a:rPr>
              <a:t>，</a:t>
            </a:r>
            <a:r>
              <a:rPr kumimoji="1" lang="zh-CN" altLang="zh-CN" sz="2900" b="1" dirty="0">
                <a:latin typeface="楷体" panose="02010609060101010101" pitchFamily="49" charset="-122"/>
                <a:ea typeface="楷体" panose="02010609060101010101" pitchFamily="49" charset="-122"/>
              </a:rPr>
              <a:t>等等</a:t>
            </a:r>
            <a:r>
              <a:rPr kumimoji="1" lang="en-US" altLang="zh-CN" sz="2900" b="1" dirty="0">
                <a:latin typeface="楷体" panose="02010609060101010101" pitchFamily="49" charset="-122"/>
                <a:ea typeface="楷体" panose="02010609060101010101" pitchFamily="49" charset="-122"/>
              </a:rPr>
              <a:t>.</a:t>
            </a:r>
            <a:endParaRPr kumimoji="1"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8946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相关术语</a:t>
            </a:r>
          </a:p>
        </p:txBody>
      </p:sp>
      <p:sp>
        <p:nvSpPr>
          <p:cNvPr id="55" name="Rectangle 3"/>
          <p:cNvSpPr>
            <a:spLocks noChangeArrowheads="1"/>
          </p:cNvSpPr>
          <p:nvPr/>
        </p:nvSpPr>
        <p:spPr bwMode="auto">
          <a:xfrm>
            <a:off x="1097899" y="425329"/>
            <a:ext cx="8675687"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800" b="1">
              <a:latin typeface="楷体" panose="02010609060101010101" pitchFamily="49" charset="-122"/>
              <a:ea typeface="楷体" panose="02010609060101010101" pitchFamily="49" charset="-122"/>
            </a:endParaRPr>
          </a:p>
        </p:txBody>
      </p:sp>
      <p:grpSp>
        <p:nvGrpSpPr>
          <p:cNvPr id="56" name="组合 8"/>
          <p:cNvGrpSpPr>
            <a:grpSpLocks/>
          </p:cNvGrpSpPr>
          <p:nvPr/>
        </p:nvGrpSpPr>
        <p:grpSpPr bwMode="auto">
          <a:xfrm>
            <a:off x="2105961" y="2657354"/>
            <a:ext cx="1296988" cy="1152525"/>
            <a:chOff x="2123728" y="1628800"/>
            <a:chExt cx="1296144" cy="1152128"/>
          </a:xfrm>
        </p:grpSpPr>
        <p:sp>
          <p:nvSpPr>
            <p:cNvPr id="57" name="椭圆 56"/>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58" name="TextBox 10"/>
            <p:cNvSpPr txBox="1">
              <a:spLocks noChangeArrowheads="1"/>
            </p:cNvSpPr>
            <p:nvPr/>
          </p:nvSpPr>
          <p:spPr bwMode="auto">
            <a:xfrm>
              <a:off x="2267744" y="1700808"/>
              <a:ext cx="10801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楷体" panose="02010609060101010101" pitchFamily="49" charset="-122"/>
                  <a:ea typeface="楷体" panose="02010609060101010101" pitchFamily="49" charset="-122"/>
                </a:rPr>
                <a:t>数据结构</a:t>
              </a:r>
            </a:p>
          </p:txBody>
        </p:sp>
      </p:grpSp>
      <p:grpSp>
        <p:nvGrpSpPr>
          <p:cNvPr id="59" name="组合 11"/>
          <p:cNvGrpSpPr>
            <a:grpSpLocks/>
          </p:cNvGrpSpPr>
          <p:nvPr/>
        </p:nvGrpSpPr>
        <p:grpSpPr bwMode="auto">
          <a:xfrm>
            <a:off x="2105961" y="4386142"/>
            <a:ext cx="1296988" cy="1152525"/>
            <a:chOff x="2123728" y="1628800"/>
            <a:chExt cx="1296144" cy="1152128"/>
          </a:xfrm>
        </p:grpSpPr>
        <p:sp>
          <p:nvSpPr>
            <p:cNvPr id="60" name="椭圆 59"/>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61" name="TextBox 13"/>
            <p:cNvSpPr txBox="1">
              <a:spLocks noChangeArrowheads="1"/>
            </p:cNvSpPr>
            <p:nvPr/>
          </p:nvSpPr>
          <p:spPr bwMode="auto">
            <a:xfrm>
              <a:off x="2267744" y="1908121"/>
              <a:ext cx="1080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楷体" panose="02010609060101010101" pitchFamily="49" charset="-122"/>
                  <a:ea typeface="楷体" panose="02010609060101010101" pitchFamily="49" charset="-122"/>
                </a:rPr>
                <a:t>运算</a:t>
              </a:r>
            </a:p>
          </p:txBody>
        </p:sp>
      </p:grpSp>
      <p:grpSp>
        <p:nvGrpSpPr>
          <p:cNvPr id="62" name="组合 14"/>
          <p:cNvGrpSpPr>
            <a:grpSpLocks/>
          </p:cNvGrpSpPr>
          <p:nvPr/>
        </p:nvGrpSpPr>
        <p:grpSpPr bwMode="auto">
          <a:xfrm>
            <a:off x="5850874" y="1793754"/>
            <a:ext cx="1295400" cy="1152525"/>
            <a:chOff x="2123728" y="1628800"/>
            <a:chExt cx="1296144" cy="1152128"/>
          </a:xfrm>
        </p:grpSpPr>
        <p:sp>
          <p:nvSpPr>
            <p:cNvPr id="63" name="椭圆 62"/>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64" name="TextBox 16"/>
            <p:cNvSpPr txBox="1">
              <a:spLocks noChangeArrowheads="1"/>
            </p:cNvSpPr>
            <p:nvPr/>
          </p:nvSpPr>
          <p:spPr bwMode="auto">
            <a:xfrm>
              <a:off x="2339752" y="1772816"/>
              <a:ext cx="936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latin typeface="楷体" panose="02010609060101010101" pitchFamily="49" charset="-122"/>
                  <a:ea typeface="楷体" panose="02010609060101010101" pitchFamily="49" charset="-122"/>
                </a:rPr>
                <a:t>逻辑</a:t>
              </a:r>
              <a:r>
                <a:rPr lang="zh-CN" altLang="en-US" sz="2400" b="1" dirty="0">
                  <a:solidFill>
                    <a:schemeClr val="bg1"/>
                  </a:solidFill>
                  <a:latin typeface="楷体" panose="02010609060101010101" pitchFamily="49" charset="-122"/>
                  <a:ea typeface="楷体" panose="02010609060101010101" pitchFamily="49" charset="-122"/>
                </a:rPr>
                <a:t>结构</a:t>
              </a:r>
            </a:p>
          </p:txBody>
        </p:sp>
      </p:grpSp>
      <p:grpSp>
        <p:nvGrpSpPr>
          <p:cNvPr id="65" name="组合 17"/>
          <p:cNvGrpSpPr>
            <a:grpSpLocks/>
          </p:cNvGrpSpPr>
          <p:nvPr/>
        </p:nvGrpSpPr>
        <p:grpSpPr bwMode="auto">
          <a:xfrm>
            <a:off x="5850874" y="3593979"/>
            <a:ext cx="1295400" cy="1152525"/>
            <a:chOff x="2123728" y="1628800"/>
            <a:chExt cx="1296144" cy="1152128"/>
          </a:xfrm>
        </p:grpSpPr>
        <p:sp>
          <p:nvSpPr>
            <p:cNvPr id="66" name="椭圆 65"/>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67" name="TextBox 19"/>
            <p:cNvSpPr txBox="1">
              <a:spLocks noChangeArrowheads="1"/>
            </p:cNvSpPr>
            <p:nvPr/>
          </p:nvSpPr>
          <p:spPr bwMode="auto">
            <a:xfrm>
              <a:off x="2339752" y="1772816"/>
              <a:ext cx="936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latin typeface="楷体" panose="02010609060101010101" pitchFamily="49" charset="-122"/>
                  <a:ea typeface="楷体" panose="02010609060101010101" pitchFamily="49" charset="-122"/>
                </a:rPr>
                <a:t>存储</a:t>
              </a:r>
              <a:r>
                <a:rPr lang="zh-CN" altLang="en-US" sz="2400" b="1" dirty="0">
                  <a:solidFill>
                    <a:schemeClr val="bg1"/>
                  </a:solidFill>
                  <a:latin typeface="楷体" panose="02010609060101010101" pitchFamily="49" charset="-122"/>
                  <a:ea typeface="楷体" panose="02010609060101010101" pitchFamily="49" charset="-122"/>
                </a:rPr>
                <a:t>结构</a:t>
              </a:r>
            </a:p>
          </p:txBody>
        </p:sp>
      </p:grpSp>
      <p:grpSp>
        <p:nvGrpSpPr>
          <p:cNvPr id="68" name="组合 23"/>
          <p:cNvGrpSpPr>
            <a:grpSpLocks/>
          </p:cNvGrpSpPr>
          <p:nvPr/>
        </p:nvGrpSpPr>
        <p:grpSpPr bwMode="auto">
          <a:xfrm>
            <a:off x="5274611" y="280867"/>
            <a:ext cx="1152525" cy="1081087"/>
            <a:chOff x="2123728" y="1628800"/>
            <a:chExt cx="1296144" cy="1152128"/>
          </a:xfrm>
        </p:grpSpPr>
        <p:sp>
          <p:nvSpPr>
            <p:cNvPr id="69" name="椭圆 68"/>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70" name="TextBox 25"/>
            <p:cNvSpPr txBox="1">
              <a:spLocks noChangeArrowheads="1"/>
            </p:cNvSpPr>
            <p:nvPr/>
          </p:nvSpPr>
          <p:spPr bwMode="auto">
            <a:xfrm>
              <a:off x="2339752" y="1772816"/>
              <a:ext cx="936104"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楷体" panose="02010609060101010101" pitchFamily="49" charset="-122"/>
                  <a:ea typeface="楷体" panose="02010609060101010101" pitchFamily="49" charset="-122"/>
                </a:rPr>
                <a:t>线性结构</a:t>
              </a:r>
            </a:p>
          </p:txBody>
        </p:sp>
      </p:grpSp>
      <p:grpSp>
        <p:nvGrpSpPr>
          <p:cNvPr id="71" name="组合 29"/>
          <p:cNvGrpSpPr>
            <a:grpSpLocks/>
          </p:cNvGrpSpPr>
          <p:nvPr/>
        </p:nvGrpSpPr>
        <p:grpSpPr bwMode="auto">
          <a:xfrm>
            <a:off x="6643036" y="280867"/>
            <a:ext cx="1152525" cy="1081087"/>
            <a:chOff x="2123728" y="1628800"/>
            <a:chExt cx="1296144" cy="1152128"/>
          </a:xfrm>
        </p:grpSpPr>
        <p:sp>
          <p:nvSpPr>
            <p:cNvPr id="72" name="椭圆 71"/>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73" name="TextBox 31"/>
            <p:cNvSpPr txBox="1">
              <a:spLocks noChangeArrowheads="1"/>
            </p:cNvSpPr>
            <p:nvPr/>
          </p:nvSpPr>
          <p:spPr bwMode="auto">
            <a:xfrm>
              <a:off x="2123728" y="1970101"/>
              <a:ext cx="12961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楷体" panose="02010609060101010101" pitchFamily="49" charset="-122"/>
                  <a:ea typeface="楷体" panose="02010609060101010101" pitchFamily="49" charset="-122"/>
                </a:rPr>
                <a:t>树结构</a:t>
              </a:r>
            </a:p>
          </p:txBody>
        </p:sp>
      </p:grpSp>
      <p:grpSp>
        <p:nvGrpSpPr>
          <p:cNvPr id="74" name="组合 32"/>
          <p:cNvGrpSpPr>
            <a:grpSpLocks/>
          </p:cNvGrpSpPr>
          <p:nvPr/>
        </p:nvGrpSpPr>
        <p:grpSpPr bwMode="auto">
          <a:xfrm>
            <a:off x="7938436" y="280867"/>
            <a:ext cx="1152525" cy="1081087"/>
            <a:chOff x="2123728" y="1628800"/>
            <a:chExt cx="1296144" cy="1152128"/>
          </a:xfrm>
        </p:grpSpPr>
        <p:sp>
          <p:nvSpPr>
            <p:cNvPr id="75" name="椭圆 74"/>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76" name="TextBox 34"/>
            <p:cNvSpPr txBox="1">
              <a:spLocks noChangeArrowheads="1"/>
            </p:cNvSpPr>
            <p:nvPr/>
          </p:nvSpPr>
          <p:spPr bwMode="auto">
            <a:xfrm>
              <a:off x="2123728" y="1970101"/>
              <a:ext cx="12961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楷体" panose="02010609060101010101" pitchFamily="49" charset="-122"/>
                  <a:ea typeface="楷体" panose="02010609060101010101" pitchFamily="49" charset="-122"/>
                </a:rPr>
                <a:t>图结构</a:t>
              </a:r>
            </a:p>
          </p:txBody>
        </p:sp>
      </p:grpSp>
      <p:grpSp>
        <p:nvGrpSpPr>
          <p:cNvPr id="77" name="组合 35"/>
          <p:cNvGrpSpPr>
            <a:grpSpLocks/>
          </p:cNvGrpSpPr>
          <p:nvPr/>
        </p:nvGrpSpPr>
        <p:grpSpPr bwMode="auto">
          <a:xfrm>
            <a:off x="4337986" y="5106867"/>
            <a:ext cx="1223963" cy="1079500"/>
            <a:chOff x="2123728" y="1628800"/>
            <a:chExt cx="1377153" cy="1152128"/>
          </a:xfrm>
        </p:grpSpPr>
        <p:sp>
          <p:nvSpPr>
            <p:cNvPr id="78" name="椭圆 77"/>
            <p:cNvSpPr/>
            <p:nvPr/>
          </p:nvSpPr>
          <p:spPr>
            <a:xfrm>
              <a:off x="2123728" y="1628800"/>
              <a:ext cx="129677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79" name="TextBox 37"/>
            <p:cNvSpPr txBox="1">
              <a:spLocks noChangeArrowheads="1"/>
            </p:cNvSpPr>
            <p:nvPr/>
          </p:nvSpPr>
          <p:spPr bwMode="auto">
            <a:xfrm>
              <a:off x="2204737" y="1859226"/>
              <a:ext cx="1296144" cy="75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chemeClr val="bg1"/>
                  </a:solidFill>
                  <a:latin typeface="楷体" panose="02010609060101010101" pitchFamily="49" charset="-122"/>
                  <a:ea typeface="楷体" panose="02010609060101010101" pitchFamily="49" charset="-122"/>
                </a:rPr>
                <a:t>顺序存储结构</a:t>
              </a:r>
            </a:p>
          </p:txBody>
        </p:sp>
      </p:grpSp>
      <p:grpSp>
        <p:nvGrpSpPr>
          <p:cNvPr id="80" name="组合 39"/>
          <p:cNvGrpSpPr>
            <a:grpSpLocks/>
          </p:cNvGrpSpPr>
          <p:nvPr/>
        </p:nvGrpSpPr>
        <p:grpSpPr bwMode="auto">
          <a:xfrm>
            <a:off x="5706411" y="5106867"/>
            <a:ext cx="1223963" cy="1079500"/>
            <a:chOff x="2123728" y="1628800"/>
            <a:chExt cx="1377153" cy="1152128"/>
          </a:xfrm>
        </p:grpSpPr>
        <p:sp>
          <p:nvSpPr>
            <p:cNvPr id="81" name="椭圆 80"/>
            <p:cNvSpPr/>
            <p:nvPr/>
          </p:nvSpPr>
          <p:spPr>
            <a:xfrm>
              <a:off x="2123728" y="1628800"/>
              <a:ext cx="129677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82" name="TextBox 41"/>
            <p:cNvSpPr txBox="1">
              <a:spLocks noChangeArrowheads="1"/>
            </p:cNvSpPr>
            <p:nvPr/>
          </p:nvSpPr>
          <p:spPr bwMode="auto">
            <a:xfrm>
              <a:off x="2204737" y="1859226"/>
              <a:ext cx="1296144" cy="75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楷体" panose="02010609060101010101" pitchFamily="49" charset="-122"/>
                  <a:ea typeface="楷体" panose="02010609060101010101" pitchFamily="49" charset="-122"/>
                </a:rPr>
                <a:t>链式存储结构</a:t>
              </a:r>
            </a:p>
          </p:txBody>
        </p:sp>
      </p:grpSp>
      <p:grpSp>
        <p:nvGrpSpPr>
          <p:cNvPr id="83" name="组合 42"/>
          <p:cNvGrpSpPr>
            <a:grpSpLocks/>
          </p:cNvGrpSpPr>
          <p:nvPr/>
        </p:nvGrpSpPr>
        <p:grpSpPr bwMode="auto">
          <a:xfrm>
            <a:off x="8298799" y="5106867"/>
            <a:ext cx="1223962" cy="1079500"/>
            <a:chOff x="2123728" y="1628800"/>
            <a:chExt cx="1377153" cy="1152128"/>
          </a:xfrm>
        </p:grpSpPr>
        <p:sp>
          <p:nvSpPr>
            <p:cNvPr id="84" name="椭圆 83"/>
            <p:cNvSpPr/>
            <p:nvPr/>
          </p:nvSpPr>
          <p:spPr>
            <a:xfrm>
              <a:off x="2123728" y="1628800"/>
              <a:ext cx="1296775"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85" name="TextBox 44"/>
            <p:cNvSpPr txBox="1">
              <a:spLocks noChangeArrowheads="1"/>
            </p:cNvSpPr>
            <p:nvPr/>
          </p:nvSpPr>
          <p:spPr bwMode="auto">
            <a:xfrm>
              <a:off x="2204737" y="1859226"/>
              <a:ext cx="1296144" cy="75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chemeClr val="bg1"/>
                  </a:solidFill>
                  <a:latin typeface="楷体" panose="02010609060101010101" pitchFamily="49" charset="-122"/>
                  <a:ea typeface="楷体" panose="02010609060101010101" pitchFamily="49" charset="-122"/>
                </a:rPr>
                <a:t>索引存储结构</a:t>
              </a:r>
            </a:p>
          </p:txBody>
        </p:sp>
      </p:grpSp>
      <p:grpSp>
        <p:nvGrpSpPr>
          <p:cNvPr id="86" name="组合 45"/>
          <p:cNvGrpSpPr>
            <a:grpSpLocks/>
          </p:cNvGrpSpPr>
          <p:nvPr/>
        </p:nvGrpSpPr>
        <p:grpSpPr bwMode="auto">
          <a:xfrm>
            <a:off x="3979211" y="353892"/>
            <a:ext cx="1150938" cy="1079500"/>
            <a:chOff x="2123728" y="1628800"/>
            <a:chExt cx="1296144" cy="1152128"/>
          </a:xfrm>
        </p:grpSpPr>
        <p:sp>
          <p:nvSpPr>
            <p:cNvPr id="87" name="椭圆 86"/>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88" name="TextBox 47"/>
            <p:cNvSpPr txBox="1">
              <a:spLocks noChangeArrowheads="1"/>
            </p:cNvSpPr>
            <p:nvPr/>
          </p:nvSpPr>
          <p:spPr bwMode="auto">
            <a:xfrm>
              <a:off x="2285746" y="1705609"/>
              <a:ext cx="105311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楷体" panose="02010609060101010101" pitchFamily="49" charset="-122"/>
                  <a:ea typeface="楷体" panose="02010609060101010101" pitchFamily="49" charset="-122"/>
                </a:rPr>
                <a:t>集合结构</a:t>
              </a:r>
            </a:p>
          </p:txBody>
        </p:sp>
      </p:grpSp>
      <p:cxnSp>
        <p:nvCxnSpPr>
          <p:cNvPr id="89" name="直接箭头连接符 88"/>
          <p:cNvCxnSpPr>
            <a:stCxn id="57" idx="6"/>
            <a:endCxn id="63" idx="2"/>
          </p:cNvCxnSpPr>
          <p:nvPr/>
        </p:nvCxnSpPr>
        <p:spPr>
          <a:xfrm flipV="1">
            <a:off x="3402949" y="2370017"/>
            <a:ext cx="2447925" cy="86360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57" idx="6"/>
            <a:endCxn id="66" idx="2"/>
          </p:cNvCxnSpPr>
          <p:nvPr/>
        </p:nvCxnSpPr>
        <p:spPr>
          <a:xfrm>
            <a:off x="3402949" y="3233617"/>
            <a:ext cx="2447925" cy="936625"/>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63" idx="7"/>
            <a:endCxn id="75" idx="3"/>
          </p:cNvCxnSpPr>
          <p:nvPr/>
        </p:nvCxnSpPr>
        <p:spPr>
          <a:xfrm flipV="1">
            <a:off x="6957361" y="1203204"/>
            <a:ext cx="1150938" cy="758825"/>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63" idx="0"/>
            <a:endCxn id="72" idx="4"/>
          </p:cNvCxnSpPr>
          <p:nvPr/>
        </p:nvCxnSpPr>
        <p:spPr>
          <a:xfrm flipV="1">
            <a:off x="6498574" y="1361954"/>
            <a:ext cx="720725" cy="43180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63" idx="1"/>
            <a:endCxn id="87" idx="5"/>
          </p:cNvCxnSpPr>
          <p:nvPr/>
        </p:nvCxnSpPr>
        <p:spPr>
          <a:xfrm flipH="1" flipV="1">
            <a:off x="4961874" y="1276229"/>
            <a:ext cx="1077912" cy="68580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63" idx="0"/>
            <a:endCxn id="69" idx="4"/>
          </p:cNvCxnSpPr>
          <p:nvPr/>
        </p:nvCxnSpPr>
        <p:spPr>
          <a:xfrm flipH="1" flipV="1">
            <a:off x="5850874" y="1361954"/>
            <a:ext cx="647700" cy="43180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endCxn id="81" idx="0"/>
          </p:cNvCxnSpPr>
          <p:nvPr/>
        </p:nvCxnSpPr>
        <p:spPr>
          <a:xfrm flipH="1">
            <a:off x="6282674" y="4673479"/>
            <a:ext cx="71437" cy="433388"/>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endCxn id="78" idx="7"/>
          </p:cNvCxnSpPr>
          <p:nvPr/>
        </p:nvCxnSpPr>
        <p:spPr>
          <a:xfrm flipH="1">
            <a:off x="5322236" y="4530604"/>
            <a:ext cx="744538" cy="735013"/>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66" idx="5"/>
            <a:endCxn id="84" idx="1"/>
          </p:cNvCxnSpPr>
          <p:nvPr/>
        </p:nvCxnSpPr>
        <p:spPr>
          <a:xfrm>
            <a:off x="6955774" y="4578229"/>
            <a:ext cx="1511300" cy="687388"/>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57" idx="4"/>
            <a:endCxn id="60" idx="0"/>
          </p:cNvCxnSpPr>
          <p:nvPr/>
        </p:nvCxnSpPr>
        <p:spPr>
          <a:xfrm>
            <a:off x="2753661" y="3809879"/>
            <a:ext cx="0" cy="576263"/>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99" name="组合 189"/>
          <p:cNvGrpSpPr>
            <a:grpSpLocks/>
          </p:cNvGrpSpPr>
          <p:nvPr/>
        </p:nvGrpSpPr>
        <p:grpSpPr bwMode="auto">
          <a:xfrm>
            <a:off x="2105961" y="1073029"/>
            <a:ext cx="1296988" cy="1152525"/>
            <a:chOff x="2123728" y="1628800"/>
            <a:chExt cx="1296144" cy="1152128"/>
          </a:xfrm>
        </p:grpSpPr>
        <p:sp>
          <p:nvSpPr>
            <p:cNvPr id="100" name="椭圆 99"/>
            <p:cNvSpPr/>
            <p:nvPr/>
          </p:nvSpPr>
          <p:spPr>
            <a:xfrm>
              <a:off x="2123728" y="1628800"/>
              <a:ext cx="1296144"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101" name="TextBox 191"/>
            <p:cNvSpPr txBox="1">
              <a:spLocks noChangeArrowheads="1"/>
            </p:cNvSpPr>
            <p:nvPr/>
          </p:nvSpPr>
          <p:spPr bwMode="auto">
            <a:xfrm>
              <a:off x="2267744" y="1897668"/>
              <a:ext cx="10801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bg1"/>
                  </a:solidFill>
                  <a:latin typeface="楷体" panose="02010609060101010101" pitchFamily="49" charset="-122"/>
                  <a:ea typeface="楷体" panose="02010609060101010101" pitchFamily="49" charset="-122"/>
                </a:rPr>
                <a:t>数据</a:t>
              </a:r>
            </a:p>
          </p:txBody>
        </p:sp>
      </p:grpSp>
      <p:cxnSp>
        <p:nvCxnSpPr>
          <p:cNvPr id="102" name="直接箭头连接符 101"/>
          <p:cNvCxnSpPr>
            <a:stCxn id="100" idx="4"/>
          </p:cNvCxnSpPr>
          <p:nvPr/>
        </p:nvCxnSpPr>
        <p:spPr>
          <a:xfrm>
            <a:off x="2753661" y="2225554"/>
            <a:ext cx="0" cy="43180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6858936" y="4673479"/>
            <a:ext cx="431800" cy="504825"/>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04" name="组合 42"/>
          <p:cNvGrpSpPr>
            <a:grpSpLocks/>
          </p:cNvGrpSpPr>
          <p:nvPr/>
        </p:nvGrpSpPr>
        <p:grpSpPr bwMode="auto">
          <a:xfrm>
            <a:off x="7003399" y="5106867"/>
            <a:ext cx="1223962" cy="1079500"/>
            <a:chOff x="2123728" y="1628800"/>
            <a:chExt cx="1377153" cy="1152128"/>
          </a:xfrm>
        </p:grpSpPr>
        <p:sp>
          <p:nvSpPr>
            <p:cNvPr id="105" name="椭圆 104"/>
            <p:cNvSpPr/>
            <p:nvPr/>
          </p:nvSpPr>
          <p:spPr>
            <a:xfrm>
              <a:off x="2123728" y="1628800"/>
              <a:ext cx="1296775"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楷体" panose="02010609060101010101" pitchFamily="49" charset="-122"/>
                <a:ea typeface="楷体" panose="02010609060101010101" pitchFamily="49" charset="-122"/>
              </a:endParaRPr>
            </a:p>
          </p:txBody>
        </p:sp>
        <p:sp>
          <p:nvSpPr>
            <p:cNvPr id="106" name="TextBox 44"/>
            <p:cNvSpPr txBox="1">
              <a:spLocks noChangeArrowheads="1"/>
            </p:cNvSpPr>
            <p:nvPr/>
          </p:nvSpPr>
          <p:spPr bwMode="auto">
            <a:xfrm>
              <a:off x="2204737" y="1859224"/>
              <a:ext cx="1296144" cy="75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楷体" panose="02010609060101010101" pitchFamily="49" charset="-122"/>
                  <a:ea typeface="楷体" panose="02010609060101010101" pitchFamily="49" charset="-122"/>
                </a:rPr>
                <a:t>散列存储结构</a:t>
              </a:r>
            </a:p>
          </p:txBody>
        </p:sp>
      </p:grpSp>
    </p:spTree>
    <p:extLst>
      <p:ext uri="{BB962C8B-B14F-4D97-AF65-F5344CB8AC3E}">
        <p14:creationId xmlns:p14="http://schemas.microsoft.com/office/powerpoint/2010/main" val="96489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55"/>
                                        </p:tgtEl>
                                        <p:attrNameLst>
                                          <p:attrName>style.visibility</p:attrName>
                                        </p:attrNameLst>
                                      </p:cBhvr>
                                      <p:to>
                                        <p:strVal val="visible"/>
                                      </p:to>
                                    </p:set>
                                    <p:animEffect transition="in" filter="checkerboard(across)">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ppt_x"/>
                                          </p:val>
                                        </p:tav>
                                        <p:tav tm="100000">
                                          <p:val>
                                            <p:strVal val="#ppt_x"/>
                                          </p:val>
                                        </p:tav>
                                      </p:tavLst>
                                    </p:anim>
                                    <p:anim calcmode="lin" valueType="num">
                                      <p:cBhvr additive="base">
                                        <p:cTn id="5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217169" cy="605909"/>
          </a:xfrm>
        </p:spPr>
        <p:txBody>
          <a:bodyPr/>
          <a:lstStyle/>
          <a:p>
            <a:r>
              <a:rPr lang="zh-CN" altLang="en-US" dirty="0">
                <a:latin typeface="楷体" panose="02010609060101010101" pitchFamily="49" charset="-122"/>
                <a:ea typeface="楷体" panose="02010609060101010101" pitchFamily="49" charset="-122"/>
              </a:rPr>
              <a:t>算法</a:t>
            </a:r>
          </a:p>
        </p:txBody>
      </p:sp>
      <p:sp>
        <p:nvSpPr>
          <p:cNvPr id="3" name="Text Box 4"/>
          <p:cNvSpPr txBox="1">
            <a:spLocks noChangeArrowheads="1"/>
          </p:cNvSpPr>
          <p:nvPr/>
        </p:nvSpPr>
        <p:spPr bwMode="auto">
          <a:xfrm>
            <a:off x="1097899" y="1105933"/>
            <a:ext cx="9420604"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buFont typeface="Wingdings" panose="05000000000000000000" pitchFamily="2" charset="2"/>
              <a:buChar char="l"/>
            </a:pPr>
            <a:r>
              <a:rPr lang="zh-CN" altLang="en-US" sz="2800" b="1" dirty="0">
                <a:solidFill>
                  <a:srgbClr val="FF0000"/>
                </a:solidFill>
                <a:latin typeface="楷体" panose="02010609060101010101" pitchFamily="49" charset="-122"/>
                <a:ea typeface="楷体" panose="02010609060101010101" pitchFamily="49" charset="-122"/>
              </a:rPr>
              <a:t>算法（</a:t>
            </a:r>
            <a:r>
              <a:rPr lang="en-US" altLang="zh-CN" sz="2800" b="1" dirty="0">
                <a:solidFill>
                  <a:srgbClr val="FF0000"/>
                </a:solidFill>
                <a:latin typeface="楷体" panose="02010609060101010101" pitchFamily="49" charset="-122"/>
                <a:ea typeface="楷体" panose="02010609060101010101" pitchFamily="49" charset="-122"/>
              </a:rPr>
              <a:t>Algorithm</a:t>
            </a:r>
            <a:r>
              <a:rPr lang="zh-CN" altLang="en-US" sz="2800" b="1" dirty="0">
                <a:solidFill>
                  <a:srgbClr val="FF0000"/>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概念最早出现在</a:t>
            </a:r>
            <a:r>
              <a:rPr lang="en-US" altLang="zh-CN" sz="2800" b="1" dirty="0">
                <a:latin typeface="楷体" panose="02010609060101010101" pitchFamily="49" charset="-122"/>
                <a:ea typeface="楷体" panose="02010609060101010101" pitchFamily="49" charset="-122"/>
              </a:rPr>
              <a:t>1947</a:t>
            </a:r>
            <a:r>
              <a:rPr lang="zh-CN" altLang="en-US" sz="2800" b="1" dirty="0">
                <a:latin typeface="楷体" panose="02010609060101010101" pitchFamily="49" charset="-122"/>
                <a:ea typeface="楷体" panose="02010609060101010101" pitchFamily="49" charset="-122"/>
              </a:rPr>
              <a:t>年出版的一本德文</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大全数学辞典</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中</a:t>
            </a:r>
            <a:r>
              <a:rPr lang="en-US" altLang="zh-CN" sz="2800" b="1" dirty="0">
                <a:latin typeface="楷体" panose="02010609060101010101" pitchFamily="49" charset="-122"/>
                <a:ea typeface="楷体" panose="02010609060101010101" pitchFamily="49" charset="-122"/>
              </a:rPr>
              <a:t>.《Webster》</a:t>
            </a:r>
            <a:r>
              <a:rPr lang="zh-CN" altLang="en-US" sz="2800" b="1" dirty="0">
                <a:latin typeface="楷体" panose="02010609060101010101" pitchFamily="49" charset="-122"/>
                <a:ea typeface="楷体" panose="02010609060101010101" pitchFamily="49" charset="-122"/>
              </a:rPr>
              <a:t>词典指出：</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算法系指在有限步骤内解一个数学问题的过程，步骤中常包括某一操作的重复。</a:t>
            </a:r>
          </a:p>
          <a:p>
            <a:pPr algn="just" eaLnBrk="1" hangingPunct="1">
              <a:buFont typeface="Wingdings" panose="05000000000000000000" pitchFamily="2" charset="2"/>
              <a:buChar char="l"/>
            </a:pPr>
            <a:r>
              <a:rPr lang="zh-CN" altLang="en-US" sz="2800" b="1" dirty="0">
                <a:solidFill>
                  <a:srgbClr val="00B050"/>
                </a:solidFill>
                <a:latin typeface="楷体" panose="02010609060101010101" pitchFamily="49" charset="-122"/>
                <a:ea typeface="楷体" panose="02010609060101010101" pitchFamily="49" charset="-122"/>
              </a:rPr>
              <a:t>计算机算法</a:t>
            </a:r>
            <a:r>
              <a:rPr lang="zh-CN" altLang="en-US" sz="2800" b="1" dirty="0">
                <a:latin typeface="楷体" panose="02010609060101010101" pitchFamily="49" charset="-122"/>
                <a:ea typeface="楷体" panose="02010609060101010101" pitchFamily="49" charset="-122"/>
              </a:rPr>
              <a:t>：欲完成解题任务，除选取适当的数据结构外，还要给出解决问题的切实可行的方法和步骤。</a:t>
            </a:r>
            <a:endParaRPr lang="en-US" altLang="zh-CN" sz="2800" b="1"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l"/>
            </a:pPr>
            <a:r>
              <a:rPr lang="en-US" altLang="zh-CN" sz="2800" b="1" dirty="0">
                <a:latin typeface="楷体" panose="02010609060101010101" pitchFamily="49" charset="-122"/>
                <a:ea typeface="楷体" panose="02010609060101010101" pitchFamily="49" charset="-122"/>
              </a:rPr>
              <a:t>1967</a:t>
            </a:r>
            <a:r>
              <a:rPr lang="zh-CN" altLang="en-US" sz="2800" b="1" dirty="0">
                <a:latin typeface="楷体" panose="02010609060101010101" pitchFamily="49" charset="-122"/>
                <a:ea typeface="楷体" panose="02010609060101010101" pitchFamily="49" charset="-122"/>
              </a:rPr>
              <a:t>年，克努斯指出</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rPr>
              <a:t>计算机科学是有关算法的学问</a:t>
            </a:r>
            <a:r>
              <a:rPr lang="zh-CN" altLang="en-US" sz="2800" b="1" dirty="0">
                <a:latin typeface="楷体" panose="02010609060101010101" pitchFamily="49" charset="-122"/>
                <a:ea typeface="楷体" panose="02010609060101010101" pitchFamily="49" charset="-122"/>
              </a:rPr>
              <a:t>”，并指出“对所有的计算机程序设计来说，算法的概念总是最基本的”。数据结构与算法紧密相关。算法无疑也是本课程的重要内容。</a:t>
            </a:r>
          </a:p>
        </p:txBody>
      </p:sp>
    </p:spTree>
    <p:extLst>
      <p:ext uri="{BB962C8B-B14F-4D97-AF65-F5344CB8AC3E}">
        <p14:creationId xmlns:p14="http://schemas.microsoft.com/office/powerpoint/2010/main" val="16156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步骤</a:t>
            </a:r>
          </a:p>
        </p:txBody>
      </p:sp>
      <p:sp>
        <p:nvSpPr>
          <p:cNvPr id="3" name="Rectangle 3"/>
          <p:cNvSpPr txBox="1">
            <a:spLocks noChangeArrowheads="1"/>
          </p:cNvSpPr>
          <p:nvPr/>
        </p:nvSpPr>
        <p:spPr>
          <a:xfrm>
            <a:off x="146445" y="1519110"/>
            <a:ext cx="7705725" cy="3671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kumimoji="1" lang="zh-CN" altLang="en-US" b="1" dirty="0">
                <a:solidFill>
                  <a:srgbClr val="0000FF"/>
                </a:solidFill>
                <a:latin typeface="楷体" panose="02010609060101010101" pitchFamily="49" charset="-122"/>
                <a:ea typeface="楷体" panose="02010609060101010101" pitchFamily="49" charset="-122"/>
              </a:rPr>
              <a:t>算法</a:t>
            </a:r>
            <a:r>
              <a:rPr kumimoji="1" lang="zh-CN" altLang="en-US" b="1" dirty="0">
                <a:solidFill>
                  <a:srgbClr val="080808"/>
                </a:solidFill>
                <a:latin typeface="楷体" panose="02010609060101010101" pitchFamily="49" charset="-122"/>
                <a:ea typeface="楷体" panose="02010609060101010101" pitchFamily="49" charset="-122"/>
              </a:rPr>
              <a:t>是求解特定问题的步骤的有限序列。</a:t>
            </a:r>
          </a:p>
          <a:p>
            <a:pPr marL="0" indent="0">
              <a:buFontTx/>
              <a:buNone/>
            </a:pPr>
            <a:r>
              <a:rPr kumimoji="1" lang="zh-CN" altLang="en-US" b="1" dirty="0">
                <a:solidFill>
                  <a:srgbClr val="080808"/>
                </a:solidFill>
                <a:latin typeface="楷体" panose="02010609060101010101" pitchFamily="49" charset="-122"/>
                <a:ea typeface="楷体" panose="02010609060101010101" pitchFamily="49" charset="-122"/>
              </a:rPr>
              <a:t>算法由</a:t>
            </a:r>
            <a:r>
              <a:rPr kumimoji="1" lang="zh-CN" altLang="en-US" b="1" dirty="0">
                <a:solidFill>
                  <a:srgbClr val="FF0000"/>
                </a:solidFill>
                <a:latin typeface="楷体" panose="02010609060101010101" pitchFamily="49" charset="-122"/>
                <a:ea typeface="楷体" panose="02010609060101010101" pitchFamily="49" charset="-122"/>
              </a:rPr>
              <a:t>步骤</a:t>
            </a:r>
            <a:r>
              <a:rPr kumimoji="1" lang="zh-CN" altLang="en-US" b="1" dirty="0">
                <a:solidFill>
                  <a:srgbClr val="080808"/>
                </a:solidFill>
                <a:latin typeface="楷体" panose="02010609060101010101" pitchFamily="49" charset="-122"/>
                <a:ea typeface="楷体" panose="02010609060101010101" pitchFamily="49" charset="-122"/>
              </a:rPr>
              <a:t>组成，每一个步骤表示一个操作或任务。</a:t>
            </a:r>
          </a:p>
          <a:p>
            <a:pPr marL="0" indent="0">
              <a:buFontTx/>
              <a:buNone/>
            </a:pPr>
            <a:r>
              <a:rPr kumimoji="1" lang="zh-CN" altLang="en-US" b="1" dirty="0">
                <a:solidFill>
                  <a:srgbClr val="FF0000"/>
                </a:solidFill>
                <a:latin typeface="楷体" panose="02010609060101010101" pitchFamily="49" charset="-122"/>
                <a:ea typeface="楷体" panose="02010609060101010101" pitchFamily="49" charset="-122"/>
              </a:rPr>
              <a:t>步骤序列</a:t>
            </a:r>
            <a:r>
              <a:rPr kumimoji="1" lang="zh-CN" altLang="en-US" b="1" dirty="0">
                <a:solidFill>
                  <a:srgbClr val="080808"/>
                </a:solidFill>
                <a:latin typeface="楷体" panose="02010609060101010101" pitchFamily="49" charset="-122"/>
                <a:ea typeface="楷体" panose="02010609060101010101" pitchFamily="49" charset="-122"/>
              </a:rPr>
              <a:t>是对问题求解过程的描述，按照步骤的顺序，完成步骤所规定的任务，就可以求解特定的问题。</a:t>
            </a:r>
          </a:p>
          <a:p>
            <a:pPr marL="0" indent="0">
              <a:buFontTx/>
              <a:buNone/>
            </a:pPr>
            <a:endParaRPr lang="zh-CN" altLang="zh-CN"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7926139" y="570639"/>
            <a:ext cx="4002312" cy="5568831"/>
          </a:xfrm>
          <a:prstGeom prst="rect">
            <a:avLst/>
          </a:prstGeom>
        </p:spPr>
      </p:pic>
    </p:spTree>
    <p:extLst>
      <p:ext uri="{BB962C8B-B14F-4D97-AF65-F5344CB8AC3E}">
        <p14:creationId xmlns:p14="http://schemas.microsoft.com/office/powerpoint/2010/main" val="239729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算法及其特性</a:t>
            </a:r>
          </a:p>
        </p:txBody>
      </p:sp>
      <p:sp>
        <p:nvSpPr>
          <p:cNvPr id="3" name="Text Box 4"/>
          <p:cNvSpPr txBox="1">
            <a:spLocks noChangeArrowheads="1"/>
          </p:cNvSpPr>
          <p:nvPr/>
        </p:nvSpPr>
        <p:spPr bwMode="auto">
          <a:xfrm>
            <a:off x="1027267" y="765055"/>
            <a:ext cx="975990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endParaRPr lang="zh-CN" altLang="en-US" sz="2800" b="1" dirty="0">
              <a:solidFill>
                <a:srgbClr val="FFFF00"/>
              </a:solidFill>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10000"/>
              </a:lnSpc>
              <a:spcBef>
                <a:spcPct val="0"/>
              </a:spcBef>
            </a:pP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定义：</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一个</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算法</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就是一个有穷规则的集合，其中的规则规定了一个解决某一特定类型问题的运算序列；此外，它还应具有如下</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5</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个重要特性：</a:t>
            </a:r>
            <a:endParaRPr lang="en-US" altLang="zh-CN" sz="2800" b="1" dirty="0">
              <a:solidFill>
                <a:srgbClr val="00FF00"/>
              </a:solidFill>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10000"/>
              </a:lnSpc>
              <a:spcBef>
                <a:spcPct val="0"/>
              </a:spcBef>
              <a:buClr>
                <a:srgbClr val="00FF00"/>
              </a:buClr>
              <a:buSzPct val="80000"/>
              <a:buFont typeface="Wingdings" panose="05000000000000000000" pitchFamily="2" charset="2"/>
              <a:buChar char="l"/>
            </a:pP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有限性（有穷性）</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：一个算法在执行有限步骤后必然终止；</a:t>
            </a:r>
          </a:p>
          <a:p>
            <a:pPr eaLnBrk="1" hangingPunct="1">
              <a:lnSpc>
                <a:spcPct val="110000"/>
              </a:lnSpc>
              <a:spcBef>
                <a:spcPct val="0"/>
              </a:spcBef>
              <a:buClr>
                <a:srgbClr val="00FF00"/>
              </a:buClr>
              <a:buSzPct val="80000"/>
              <a:buFont typeface="Wingdings" panose="05000000000000000000" pitchFamily="2" charset="2"/>
              <a:buChar char="l"/>
            </a:pP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确定性：</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对算法的每个步骤</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，每个</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动作都必须给出严格、无歧义的描述</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（定义）</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10000"/>
              </a:lnSpc>
              <a:spcBef>
                <a:spcPct val="0"/>
              </a:spcBef>
              <a:buClr>
                <a:srgbClr val="00FF00"/>
              </a:buClr>
              <a:buSzPct val="80000"/>
              <a:buFont typeface="Wingdings" panose="05000000000000000000" pitchFamily="2" charset="2"/>
              <a:buChar char="l"/>
            </a:pP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输入：</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一个算法有 </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0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个或多个输入；</a:t>
            </a:r>
          </a:p>
          <a:p>
            <a:pPr eaLnBrk="1" hangingPunct="1">
              <a:lnSpc>
                <a:spcPct val="110000"/>
              </a:lnSpc>
              <a:spcBef>
                <a:spcPct val="0"/>
              </a:spcBef>
              <a:buClr>
                <a:srgbClr val="00FF00"/>
              </a:buClr>
              <a:buSzPct val="80000"/>
              <a:buFont typeface="Wingdings" panose="05000000000000000000" pitchFamily="2" charset="2"/>
              <a:buChar char="l"/>
            </a:pP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输出：</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算法有 </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1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个或多个输出；</a:t>
            </a:r>
          </a:p>
          <a:p>
            <a:pPr eaLnBrk="1" hangingPunct="1">
              <a:lnSpc>
                <a:spcPct val="110000"/>
              </a:lnSpc>
              <a:spcBef>
                <a:spcPct val="0"/>
              </a:spcBef>
              <a:buClr>
                <a:srgbClr val="00FF00"/>
              </a:buClr>
              <a:buSzPct val="80000"/>
              <a:buFont typeface="Wingdings" panose="05000000000000000000" pitchFamily="2" charset="2"/>
              <a:buChar char="l"/>
            </a:pPr>
            <a:r>
              <a:rPr lang="zh-CN" altLang="en-US" sz="2800"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可行性：</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算法的所有操作都必须是充分基本的，原则上人们用纸和笔都可在有限时间内精确的完成它们。</a:t>
            </a:r>
          </a:p>
        </p:txBody>
      </p:sp>
    </p:spTree>
    <p:extLst>
      <p:ext uri="{BB962C8B-B14F-4D97-AF65-F5344CB8AC3E}">
        <p14:creationId xmlns:p14="http://schemas.microsoft.com/office/powerpoint/2010/main" val="14313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anim calcmode="lin" valueType="num">
                                      <p:cBhvr>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286746" cy="605909"/>
          </a:xfrm>
        </p:spPr>
        <p:txBody>
          <a:bodyPr/>
          <a:lstStyle/>
          <a:p>
            <a:r>
              <a:rPr lang="zh-CN" altLang="en-US" dirty="0">
                <a:latin typeface="楷体" panose="02010609060101010101" pitchFamily="49" charset="-122"/>
                <a:ea typeface="楷体" panose="02010609060101010101" pitchFamily="49" charset="-122"/>
              </a:rPr>
              <a:t>算法的描述</a:t>
            </a:r>
          </a:p>
        </p:txBody>
      </p:sp>
      <p:sp>
        <p:nvSpPr>
          <p:cNvPr id="3" name="TextBox 3"/>
          <p:cNvSpPr txBox="1">
            <a:spLocks noChangeArrowheads="1"/>
          </p:cNvSpPr>
          <p:nvPr/>
        </p:nvSpPr>
        <p:spPr bwMode="auto">
          <a:xfrm>
            <a:off x="780466" y="1727396"/>
            <a:ext cx="11079233" cy="341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nSpc>
                <a:spcPct val="110000"/>
              </a:lnSpc>
              <a:spcBef>
                <a:spcPct val="0"/>
              </a:spcBef>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一个算法可用自然语言、数学语言、算法描述语言或程序设计语言等来描述。</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a:lnSpc>
                <a:spcPct val="110000"/>
              </a:lnSpc>
              <a:spcBef>
                <a:spcPct val="0"/>
              </a:spcBef>
            </a:pP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a:lnSpc>
                <a:spcPct val="110000"/>
              </a:lnSpc>
              <a:spcBef>
                <a:spcPct val="0"/>
              </a:spcBef>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本课程将使用</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算法描述语言</a:t>
            </a:r>
            <a:r>
              <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ADL</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对算法进行描述。 </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a:lnSpc>
                <a:spcPct val="110000"/>
              </a:lnSpc>
              <a:spcBef>
                <a:spcPct val="0"/>
              </a:spcBef>
            </a:pP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a:lnSpc>
                <a:spcPct val="110000"/>
              </a:lnSpc>
              <a:spcBef>
                <a:spcPct val="0"/>
              </a:spcBef>
            </a:pPr>
            <a:r>
              <a:rPr lang="zh-CN" altLang="zh-CN" sz="2800" b="1" dirty="0">
                <a:latin typeface="楷体" panose="02010609060101010101" pitchFamily="49" charset="-122"/>
                <a:ea typeface="楷体" panose="02010609060101010101" pitchFamily="49" charset="-122"/>
                <a:cs typeface="Times New Roman" panose="02020603050405020304" pitchFamily="18" charset="0"/>
              </a:rPr>
              <a:t>下面给出著名欧几里得</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Euclid</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算法的</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ADL</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描述，以期</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具体</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展示</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一个</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算法</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及其</a:t>
            </a:r>
            <a:r>
              <a:rPr lang="zh-CN" altLang="zh-CN" sz="2800" b="1" dirty="0">
                <a:latin typeface="楷体" panose="02010609060101010101" pitchFamily="49" charset="-122"/>
                <a:ea typeface="楷体" panose="02010609060101010101" pitchFamily="49" charset="-122"/>
                <a:cs typeface="Times New Roman" panose="02020603050405020304" pitchFamily="18" charset="0"/>
              </a:rPr>
              <a:t>书写规范</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96114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882971" cy="605909"/>
          </a:xfrm>
        </p:spPr>
        <p:txBody>
          <a:bodyPr/>
          <a:lstStyle/>
          <a:p>
            <a:r>
              <a:rPr lang="zh-CN" altLang="en-US" dirty="0">
                <a:latin typeface="楷体" panose="02010609060101010101" pitchFamily="49" charset="-122"/>
                <a:ea typeface="楷体" panose="02010609060101010101" pitchFamily="49" charset="-122"/>
              </a:rPr>
              <a:t>计算机求解问题</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步骤</a:t>
            </a:r>
          </a:p>
        </p:txBody>
      </p:sp>
      <p:sp>
        <p:nvSpPr>
          <p:cNvPr id="16" name="矩形 15"/>
          <p:cNvSpPr/>
          <p:nvPr/>
        </p:nvSpPr>
        <p:spPr>
          <a:xfrm>
            <a:off x="556890" y="970450"/>
            <a:ext cx="10993426" cy="5262979"/>
          </a:xfrm>
          <a:prstGeom prst="rect">
            <a:avLst/>
          </a:prstGeom>
        </p:spPr>
        <p:txBody>
          <a:bodyPr wrap="square">
            <a:spAutoFit/>
          </a:bodyPr>
          <a:lstStyle/>
          <a:p>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问题模型建立（</a:t>
            </a:r>
            <a:r>
              <a:rPr lang="zh-CN" altLang="en-US" sz="2800" b="1" dirty="0">
                <a:solidFill>
                  <a:srgbClr val="FF0000"/>
                </a:solidFill>
                <a:latin typeface="楷体" panose="02010609060101010101" pitchFamily="49" charset="-122"/>
                <a:ea typeface="楷体" panose="02010609060101010101" pitchFamily="49" charset="-122"/>
              </a:rPr>
              <a:t>数学建模</a:t>
            </a:r>
            <a:r>
              <a:rPr lang="zh-CN" altLang="en-US" sz="2800" b="1" dirty="0">
                <a:latin typeface="楷体" panose="02010609060101010101" pitchFamily="49" charset="-122"/>
                <a:ea typeface="楷体" panose="02010609060101010101" pitchFamily="49" charset="-122"/>
              </a:rPr>
              <a:t>）：理解清楚问题的输入、要求和输出，根据已被前人精确描述和深入认识的问题，构建出自己的实际问题。恰当地建模是一种艺术，是将算法设计技术应用于实际问题的关键；</a:t>
            </a:r>
          </a:p>
          <a:p>
            <a:r>
              <a:rPr lang="en-US" altLang="zh-CN" sz="2800" b="1" dirty="0">
                <a:latin typeface="楷体" panose="02010609060101010101" pitchFamily="49" charset="-122"/>
                <a:ea typeface="楷体" panose="02010609060101010101" pitchFamily="49" charset="-122"/>
              </a:rPr>
              <a:t>2.</a:t>
            </a:r>
            <a:r>
              <a:rPr lang="zh-CN" altLang="en-US" sz="2800" b="1" dirty="0">
                <a:solidFill>
                  <a:srgbClr val="FF0000"/>
                </a:solidFill>
                <a:latin typeface="楷体" panose="02010609060101010101" pitchFamily="49" charset="-122"/>
                <a:ea typeface="楷体" panose="02010609060101010101" pitchFamily="49" charset="-122"/>
              </a:rPr>
              <a:t>算法选择设计</a:t>
            </a:r>
            <a:r>
              <a:rPr lang="zh-CN" altLang="en-US" sz="2800" b="1" dirty="0">
                <a:latin typeface="楷体" panose="02010609060101010101" pitchFamily="49" charset="-122"/>
                <a:ea typeface="楷体" panose="02010609060101010101" pitchFamily="49" charset="-122"/>
              </a:rPr>
              <a:t>：包括选择算法策略、用适当的方式描述和逐步细化算法步骤；</a:t>
            </a:r>
          </a:p>
          <a:p>
            <a:r>
              <a:rPr lang="en-US" altLang="zh-CN" sz="2800" b="1" dirty="0">
                <a:latin typeface="楷体" panose="02010609060101010101" pitchFamily="49" charset="-122"/>
                <a:ea typeface="楷体" panose="02010609060101010101" pitchFamily="49" charset="-122"/>
              </a:rPr>
              <a:t>3.</a:t>
            </a:r>
            <a:r>
              <a:rPr lang="zh-CN" altLang="en-US" sz="2800" b="1" dirty="0">
                <a:solidFill>
                  <a:schemeClr val="accent1"/>
                </a:solidFill>
                <a:latin typeface="楷体" panose="02010609060101010101" pitchFamily="49" charset="-122"/>
                <a:ea typeface="楷体" panose="02010609060101010101" pitchFamily="49" charset="-122"/>
              </a:rPr>
              <a:t>数据结构选择设计</a:t>
            </a:r>
            <a:r>
              <a:rPr lang="zh-CN" altLang="en-US" sz="2800" b="1" dirty="0">
                <a:latin typeface="楷体" panose="02010609060101010101" pitchFamily="49" charset="-122"/>
                <a:ea typeface="楷体" panose="02010609060101010101" pitchFamily="49" charset="-122"/>
              </a:rPr>
              <a:t>：包括选择或设计能有效表示和存储问题中所涉及的数据对象的数据结构，同时还要选择或设计能支持算法策略实现的数据结构； </a:t>
            </a:r>
          </a:p>
          <a:p>
            <a:r>
              <a:rPr lang="en-US" altLang="zh-CN" sz="2800" b="1" dirty="0">
                <a:latin typeface="楷体" panose="02010609060101010101" pitchFamily="49" charset="-122"/>
                <a:ea typeface="楷体" panose="02010609060101010101" pitchFamily="49" charset="-122"/>
              </a:rPr>
              <a:t>4.</a:t>
            </a:r>
            <a:r>
              <a:rPr lang="zh-CN" altLang="en-US" sz="2800" b="1" dirty="0">
                <a:solidFill>
                  <a:schemeClr val="accent1"/>
                </a:solidFill>
                <a:latin typeface="楷体" panose="02010609060101010101" pitchFamily="49" charset="-122"/>
                <a:ea typeface="楷体" panose="02010609060101010101" pitchFamily="49" charset="-122"/>
              </a:rPr>
              <a:t>算法分析</a:t>
            </a:r>
            <a:r>
              <a:rPr lang="zh-CN" altLang="en-US" sz="2800" b="1" dirty="0">
                <a:latin typeface="楷体" panose="02010609060101010101" pitchFamily="49" charset="-122"/>
                <a:ea typeface="楷体" panose="02010609060101010101" pitchFamily="49" charset="-122"/>
              </a:rPr>
              <a:t>：发现有改进完善之处，返回</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，重新选择或设计算法、重新选择或设计数据结构；</a:t>
            </a:r>
          </a:p>
          <a:p>
            <a:r>
              <a:rPr lang="en-US" altLang="zh-CN" sz="2800" b="1" dirty="0">
                <a:latin typeface="楷体" panose="02010609060101010101" pitchFamily="49" charset="-122"/>
                <a:ea typeface="楷体" panose="02010609060101010101" pitchFamily="49" charset="-122"/>
              </a:rPr>
              <a:t>5.</a:t>
            </a:r>
            <a:r>
              <a:rPr lang="zh-CN" altLang="en-US" sz="2800" b="1" dirty="0">
                <a:solidFill>
                  <a:srgbClr val="00B050"/>
                </a:solidFill>
                <a:latin typeface="楷体" panose="02010609060101010101" pitchFamily="49" charset="-122"/>
                <a:ea typeface="楷体" panose="02010609060101010101" pitchFamily="49" charset="-122"/>
              </a:rPr>
              <a:t>程序实现</a:t>
            </a:r>
            <a:r>
              <a:rPr lang="zh-CN" altLang="en-US" sz="2800" b="1" dirty="0">
                <a:latin typeface="楷体" panose="02010609060101010101" pitchFamily="49" charset="-122"/>
                <a:ea typeface="楷体" panose="02010609060101010101" pitchFamily="49" charset="-122"/>
              </a:rPr>
              <a:t>：用某种计算机程序设计语言，定义数据结构、编写实现算法的代码，在计算机上调试和运行程序。 </a:t>
            </a:r>
          </a:p>
        </p:txBody>
      </p:sp>
    </p:spTree>
    <p:extLst>
      <p:ext uri="{BB962C8B-B14F-4D97-AF65-F5344CB8AC3E}">
        <p14:creationId xmlns:p14="http://schemas.microsoft.com/office/powerpoint/2010/main" val="179454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barn(inVertical)">
                                      <p:cBhvr>
                                        <p:cTn id="13" dur="500"/>
                                        <p:tgtEl>
                                          <p:spTgt spid="1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down)">
                                      <p:cBhvr>
                                        <p:cTn id="18" dur="500"/>
                                        <p:tgtEl>
                                          <p:spTgt spid="1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circle(in)">
                                      <p:cBhvr>
                                        <p:cTn id="23" dur="2000"/>
                                        <p:tgtEl>
                                          <p:spTgt spid="1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wheel(1)">
                                      <p:cBhvr>
                                        <p:cTn id="28" dur="20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欧几里得算法示例</a:t>
            </a:r>
          </a:p>
        </p:txBody>
      </p:sp>
      <p:sp>
        <p:nvSpPr>
          <p:cNvPr id="3" name="内容占位符 2"/>
          <p:cNvSpPr txBox="1">
            <a:spLocks/>
          </p:cNvSpPr>
          <p:nvPr/>
        </p:nvSpPr>
        <p:spPr>
          <a:xfrm>
            <a:off x="2629759" y="1396047"/>
            <a:ext cx="8975558" cy="5630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zh-CN" b="1" dirty="0">
                <a:latin typeface="Times New Roman" panose="02020603050405020304" pitchFamily="18" charset="0"/>
                <a:ea typeface="楷体" panose="02010609060101010101" pitchFamily="49" charset="-122"/>
              </a:rPr>
              <a:t>欧几里得算法</a:t>
            </a:r>
            <a:r>
              <a:rPr lang="en-US" altLang="zh-CN" b="1" dirty="0">
                <a:latin typeface="Times New Roman" panose="02020603050405020304" pitchFamily="18" charset="0"/>
                <a:ea typeface="楷体" panose="02010609060101010101" pitchFamily="49" charset="-122"/>
              </a:rPr>
              <a:t> </a:t>
            </a:r>
            <a:endParaRPr lang="zh-CN" altLang="zh-CN" b="1" dirty="0">
              <a:latin typeface="Times New Roman" panose="02020603050405020304" pitchFamily="18" charset="0"/>
              <a:ea typeface="楷体" panose="02010609060101010101" pitchFamily="49" charset="-122"/>
            </a:endParaRPr>
          </a:p>
          <a:p>
            <a:pPr>
              <a:buFont typeface="Wingdings" panose="05000000000000000000" pitchFamily="2" charset="2"/>
              <a:buNone/>
            </a:pPr>
            <a:r>
              <a:rPr lang="zh-CN" altLang="zh-CN" b="1" dirty="0">
                <a:latin typeface="Times New Roman" panose="02020603050405020304" pitchFamily="18" charset="0"/>
                <a:ea typeface="楷体" panose="02010609060101010101" pitchFamily="49" charset="-122"/>
              </a:rPr>
              <a:t>算法</a:t>
            </a:r>
            <a:r>
              <a:rPr lang="en-US" altLang="zh-CN" b="1" dirty="0">
                <a:latin typeface="Times New Roman" panose="02020603050405020304" pitchFamily="18" charset="0"/>
                <a:ea typeface="楷体" panose="02010609060101010101" pitchFamily="49" charset="-122"/>
              </a:rPr>
              <a:t>E ( m , n . n )</a:t>
            </a:r>
            <a:endParaRPr lang="zh-CN" altLang="zh-CN" b="1" dirty="0">
              <a:latin typeface="Times New Roman" panose="02020603050405020304" pitchFamily="18" charset="0"/>
              <a:ea typeface="楷体" panose="02010609060101010101" pitchFamily="49" charset="-122"/>
            </a:endParaRPr>
          </a:p>
          <a:p>
            <a:pPr>
              <a:buFont typeface="Wingdings" panose="05000000000000000000" pitchFamily="2" charset="2"/>
              <a:buNone/>
            </a:pP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给定两个正整数</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m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和</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n</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，算法</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E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求它们的最大公因</a:t>
            </a:r>
            <a:r>
              <a:rPr lang="zh-CN" altLang="en-US" b="1" dirty="0">
                <a:solidFill>
                  <a:schemeClr val="accent6">
                    <a:lumMod val="60000"/>
                    <a:lumOff val="40000"/>
                  </a:schemeClr>
                </a:solidFill>
                <a:latin typeface="Times New Roman" panose="02020603050405020304" pitchFamily="18" charset="0"/>
                <a:ea typeface="楷体" panose="02010609060101010101" pitchFamily="49" charset="-122"/>
              </a:rPr>
              <a:t>数，</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输出结果在</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n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中</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a:t>
            </a:r>
            <a:endParaRPr lang="zh-CN" altLang="zh-CN" b="1" dirty="0">
              <a:solidFill>
                <a:schemeClr val="accent6">
                  <a:lumMod val="60000"/>
                  <a:lumOff val="40000"/>
                </a:schemeClr>
              </a:solidFill>
              <a:latin typeface="Times New Roman" panose="02020603050405020304" pitchFamily="18" charset="0"/>
              <a:ea typeface="楷体" panose="02010609060101010101" pitchFamily="49" charset="-122"/>
            </a:endParaRPr>
          </a:p>
          <a:p>
            <a:pPr>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E1. [</a:t>
            </a:r>
            <a:r>
              <a:rPr lang="zh-CN" altLang="zh-CN" b="1" dirty="0">
                <a:solidFill>
                  <a:srgbClr val="FF0000"/>
                </a:solidFill>
                <a:latin typeface="Times New Roman" panose="02020603050405020304" pitchFamily="18" charset="0"/>
                <a:ea typeface="楷体" panose="02010609060101010101" pitchFamily="49" charset="-122"/>
              </a:rPr>
              <a:t>求余数</a:t>
            </a:r>
            <a:r>
              <a:rPr lang="en-US" altLang="zh-CN" b="1" dirty="0">
                <a:latin typeface="Times New Roman" panose="02020603050405020304" pitchFamily="18" charset="0"/>
                <a:ea typeface="楷体" panose="02010609060101010101" pitchFamily="49" charset="-122"/>
              </a:rPr>
              <a:t>]  </a:t>
            </a:r>
            <a:r>
              <a:rPr lang="en-US" altLang="zh-CN" b="1" dirty="0" err="1">
                <a:latin typeface="Times New Roman" panose="02020603050405020304" pitchFamily="18" charset="0"/>
                <a:ea typeface="楷体" panose="02010609060101010101" pitchFamily="49" charset="-122"/>
              </a:rPr>
              <a:t>r</a:t>
            </a:r>
            <a:r>
              <a:rPr lang="en-US" altLang="zh-CN" b="1" dirty="0" err="1">
                <a:latin typeface="Times New Roman" panose="02020603050405020304" pitchFamily="18" charset="0"/>
                <a:ea typeface="楷体" panose="02010609060101010101" pitchFamily="49" charset="-122"/>
                <a:sym typeface="Symbol" panose="05050102010706020507" pitchFamily="18" charset="2"/>
              </a:rPr>
              <a:t></a:t>
            </a:r>
            <a:r>
              <a:rPr lang="en-US" altLang="zh-CN" b="1" dirty="0" err="1">
                <a:latin typeface="Times New Roman" panose="02020603050405020304" pitchFamily="18" charset="0"/>
                <a:ea typeface="楷体" panose="02010609060101010101" pitchFamily="49" charset="-122"/>
              </a:rPr>
              <a:t>m</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m/n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n .  </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有</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0 </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sym typeface="Symbol" panose="05050102010706020507" pitchFamily="18" charset="2"/>
              </a:rPr>
              <a:t></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r </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sym typeface="Symbol" panose="05050102010706020507" pitchFamily="18" charset="2"/>
              </a:rPr>
              <a:t></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n</a:t>
            </a:r>
            <a:endParaRPr lang="zh-CN" altLang="zh-CN" b="1" dirty="0">
              <a:solidFill>
                <a:schemeClr val="accent6">
                  <a:lumMod val="60000"/>
                  <a:lumOff val="40000"/>
                </a:schemeClr>
              </a:solidFill>
              <a:latin typeface="Times New Roman" panose="02020603050405020304" pitchFamily="18" charset="0"/>
              <a:ea typeface="楷体" panose="02010609060101010101" pitchFamily="49" charset="-122"/>
            </a:endParaRPr>
          </a:p>
          <a:p>
            <a:pPr>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E2. [</a:t>
            </a:r>
            <a:r>
              <a:rPr lang="zh-CN" altLang="zh-CN" b="1" dirty="0">
                <a:solidFill>
                  <a:srgbClr val="FF0000"/>
                </a:solidFill>
                <a:latin typeface="Times New Roman" panose="02020603050405020304" pitchFamily="18" charset="0"/>
                <a:ea typeface="楷体" panose="02010609060101010101" pitchFamily="49" charset="-122"/>
              </a:rPr>
              <a:t>余数为零？</a:t>
            </a:r>
            <a:r>
              <a:rPr lang="en-US" altLang="zh-CN" b="1" dirty="0">
                <a:latin typeface="Times New Roman" panose="02020603050405020304" pitchFamily="18" charset="0"/>
                <a:ea typeface="楷体" panose="02010609060101010101" pitchFamily="49" charset="-122"/>
              </a:rPr>
              <a:t>] IF r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0 THEN RETURN n.  </a:t>
            </a:r>
          </a:p>
          <a:p>
            <a:pPr>
              <a:buFont typeface="Wingdings" panose="05000000000000000000" pitchFamily="2" charset="2"/>
              <a:buNone/>
            </a:pP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若余数为</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 0</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a:t>
            </a:r>
            <a:r>
              <a:rPr lang="en-US" altLang="zh-CN" b="1" dirty="0">
                <a:solidFill>
                  <a:schemeClr val="accent6">
                    <a:lumMod val="60000"/>
                    <a:lumOff val="40000"/>
                  </a:schemeClr>
                </a:solidFill>
                <a:latin typeface="Times New Roman" panose="02020603050405020304" pitchFamily="18" charset="0"/>
                <a:ea typeface="楷体" panose="02010609060101010101" pitchFamily="49" charset="-122"/>
              </a:rPr>
              <a:t>n </a:t>
            </a:r>
            <a:r>
              <a:rPr lang="zh-CN" altLang="zh-CN" b="1" dirty="0">
                <a:solidFill>
                  <a:schemeClr val="accent6">
                    <a:lumMod val="60000"/>
                    <a:lumOff val="40000"/>
                  </a:schemeClr>
                </a:solidFill>
                <a:latin typeface="Times New Roman" panose="02020603050405020304" pitchFamily="18" charset="0"/>
                <a:ea typeface="楷体" panose="02010609060101010101" pitchFamily="49" charset="-122"/>
              </a:rPr>
              <a:t>即为答案</a:t>
            </a:r>
          </a:p>
          <a:p>
            <a:pPr>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E3. [</a:t>
            </a:r>
            <a:r>
              <a:rPr lang="zh-CN" altLang="zh-CN" b="1" dirty="0">
                <a:solidFill>
                  <a:srgbClr val="FF0000"/>
                </a:solidFill>
                <a:latin typeface="Times New Roman" panose="02020603050405020304" pitchFamily="18" charset="0"/>
                <a:ea typeface="楷体" panose="02010609060101010101" pitchFamily="49" charset="-122"/>
              </a:rPr>
              <a:t>减少</a:t>
            </a:r>
            <a:r>
              <a:rPr lang="en-US" altLang="zh-CN" b="1" dirty="0">
                <a:latin typeface="Times New Roman" panose="02020603050405020304" pitchFamily="18" charset="0"/>
                <a:ea typeface="楷体" panose="02010609060101010101" pitchFamily="49" charset="-122"/>
              </a:rPr>
              <a:t>] m</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n.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r.  GOTO E1.▐</a:t>
            </a:r>
          </a:p>
          <a:p>
            <a:pPr>
              <a:buFont typeface="Wingdings" panose="05000000000000000000" pitchFamily="2" charset="2"/>
              <a:buNone/>
            </a:pPr>
            <a:endParaRPr lang="en-US" altLang="zh-CN" b="1" dirty="0">
              <a:latin typeface="Times New Roman" panose="02020603050405020304" pitchFamily="18" charset="0"/>
              <a:ea typeface="楷体" panose="02010609060101010101" pitchFamily="49" charset="-122"/>
            </a:endParaRPr>
          </a:p>
        </p:txBody>
      </p:sp>
      <p:sp>
        <p:nvSpPr>
          <p:cNvPr id="4" name="TextBox 2"/>
          <p:cNvSpPr txBox="1">
            <a:spLocks noChangeArrowheads="1"/>
          </p:cNvSpPr>
          <p:nvPr/>
        </p:nvSpPr>
        <p:spPr bwMode="auto">
          <a:xfrm>
            <a:off x="827087" y="1449388"/>
            <a:ext cx="15173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spcBef>
                <a:spcPct val="0"/>
              </a:spcBef>
            </a:pPr>
            <a:r>
              <a:rPr kumimoji="1" lang="zh-CN" altLang="en-US" sz="2400" b="1" dirty="0">
                <a:latin typeface="楷体" panose="02010609060101010101" pitchFamily="49" charset="-122"/>
                <a:ea typeface="楷体" panose="02010609060101010101" pitchFamily="49" charset="-122"/>
                <a:hlinkClick r:id="rId2" action="ppaction://hlinkfile"/>
              </a:rPr>
              <a:t>古希腊</a:t>
            </a:r>
            <a:r>
              <a:rPr kumimoji="1" lang="zh-CN" altLang="en-US" sz="2400" b="1" dirty="0">
                <a:latin typeface="楷体" panose="02010609060101010101" pitchFamily="49" charset="-122"/>
                <a:ea typeface="楷体" panose="02010609060101010101" pitchFamily="49" charset="-122"/>
              </a:rPr>
              <a:t>人给出了求两个正整数最大公约数的辗转相除方法，亦称欧几里德算法。</a:t>
            </a:r>
          </a:p>
        </p:txBody>
      </p:sp>
    </p:spTree>
    <p:extLst>
      <p:ext uri="{BB962C8B-B14F-4D97-AF65-F5344CB8AC3E}">
        <p14:creationId xmlns:p14="http://schemas.microsoft.com/office/powerpoint/2010/main" val="31302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endParaRPr lang="zh-CN" altLang="en-US" dirty="0">
              <a:latin typeface="楷体" panose="02010609060101010101" pitchFamily="49" charset="-122"/>
              <a:ea typeface="楷体" panose="02010609060101010101" pitchFamily="49" charset="-122"/>
            </a:endParaRPr>
          </a:p>
        </p:txBody>
      </p:sp>
      <p:sp>
        <p:nvSpPr>
          <p:cNvPr id="3" name="Text Box 2"/>
          <p:cNvSpPr txBox="1">
            <a:spLocks noChangeArrowheads="1"/>
          </p:cNvSpPr>
          <p:nvPr/>
        </p:nvSpPr>
        <p:spPr bwMode="auto">
          <a:xfrm>
            <a:off x="993465" y="954290"/>
            <a:ext cx="9394944" cy="4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4763" eaLnBrk="0" hangingPunct="0">
              <a:spcBef>
                <a:spcPct val="50000"/>
              </a:spcBef>
              <a:defRPr>
                <a:solidFill>
                  <a:schemeClr val="tx1"/>
                </a:solidFill>
                <a:latin typeface="Times New Roman" panose="02020603050405020304" pitchFamily="18" charset="0"/>
                <a:ea typeface="楷体_GB2312" pitchFamily="49" charset="-122"/>
              </a:defRPr>
            </a:lvl2pPr>
            <a:lvl3pPr marL="4763"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① ADL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的格式</a:t>
            </a:r>
          </a:p>
          <a:p>
            <a:pPr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i</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i</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m</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 </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j</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j</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n</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9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或者</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1</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         …		</a:t>
            </a:r>
          </a:p>
          <a:p>
            <a:pPr lvl="2"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J</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endParaRPr lang="en-US" altLang="zh-CN" sz="2900" b="1" dirty="0">
              <a:latin typeface="楷体" panose="02010609060101010101" pitchFamily="49" charset="-122"/>
              <a:ea typeface="楷体" panose="02010609060101010101" pitchFamily="49" charset="-122"/>
              <a:cs typeface="Times New Roman" panose="02020603050405020304" pitchFamily="18" charset="0"/>
            </a:endParaRP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p>
        </p:txBody>
      </p:sp>
      <p:sp>
        <p:nvSpPr>
          <p:cNvPr id="4" name="矩形标注 3"/>
          <p:cNvSpPr>
            <a:spLocks noChangeArrowheads="1"/>
          </p:cNvSpPr>
          <p:nvPr/>
        </p:nvSpPr>
        <p:spPr bwMode="auto">
          <a:xfrm>
            <a:off x="477038" y="3470926"/>
            <a:ext cx="2185988" cy="2292350"/>
          </a:xfrm>
          <a:prstGeom prst="wedgeRectCallout">
            <a:avLst>
              <a:gd name="adj1" fmla="val 38963"/>
              <a:gd name="adj2" fmla="val -117102"/>
            </a:avLst>
          </a:prstGeom>
          <a:solidFill>
            <a:srgbClr val="FFFFCC"/>
          </a:solidFill>
          <a:ln w="9525">
            <a:solidFill>
              <a:srgbClr val="FF0000"/>
            </a:solidFill>
            <a:miter lim="800000"/>
            <a:headEnd/>
            <a:tailEnd/>
          </a:ln>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en-US" sz="2400" b="1" dirty="0">
                <a:solidFill>
                  <a:srgbClr val="FF0000"/>
                </a:solidFill>
                <a:latin typeface="楷体" panose="02010609060101010101" pitchFamily="49" charset="-122"/>
                <a:ea typeface="楷体" panose="02010609060101010101" pitchFamily="49" charset="-122"/>
                <a:sym typeface="Symbol" panose="05050102010706020507" pitchFamily="18" charset="2"/>
              </a:rPr>
              <a:t></a:t>
            </a:r>
            <a:r>
              <a:rPr lang="zh-CN" altLang="en-US" sz="2400" b="1" dirty="0">
                <a:solidFill>
                  <a:srgbClr val="FF0000"/>
                </a:solidFill>
                <a:latin typeface="楷体" panose="02010609060101010101" pitchFamily="49" charset="-122"/>
                <a:ea typeface="楷体" panose="02010609060101010101" pitchFamily="49" charset="-122"/>
              </a:rPr>
              <a:t>算法名</a:t>
            </a:r>
            <a:r>
              <a:rPr lang="zh-CN" altLang="en-US" sz="2400" b="1" dirty="0">
                <a:solidFill>
                  <a:srgbClr val="FF0000"/>
                </a:solidFill>
                <a:latin typeface="楷体" panose="02010609060101010101" pitchFamily="49" charset="-122"/>
                <a:ea typeface="楷体" panose="02010609060101010101" pitchFamily="49" charset="-122"/>
                <a:sym typeface="Symbol" panose="05050102010706020507" pitchFamily="18" charset="2"/>
              </a:rPr>
              <a:t></a:t>
            </a:r>
            <a:r>
              <a:rPr lang="zh-CN" altLang="zh-CN" sz="2400" b="1" dirty="0">
                <a:solidFill>
                  <a:srgbClr val="FF0000"/>
                </a:solidFill>
                <a:latin typeface="楷体" panose="02010609060101010101" pitchFamily="49" charset="-122"/>
                <a:ea typeface="楷体" panose="02010609060101010101" pitchFamily="49" charset="-122"/>
              </a:rPr>
              <a:t>是由字母和数字组成的有限字符串，且串中第一个符号必须是字母</a:t>
            </a:r>
            <a:r>
              <a:rPr lang="zh-CN" altLang="en-US" sz="2400" b="1" dirty="0">
                <a:solidFill>
                  <a:srgbClr val="FF0000"/>
                </a:solidFill>
                <a:latin typeface="楷体" panose="02010609060101010101" pitchFamily="49" charset="-122"/>
                <a:ea typeface="楷体" panose="02010609060101010101" pitchFamily="49" charset="-122"/>
              </a:rPr>
              <a:t>。</a:t>
            </a:r>
            <a:endParaRPr lang="zh-CN" altLang="en-US" b="1" dirty="0">
              <a:solidFill>
                <a:srgbClr val="FF0000"/>
              </a:solidFill>
              <a:latin typeface="楷体" panose="02010609060101010101" pitchFamily="49" charset="-122"/>
              <a:ea typeface="楷体" panose="02010609060101010101" pitchFamily="49" charset="-122"/>
            </a:endParaRPr>
          </a:p>
        </p:txBody>
      </p:sp>
      <p:sp>
        <p:nvSpPr>
          <p:cNvPr id="5" name="矩形标注 5"/>
          <p:cNvSpPr>
            <a:spLocks noChangeArrowheads="1"/>
          </p:cNvSpPr>
          <p:nvPr/>
        </p:nvSpPr>
        <p:spPr bwMode="auto">
          <a:xfrm>
            <a:off x="7432974" y="3169785"/>
            <a:ext cx="3024187" cy="2565693"/>
          </a:xfrm>
          <a:prstGeom prst="wedgeRectCallout">
            <a:avLst>
              <a:gd name="adj1" fmla="val -63806"/>
              <a:gd name="adj2" fmla="val -104583"/>
            </a:avLst>
          </a:prstGeom>
          <a:solidFill>
            <a:srgbClr val="FFFFCC"/>
          </a:solidFill>
          <a:ln w="9525">
            <a:solidFill>
              <a:srgbClr val="FF0000"/>
            </a:solidFill>
            <a:miter lim="800000"/>
            <a:headEnd/>
            <a:tailEnd/>
          </a:ln>
        </p:spPr>
        <p:txBody>
          <a:bodyPr lIns="72000" tIns="36000" rIns="72000" bIns="36000">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在变量表中，变量 </a:t>
            </a:r>
            <a:r>
              <a:rPr lang="en-US" altLang="zh-CN" sz="2700" b="1" i="1" dirty="0" err="1">
                <a:solidFill>
                  <a:srgbClr val="000066"/>
                </a:solidFill>
                <a:latin typeface="楷体" panose="02010609060101010101" pitchFamily="49" charset="-122"/>
                <a:ea typeface="楷体" panose="02010609060101010101" pitchFamily="49" charset="-122"/>
                <a:cs typeface="Times New Roman" panose="02020603050405020304" pitchFamily="18" charset="0"/>
              </a:rPr>
              <a:t>i</a:t>
            </a:r>
            <a:r>
              <a:rPr lang="en-US" altLang="zh-CN" sz="2700" b="1" i="1" baseline="-25000" dirty="0" err="1">
                <a:solidFill>
                  <a:srgbClr val="000066"/>
                </a:solidFill>
                <a:latin typeface="楷体" panose="02010609060101010101" pitchFamily="49" charset="-122"/>
                <a:ea typeface="楷体" panose="02010609060101010101" pitchFamily="49" charset="-122"/>
                <a:cs typeface="Times New Roman" panose="02020603050405020304" pitchFamily="18" charset="0"/>
              </a:rPr>
              <a:t>k</a:t>
            </a:r>
            <a:r>
              <a:rPr lang="en-US" altLang="zh-CN" sz="2700" b="1" i="1" baseline="-25000" dirty="0">
                <a:solidFill>
                  <a:srgbClr val="000066"/>
                </a:solidFill>
                <a:latin typeface="楷体" panose="02010609060101010101" pitchFamily="49" charset="-122"/>
                <a:ea typeface="楷体" panose="02010609060101010101" pitchFamily="49" charset="-122"/>
                <a:cs typeface="Times New Roman" panose="02020603050405020304" pitchFamily="18" charset="0"/>
              </a:rPr>
              <a:t> </a:t>
            </a:r>
            <a:r>
              <a:rPr lang="zh-CN"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为输入变量</a:t>
            </a:r>
            <a:r>
              <a:rPr lang="zh-CN" altLang="en-US"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1</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 </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 </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k </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m</a:t>
            </a:r>
            <a:r>
              <a:rPr lang="zh-CN" altLang="en-US"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m</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 </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 0</a:t>
            </a:r>
            <a:r>
              <a:rPr lang="zh-CN" altLang="en-US"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a:t>
            </a:r>
            <a:r>
              <a:rPr lang="zh-CN"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变量 </a:t>
            </a:r>
            <a:r>
              <a:rPr lang="en-US" altLang="zh-CN" sz="2700" b="1" i="1" dirty="0" err="1">
                <a:solidFill>
                  <a:srgbClr val="000066"/>
                </a:solidFill>
                <a:latin typeface="楷体" panose="02010609060101010101" pitchFamily="49" charset="-122"/>
                <a:ea typeface="楷体" panose="02010609060101010101" pitchFamily="49" charset="-122"/>
                <a:cs typeface="Times New Roman" panose="02020603050405020304" pitchFamily="18" charset="0"/>
              </a:rPr>
              <a:t>j</a:t>
            </a:r>
            <a:r>
              <a:rPr lang="en-US" altLang="zh-CN" sz="2700" b="1" i="1" baseline="-25000" dirty="0" err="1">
                <a:solidFill>
                  <a:srgbClr val="000066"/>
                </a:solidFill>
                <a:latin typeface="楷体" panose="02010609060101010101" pitchFamily="49" charset="-122"/>
                <a:ea typeface="楷体" panose="02010609060101010101" pitchFamily="49" charset="-122"/>
                <a:cs typeface="Times New Roman" panose="02020603050405020304" pitchFamily="18" charset="0"/>
              </a:rPr>
              <a:t>k</a:t>
            </a:r>
            <a:r>
              <a:rPr lang="en-US" altLang="zh-CN" sz="2700" b="1" i="1" baseline="-25000" dirty="0">
                <a:solidFill>
                  <a:srgbClr val="000066"/>
                </a:solidFill>
                <a:latin typeface="楷体" panose="02010609060101010101" pitchFamily="49" charset="-122"/>
                <a:ea typeface="楷体" panose="02010609060101010101" pitchFamily="49" charset="-122"/>
                <a:cs typeface="Times New Roman" panose="02020603050405020304" pitchFamily="18" charset="0"/>
              </a:rPr>
              <a:t> </a:t>
            </a:r>
            <a:r>
              <a:rPr lang="zh-CN"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为输出变量，</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1</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k </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n</a:t>
            </a:r>
            <a:r>
              <a:rPr lang="zh-CN"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700" b="1" i="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n </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700" b="1" dirty="0">
                <a:solidFill>
                  <a:srgbClr val="000066"/>
                </a:solidFill>
                <a:latin typeface="楷体" panose="02010609060101010101" pitchFamily="49" charset="-122"/>
                <a:ea typeface="楷体" panose="02010609060101010101" pitchFamily="49" charset="-122"/>
                <a:cs typeface="Times New Roman" panose="02020603050405020304" pitchFamily="18" charset="0"/>
              </a:rPr>
              <a:t>1 </a:t>
            </a:r>
            <a:r>
              <a:rPr lang="zh-CN" altLang="en-US" b="1" dirty="0">
                <a:solidFill>
                  <a:schemeClr val="bg2"/>
                </a:solidFill>
                <a:latin typeface="楷体" panose="02010609060101010101" pitchFamily="49" charset="-122"/>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59133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3" name="Text Box 2"/>
          <p:cNvSpPr txBox="1">
            <a:spLocks noChangeArrowheads="1"/>
          </p:cNvSpPr>
          <p:nvPr/>
        </p:nvSpPr>
        <p:spPr bwMode="auto">
          <a:xfrm>
            <a:off x="1343121" y="1009291"/>
            <a:ext cx="9098284" cy="4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4763" eaLnBrk="0" hangingPunct="0">
              <a:spcBef>
                <a:spcPct val="50000"/>
              </a:spcBef>
              <a:defRPr>
                <a:solidFill>
                  <a:schemeClr val="tx1"/>
                </a:solidFill>
                <a:latin typeface="Times New Roman" panose="02020603050405020304" pitchFamily="18" charset="0"/>
                <a:ea typeface="楷体_GB2312" pitchFamily="49" charset="-122"/>
              </a:defRPr>
            </a:lvl2pPr>
            <a:lvl3pPr marL="4763"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① ADL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的格式</a:t>
            </a:r>
          </a:p>
          <a:p>
            <a:pPr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i</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i</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m</a:t>
            </a:r>
            <a:r>
              <a:rPr lang="en-US" altLang="zh-CN" sz="2900" b="1" i="1" baseline="-25000" dirty="0">
                <a:latin typeface="楷体" panose="02010609060101010101" pitchFamily="49" charset="-122"/>
                <a:ea typeface="楷体" panose="02010609060101010101" pitchFamily="49" charset="-122"/>
                <a:cs typeface="Times New Roman" panose="02020603050405020304" pitchFamily="18" charset="0"/>
              </a:rPr>
              <a:t> </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j</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j</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n</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9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或者</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1</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         …		</a:t>
            </a:r>
          </a:p>
          <a:p>
            <a:pPr lvl="2"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J</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endParaRPr lang="en-US" altLang="zh-CN" sz="2900" b="1" dirty="0">
              <a:latin typeface="楷体" panose="02010609060101010101" pitchFamily="49" charset="-122"/>
              <a:ea typeface="楷体" panose="02010609060101010101" pitchFamily="49" charset="-122"/>
              <a:cs typeface="Times New Roman" panose="02020603050405020304" pitchFamily="18" charset="0"/>
            </a:endParaRP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语句序列</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p:txBody>
      </p:sp>
      <p:grpSp>
        <p:nvGrpSpPr>
          <p:cNvPr id="4" name="组合 3"/>
          <p:cNvGrpSpPr>
            <a:grpSpLocks/>
          </p:cNvGrpSpPr>
          <p:nvPr/>
        </p:nvGrpSpPr>
        <p:grpSpPr bwMode="auto">
          <a:xfrm>
            <a:off x="3929493" y="3675719"/>
            <a:ext cx="2413000" cy="2962275"/>
            <a:chOff x="2843808" y="3896308"/>
            <a:chExt cx="2388543" cy="2961692"/>
          </a:xfrm>
        </p:grpSpPr>
        <p:sp>
          <p:nvSpPr>
            <p:cNvPr id="5" name="圆角矩形标注 4"/>
            <p:cNvSpPr/>
            <p:nvPr/>
          </p:nvSpPr>
          <p:spPr>
            <a:xfrm>
              <a:off x="2843808" y="3896308"/>
              <a:ext cx="2388543" cy="2952169"/>
            </a:xfrm>
            <a:prstGeom prst="wedgeRoundRectCallout">
              <a:avLst>
                <a:gd name="adj1" fmla="val 90547"/>
                <a:gd name="adj2" fmla="val -86447"/>
                <a:gd name="adj3" fmla="val 16667"/>
              </a:avLst>
            </a:prstGeom>
            <a:solidFill>
              <a:srgbClr val="FFCC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000" rIns="36000" anchor="ctr"/>
            <a:lstStyle/>
            <a:p>
              <a:pPr>
                <a:spcBef>
                  <a:spcPct val="50000"/>
                </a:spcBef>
                <a:defRPr/>
              </a:pPr>
              <a:r>
                <a:rPr lang="en-US" altLang="zh-CN" sz="2700" b="1" dirty="0">
                  <a:solidFill>
                    <a:schemeClr val="tx1"/>
                  </a:solidFill>
                  <a:latin typeface="楷体" panose="02010609060101010101" pitchFamily="49" charset="-122"/>
                  <a:ea typeface="楷体" panose="02010609060101010101" pitchFamily="49" charset="-122"/>
                </a:rPr>
                <a:t>a</a:t>
              </a:r>
              <a:endParaRPr lang="zh-CN" altLang="en-US" sz="2700" b="1" dirty="0">
                <a:solidFill>
                  <a:schemeClr val="tx1"/>
                </a:solidFill>
                <a:latin typeface="楷体" panose="02010609060101010101" pitchFamily="49" charset="-122"/>
                <a:ea typeface="楷体" panose="02010609060101010101" pitchFamily="49" charset="-122"/>
              </a:endParaRPr>
            </a:p>
          </p:txBody>
        </p:sp>
        <p:sp>
          <p:nvSpPr>
            <p:cNvPr id="6" name="圆角矩形标注 5"/>
            <p:cNvSpPr/>
            <p:nvPr/>
          </p:nvSpPr>
          <p:spPr>
            <a:xfrm>
              <a:off x="2843808" y="3905831"/>
              <a:ext cx="2388543" cy="2952169"/>
            </a:xfrm>
            <a:prstGeom prst="wedgeRoundRectCallout">
              <a:avLst>
                <a:gd name="adj1" fmla="val -83689"/>
                <a:gd name="adj2" fmla="val -86843"/>
                <a:gd name="adj3" fmla="val 16667"/>
              </a:avLst>
            </a:prstGeom>
            <a:solidFill>
              <a:srgbClr val="FFCC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000" rIns="36000"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zh-CN" sz="2500" b="1" dirty="0">
                  <a:latin typeface="楷体" panose="02010609060101010101" pitchFamily="49" charset="-122"/>
                  <a:ea typeface="楷体" panose="02010609060101010101" pitchFamily="49" charset="-122"/>
                </a:rPr>
                <a:t>对整个算法进行概括说明，应包含算法的主要思想、参变量</a:t>
              </a:r>
              <a:r>
                <a:rPr lang="zh-CN" altLang="en-US" sz="2500" b="1" dirty="0">
                  <a:latin typeface="楷体" panose="02010609060101010101" pitchFamily="49" charset="-122"/>
                  <a:ea typeface="楷体" panose="02010609060101010101" pitchFamily="49" charset="-122"/>
                </a:rPr>
                <a:t>、</a:t>
              </a:r>
              <a:r>
                <a:rPr lang="zh-CN" altLang="zh-CN" sz="2500" b="1" dirty="0">
                  <a:latin typeface="楷体" panose="02010609060101010101" pitchFamily="49" charset="-122"/>
                  <a:ea typeface="楷体" panose="02010609060101010101" pitchFamily="49" charset="-122"/>
                </a:rPr>
                <a:t>功能</a:t>
              </a:r>
              <a:r>
                <a:rPr lang="zh-CN" altLang="en-US" sz="2500" b="1" dirty="0">
                  <a:latin typeface="楷体" panose="02010609060101010101" pitchFamily="49" charset="-122"/>
                  <a:ea typeface="楷体" panose="02010609060101010101" pitchFamily="49" charset="-122"/>
                </a:rPr>
                <a:t>和约束</a:t>
              </a:r>
              <a:r>
                <a:rPr lang="zh-CN" altLang="zh-CN" sz="2500" b="1" dirty="0">
                  <a:latin typeface="楷体" panose="02010609060101010101" pitchFamily="49" charset="-122"/>
                  <a:ea typeface="楷体" panose="02010609060101010101" pitchFamily="49" charset="-122"/>
                </a:rPr>
                <a:t>等的解释。</a:t>
              </a:r>
              <a:endParaRPr lang="zh-CN" altLang="en-US" sz="2500" b="1"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41215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7" name="Text Box 2"/>
          <p:cNvSpPr txBox="1">
            <a:spLocks noChangeArrowheads="1"/>
          </p:cNvSpPr>
          <p:nvPr/>
        </p:nvSpPr>
        <p:spPr bwMode="auto">
          <a:xfrm>
            <a:off x="1612232" y="968040"/>
            <a:ext cx="8989308" cy="493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4763" eaLnBrk="0" hangingPunct="0">
              <a:spcBef>
                <a:spcPct val="50000"/>
              </a:spcBef>
              <a:defRPr>
                <a:solidFill>
                  <a:schemeClr val="tx1"/>
                </a:solidFill>
                <a:latin typeface="Times New Roman" panose="02020603050405020304" pitchFamily="18" charset="0"/>
                <a:ea typeface="楷体_GB2312" pitchFamily="49" charset="-122"/>
              </a:defRPr>
            </a:lvl2pPr>
            <a:lvl3pPr marL="4763"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r>
              <a:rPr lang="en-US" altLang="zh-CN" sz="2900" b="1" dirty="0">
                <a:latin typeface="楷体" panose="02010609060101010101" pitchFamily="49" charset="-122"/>
                <a:ea typeface="楷体" panose="02010609060101010101" pitchFamily="49" charset="-122"/>
                <a:cs typeface="Times New Roman" panose="02020603050405020304" pitchFamily="18" charset="0"/>
              </a:rPr>
              <a:t>① ADL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的格式</a:t>
            </a:r>
          </a:p>
          <a:p>
            <a:pPr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i</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i</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m</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 </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j</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j</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n</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9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或者</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1</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         …		</a:t>
            </a:r>
          </a:p>
          <a:p>
            <a:pPr lvl="2"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J</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endParaRPr lang="en-US" altLang="zh-CN" sz="2900" b="1" dirty="0">
              <a:latin typeface="楷体" panose="02010609060101010101" pitchFamily="49" charset="-122"/>
              <a:ea typeface="楷体" panose="02010609060101010101" pitchFamily="49" charset="-122"/>
              <a:cs typeface="Times New Roman" panose="02020603050405020304" pitchFamily="18" charset="0"/>
            </a:endParaRP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语句序列</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p:txBody>
      </p:sp>
      <p:sp>
        <p:nvSpPr>
          <p:cNvPr id="8" name="圆角矩形标注 7"/>
          <p:cNvSpPr/>
          <p:nvPr/>
        </p:nvSpPr>
        <p:spPr>
          <a:xfrm>
            <a:off x="382880" y="3614329"/>
            <a:ext cx="3297343" cy="2571750"/>
          </a:xfrm>
          <a:prstGeom prst="wedgeRoundRectCallout">
            <a:avLst>
              <a:gd name="adj1" fmla="val 122752"/>
              <a:gd name="adj2" fmla="val -8099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r>
              <a:rPr lang="zh-CN" altLang="zh-CN" sz="2700" b="1" dirty="0">
                <a:solidFill>
                  <a:srgbClr val="000099"/>
                </a:solidFill>
                <a:latin typeface="楷体" panose="02010609060101010101" pitchFamily="49" charset="-122"/>
                <a:ea typeface="楷体" panose="02010609060101010101" pitchFamily="49" charset="-122"/>
              </a:rPr>
              <a:t>步骤</a:t>
            </a:r>
            <a:r>
              <a:rPr lang="zh-CN" altLang="en-US" sz="2700" b="1" dirty="0">
                <a:solidFill>
                  <a:srgbClr val="000099"/>
                </a:solidFill>
                <a:latin typeface="楷体" panose="02010609060101010101" pitchFamily="49" charset="-122"/>
                <a:ea typeface="楷体" panose="02010609060101010101" pitchFamily="49" charset="-122"/>
              </a:rPr>
              <a:t>号</a:t>
            </a:r>
            <a:r>
              <a:rPr lang="zh-CN" altLang="zh-CN" sz="2700" b="1" dirty="0">
                <a:solidFill>
                  <a:srgbClr val="000099"/>
                </a:solidFill>
                <a:latin typeface="楷体" panose="02010609060101010101" pitchFamily="49" charset="-122"/>
                <a:ea typeface="楷体" panose="02010609060101010101" pitchFamily="49" charset="-122"/>
              </a:rPr>
              <a:t>后紧接一对方括号，该方括号内是</a:t>
            </a:r>
            <a:r>
              <a:rPr lang="zh-CN" altLang="en-US" sz="2700" b="1" dirty="0">
                <a:solidFill>
                  <a:srgbClr val="000099"/>
                </a:solidFill>
                <a:latin typeface="楷体" panose="02010609060101010101" pitchFamily="49" charset="-122"/>
                <a:ea typeface="楷体" panose="02010609060101010101" pitchFamily="49" charset="-122"/>
              </a:rPr>
              <a:t>对</a:t>
            </a:r>
            <a:r>
              <a:rPr lang="zh-CN" altLang="zh-CN" sz="2700" b="1" dirty="0">
                <a:solidFill>
                  <a:srgbClr val="000099"/>
                </a:solidFill>
                <a:latin typeface="楷体" panose="02010609060101010101" pitchFamily="49" charset="-122"/>
                <a:ea typeface="楷体" panose="02010609060101010101" pitchFamily="49" charset="-122"/>
              </a:rPr>
              <a:t>该步骤所执行操作的高度概括</a:t>
            </a:r>
            <a:r>
              <a:rPr lang="zh-CN" altLang="en-US" sz="2700" b="1" dirty="0">
                <a:solidFill>
                  <a:srgbClr val="000099"/>
                </a:solidFill>
                <a:latin typeface="楷体" panose="02010609060101010101" pitchFamily="49" charset="-122"/>
                <a:ea typeface="楷体" panose="02010609060101010101" pitchFamily="49" charset="-122"/>
              </a:rPr>
              <a:t>。</a:t>
            </a:r>
          </a:p>
        </p:txBody>
      </p:sp>
      <p:sp>
        <p:nvSpPr>
          <p:cNvPr id="9" name="矩形标注 8"/>
          <p:cNvSpPr>
            <a:spLocks noChangeArrowheads="1"/>
          </p:cNvSpPr>
          <p:nvPr/>
        </p:nvSpPr>
        <p:spPr bwMode="auto">
          <a:xfrm>
            <a:off x="5535064" y="680582"/>
            <a:ext cx="3204314" cy="1754326"/>
          </a:xfrm>
          <a:prstGeom prst="wedgeRectCallout">
            <a:avLst>
              <a:gd name="adj1" fmla="val -123457"/>
              <a:gd name="adj2" fmla="val 65586"/>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spcBef>
                <a:spcPct val="0"/>
              </a:spcBef>
            </a:pPr>
            <a:r>
              <a:rPr lang="zh-CN" altLang="zh-CN" sz="2700" b="1" dirty="0">
                <a:solidFill>
                  <a:srgbClr val="FF0000"/>
                </a:solidFill>
                <a:latin typeface="楷体" panose="02010609060101010101" pitchFamily="49" charset="-122"/>
                <a:ea typeface="楷体" panose="02010609060101010101" pitchFamily="49" charset="-122"/>
              </a:rPr>
              <a:t>算法的每一步骤都要有名</a:t>
            </a:r>
            <a:r>
              <a:rPr lang="zh-CN" altLang="en-US" sz="2700" b="1" dirty="0">
                <a:solidFill>
                  <a:srgbClr val="FF0000"/>
                </a:solidFill>
                <a:latin typeface="楷体" panose="02010609060101010101" pitchFamily="49" charset="-122"/>
                <a:ea typeface="楷体" panose="02010609060101010101" pitchFamily="49" charset="-122"/>
              </a:rPr>
              <a:t>称，</a:t>
            </a:r>
            <a:r>
              <a:rPr lang="zh-CN" altLang="zh-CN" sz="2700" b="1" dirty="0">
                <a:solidFill>
                  <a:srgbClr val="FF0000"/>
                </a:solidFill>
                <a:latin typeface="楷体" panose="02010609060101010101" pitchFamily="49" charset="-122"/>
                <a:ea typeface="楷体" panose="02010609060101010101" pitchFamily="49" charset="-122"/>
              </a:rPr>
              <a:t>名</a:t>
            </a:r>
            <a:r>
              <a:rPr lang="zh-CN" altLang="en-US" sz="2700" b="1" dirty="0">
                <a:solidFill>
                  <a:srgbClr val="FF0000"/>
                </a:solidFill>
                <a:latin typeface="楷体" panose="02010609060101010101" pitchFamily="49" charset="-122"/>
                <a:ea typeface="楷体" panose="02010609060101010101" pitchFamily="49" charset="-122"/>
              </a:rPr>
              <a:t>称</a:t>
            </a:r>
            <a:r>
              <a:rPr lang="zh-CN" altLang="zh-CN" sz="2700" b="1" dirty="0">
                <a:solidFill>
                  <a:srgbClr val="FF0000"/>
                </a:solidFill>
                <a:latin typeface="楷体" panose="02010609060101010101" pitchFamily="49" charset="-122"/>
                <a:ea typeface="楷体" panose="02010609060101010101" pitchFamily="49" charset="-122"/>
              </a:rPr>
              <a:t>由</a:t>
            </a:r>
            <a:r>
              <a:rPr lang="en-US" altLang="zh-CN" sz="2700" b="1" dirty="0">
                <a:solidFill>
                  <a:srgbClr val="FF0000"/>
                </a:solidFill>
                <a:latin typeface="楷体" panose="02010609060101010101" pitchFamily="49" charset="-122"/>
                <a:ea typeface="楷体" panose="02010609060101010101" pitchFamily="49" charset="-122"/>
                <a:sym typeface="Symbol" panose="05050102010706020507" pitchFamily="18" charset="2"/>
              </a:rPr>
              <a:t></a:t>
            </a:r>
            <a:r>
              <a:rPr lang="zh-CN" altLang="zh-CN" sz="2700" b="1" dirty="0">
                <a:solidFill>
                  <a:srgbClr val="FF0000"/>
                </a:solidFill>
                <a:latin typeface="楷体" panose="02010609060101010101" pitchFamily="49" charset="-122"/>
                <a:ea typeface="楷体" panose="02010609060101010101" pitchFamily="49" charset="-122"/>
              </a:rPr>
              <a:t>算法名或算法名缩写</a:t>
            </a:r>
            <a:r>
              <a:rPr lang="en-US" altLang="zh-CN" sz="2700" b="1" dirty="0">
                <a:solidFill>
                  <a:srgbClr val="FF0000"/>
                </a:solidFill>
                <a:latin typeface="楷体" panose="02010609060101010101" pitchFamily="49" charset="-122"/>
                <a:ea typeface="楷体" panose="02010609060101010101" pitchFamily="49" charset="-122"/>
                <a:sym typeface="Symbol" panose="05050102010706020507" pitchFamily="18" charset="2"/>
              </a:rPr>
              <a:t></a:t>
            </a:r>
            <a:r>
              <a:rPr lang="zh-CN" altLang="zh-CN" sz="2700" b="1" dirty="0">
                <a:solidFill>
                  <a:srgbClr val="FF0000"/>
                </a:solidFill>
                <a:latin typeface="楷体" panose="02010609060101010101" pitchFamily="49" charset="-122"/>
                <a:ea typeface="楷体" panose="02010609060101010101" pitchFamily="49" charset="-122"/>
              </a:rPr>
              <a:t>数字</a:t>
            </a:r>
            <a:r>
              <a:rPr lang="en-US" altLang="zh-CN" sz="2700" b="1" dirty="0">
                <a:solidFill>
                  <a:srgbClr val="FF0000"/>
                </a:solidFill>
                <a:latin typeface="楷体" panose="02010609060101010101" pitchFamily="49" charset="-122"/>
                <a:ea typeface="楷体" panose="02010609060101010101" pitchFamily="49" charset="-122"/>
                <a:sym typeface="Symbol" panose="05050102010706020507" pitchFamily="18" charset="2"/>
              </a:rPr>
              <a:t></a:t>
            </a:r>
            <a:r>
              <a:rPr lang="en-US" altLang="zh-CN" sz="2700" b="1" dirty="0">
                <a:solidFill>
                  <a:srgbClr val="FF0000"/>
                </a:solidFill>
                <a:latin typeface="楷体" panose="02010609060101010101" pitchFamily="49" charset="-122"/>
                <a:ea typeface="楷体" panose="02010609060101010101" pitchFamily="49" charset="-122"/>
              </a:rPr>
              <a:t>.</a:t>
            </a:r>
            <a:r>
              <a:rPr lang="en-US" altLang="zh-CN" sz="2700" b="1" dirty="0">
                <a:solidFill>
                  <a:srgbClr val="FF0000"/>
                </a:solidFill>
                <a:latin typeface="楷体" panose="02010609060101010101" pitchFamily="49" charset="-122"/>
                <a:ea typeface="楷体" panose="02010609060101010101" pitchFamily="49" charset="-122"/>
                <a:sym typeface="Symbol" panose="05050102010706020507" pitchFamily="18" charset="2"/>
              </a:rPr>
              <a:t></a:t>
            </a:r>
            <a:r>
              <a:rPr lang="zh-CN" altLang="zh-CN" sz="2700" b="1" dirty="0">
                <a:solidFill>
                  <a:srgbClr val="FF0000"/>
                </a:solidFill>
                <a:latin typeface="楷体" panose="02010609060101010101" pitchFamily="49" charset="-122"/>
                <a:ea typeface="楷体" panose="02010609060101010101" pitchFamily="49" charset="-122"/>
              </a:rPr>
              <a:t>组成</a:t>
            </a:r>
            <a:r>
              <a:rPr lang="zh-CN" altLang="en-US" sz="2700" b="1" dirty="0">
                <a:solidFill>
                  <a:srgbClr val="FF00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61151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3" name="Text Box 2"/>
          <p:cNvSpPr txBox="1">
            <a:spLocks noChangeArrowheads="1"/>
          </p:cNvSpPr>
          <p:nvPr/>
        </p:nvSpPr>
        <p:spPr bwMode="auto">
          <a:xfrm>
            <a:off x="1158468" y="996778"/>
            <a:ext cx="9071811" cy="4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4763" eaLnBrk="0" hangingPunct="0">
              <a:spcBef>
                <a:spcPct val="50000"/>
              </a:spcBef>
              <a:defRPr>
                <a:solidFill>
                  <a:schemeClr val="tx1"/>
                </a:solidFill>
                <a:latin typeface="Times New Roman" panose="02020603050405020304" pitchFamily="18" charset="0"/>
                <a:ea typeface="楷体_GB2312" pitchFamily="49" charset="-122"/>
              </a:defRPr>
            </a:lvl2pPr>
            <a:lvl3pPr marL="4763"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① ADL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的格式</a:t>
            </a:r>
          </a:p>
          <a:p>
            <a:pPr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算法名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i</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i</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m</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 </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a:latin typeface="楷体" panose="02010609060101010101" pitchFamily="49" charset="-122"/>
                <a:ea typeface="楷体" panose="02010609060101010101" pitchFamily="49" charset="-122"/>
                <a:cs typeface="Times New Roman" panose="02020603050405020304" pitchFamily="18" charset="0"/>
              </a:rPr>
              <a:t>j</a:t>
            </a:r>
            <a:r>
              <a:rPr lang="en-US" altLang="zh-CN" sz="2900" b="1" baseline="-25000" dirty="0">
                <a:latin typeface="楷体" panose="02010609060101010101" pitchFamily="49" charset="-122"/>
                <a:ea typeface="楷体" panose="02010609060101010101" pitchFamily="49" charset="-122"/>
                <a:cs typeface="Times New Roman" panose="02020603050405020304" pitchFamily="18" charset="0"/>
              </a:rPr>
              <a:t>1</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变量</a:t>
            </a:r>
            <a:r>
              <a:rPr lang="en-US" altLang="zh-CN" sz="2900" b="1" i="1" dirty="0" err="1">
                <a:latin typeface="楷体" panose="02010609060101010101" pitchFamily="49" charset="-122"/>
                <a:ea typeface="楷体" panose="02010609060101010101" pitchFamily="49" charset="-122"/>
                <a:cs typeface="Times New Roman" panose="02020603050405020304" pitchFamily="18" charset="0"/>
              </a:rPr>
              <a:t>j</a:t>
            </a:r>
            <a:r>
              <a:rPr lang="en-US" altLang="zh-CN" sz="2900" b="1" i="1" baseline="-25000" dirty="0" err="1">
                <a:latin typeface="楷体" panose="02010609060101010101" pitchFamily="49" charset="-122"/>
                <a:ea typeface="楷体" panose="02010609060101010101" pitchFamily="49" charset="-122"/>
                <a:cs typeface="Times New Roman" panose="02020603050405020304" pitchFamily="18" charset="0"/>
              </a:rPr>
              <a:t>n</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900" b="1" dirty="0">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或者</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zh-CN" sz="2900" b="1" dirty="0">
                <a:latin typeface="楷体" panose="02010609060101010101" pitchFamily="49" charset="-122"/>
                <a:ea typeface="楷体" panose="02010609060101010101" pitchFamily="49" charset="-122"/>
                <a:cs typeface="Times New Roman" panose="02020603050405020304" pitchFamily="18" charset="0"/>
              </a:rPr>
              <a:t>算法的概括说明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1</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p>
          <a:p>
            <a:pPr algn="just" eaLnBrk="1" hangingPunct="1">
              <a:lnSpc>
                <a:spcPct val="120000"/>
              </a:lnSpc>
              <a:spcBef>
                <a:spcPct val="0"/>
              </a:spcBef>
            </a:pPr>
            <a:r>
              <a:rPr lang="en-US" altLang="zh-CN" sz="2900" b="1" dirty="0">
                <a:latin typeface="楷体" panose="02010609060101010101" pitchFamily="49" charset="-122"/>
                <a:ea typeface="楷体" panose="02010609060101010101" pitchFamily="49" charset="-122"/>
                <a:cs typeface="Times New Roman" panose="02020603050405020304" pitchFamily="18" charset="0"/>
              </a:rPr>
              <a:t>         …		</a:t>
            </a:r>
          </a:p>
          <a:p>
            <a:pPr lvl="2"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操作</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J</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endParaRPr lang="en-US" altLang="zh-CN" sz="2900" b="1" dirty="0">
              <a:latin typeface="楷体" panose="02010609060101010101" pitchFamily="49" charset="-122"/>
              <a:ea typeface="楷体" panose="02010609060101010101" pitchFamily="49" charset="-122"/>
              <a:cs typeface="Times New Roman" panose="02020603050405020304" pitchFamily="18" charset="0"/>
            </a:endParaRP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步骤名</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900" b="1" dirty="0">
                <a:latin typeface="楷体" panose="02010609060101010101" pitchFamily="49" charset="-122"/>
                <a:ea typeface="楷体" panose="02010609060101010101" pitchFamily="49" charset="-122"/>
                <a:cs typeface="Times New Roman" panose="02020603050405020304" pitchFamily="18" charset="0"/>
              </a:rPr>
              <a:t>本步骤的概括说明</a:t>
            </a:r>
            <a:r>
              <a:rPr lang="zh-CN" altLang="en-US" sz="2900" b="1"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a:p>
            <a:pPr lvl="1" algn="just" eaLnBrk="1" hangingPunct="1">
              <a:lnSpc>
                <a:spcPct val="120000"/>
              </a:lnSpc>
              <a:spcBef>
                <a:spcPct val="0"/>
              </a:spcBef>
            </a:pPr>
            <a:r>
              <a:rPr lang="zh-CN" altLang="en-US" sz="2900" b="1" dirty="0">
                <a:latin typeface="楷体" panose="02010609060101010101" pitchFamily="49" charset="-122"/>
                <a:ea typeface="楷体" panose="02010609060101010101" pitchFamily="49" charset="-122"/>
                <a:cs typeface="Times New Roman" panose="02020603050405020304" pitchFamily="18" charset="0"/>
              </a:rPr>
              <a:t>语句序列</a:t>
            </a:r>
            <a:r>
              <a:rPr lang="en-US" altLang="zh-CN" sz="2900" b="1" dirty="0">
                <a:latin typeface="楷体" panose="02010609060101010101" pitchFamily="49" charset="-122"/>
                <a:ea typeface="楷体" panose="02010609060101010101" pitchFamily="49" charset="-122"/>
                <a:cs typeface="Times New Roman" panose="02020603050405020304" pitchFamily="18" charset="0"/>
              </a:rPr>
              <a:t>.▐</a:t>
            </a:r>
          </a:p>
        </p:txBody>
      </p:sp>
      <p:sp>
        <p:nvSpPr>
          <p:cNvPr id="4" name="圆角矩形标注 3"/>
          <p:cNvSpPr/>
          <p:nvPr/>
        </p:nvSpPr>
        <p:spPr>
          <a:xfrm>
            <a:off x="5711330" y="185631"/>
            <a:ext cx="3167062" cy="2571750"/>
          </a:xfrm>
          <a:prstGeom prst="wedgeRoundRectCallout">
            <a:avLst>
              <a:gd name="adj1" fmla="val -126629"/>
              <a:gd name="adj2" fmla="val 115343"/>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zh-CN" sz="25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本步骤的一系列操作，每个操作由</a:t>
            </a:r>
            <a:r>
              <a:rPr lang="en-US" altLang="zh-CN" sz="25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ADL</a:t>
            </a:r>
            <a:r>
              <a:rPr lang="zh-CN" altLang="zh-CN" sz="25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语句给出，若某操作难于理解则需在其后对其做出解释</a:t>
            </a:r>
            <a:r>
              <a:rPr lang="zh-CN" altLang="en-US" sz="25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p>
        </p:txBody>
      </p:sp>
      <p:sp>
        <p:nvSpPr>
          <p:cNvPr id="5" name="圆角矩形标注 4"/>
          <p:cNvSpPr/>
          <p:nvPr/>
        </p:nvSpPr>
        <p:spPr>
          <a:xfrm>
            <a:off x="7315499" y="2968101"/>
            <a:ext cx="3125787" cy="2789238"/>
          </a:xfrm>
          <a:prstGeom prst="wedgeRoundRectCallout">
            <a:avLst>
              <a:gd name="adj1" fmla="val -184344"/>
              <a:gd name="adj2" fmla="val 41782"/>
              <a:gd name="adj3" fmla="val 1666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r>
              <a:rPr lang="zh-CN" altLang="zh-CN" sz="2500" b="1" dirty="0">
                <a:solidFill>
                  <a:srgbClr val="000099"/>
                </a:solidFill>
                <a:latin typeface="楷体" panose="02010609060101010101" pitchFamily="49" charset="-122"/>
                <a:ea typeface="楷体" panose="02010609060101010101" pitchFamily="49" charset="-122"/>
              </a:rPr>
              <a:t>每个算法都需要用符号“</a:t>
            </a:r>
            <a:r>
              <a:rPr lang="en-US" altLang="zh-CN" sz="2500" b="1" dirty="0">
                <a:solidFill>
                  <a:srgbClr val="000099"/>
                </a:solidFill>
                <a:latin typeface="楷体" panose="02010609060101010101" pitchFamily="49" charset="-122"/>
                <a:ea typeface="楷体" panose="02010609060101010101" pitchFamily="49" charset="-122"/>
              </a:rPr>
              <a:t>▐</a:t>
            </a:r>
            <a:r>
              <a:rPr lang="zh-CN" altLang="zh-CN" sz="2500" b="1" dirty="0">
                <a:solidFill>
                  <a:srgbClr val="000099"/>
                </a:solidFill>
                <a:latin typeface="楷体" panose="02010609060101010101" pitchFamily="49" charset="-122"/>
                <a:ea typeface="楷体" panose="02010609060101010101" pitchFamily="49" charset="-122"/>
              </a:rPr>
              <a:t>”作为其被书写完毕的结束符，注意算法不一定在符号“</a:t>
            </a:r>
            <a:r>
              <a:rPr lang="en-US" altLang="zh-CN" sz="2500" b="1" dirty="0">
                <a:solidFill>
                  <a:srgbClr val="000099"/>
                </a:solidFill>
                <a:latin typeface="楷体" panose="02010609060101010101" pitchFamily="49" charset="-122"/>
                <a:ea typeface="楷体" panose="02010609060101010101" pitchFamily="49" charset="-122"/>
              </a:rPr>
              <a:t>▐</a:t>
            </a:r>
            <a:r>
              <a:rPr lang="zh-CN" altLang="zh-CN" sz="2500" b="1" dirty="0">
                <a:solidFill>
                  <a:srgbClr val="000099"/>
                </a:solidFill>
                <a:latin typeface="楷体" panose="02010609060101010101" pitchFamily="49" charset="-122"/>
                <a:ea typeface="楷体" panose="02010609060101010101" pitchFamily="49" charset="-122"/>
              </a:rPr>
              <a:t>”处运行结束</a:t>
            </a:r>
            <a:r>
              <a:rPr lang="zh-CN" altLang="en-US" sz="2500" b="1" dirty="0">
                <a:solidFill>
                  <a:srgbClr val="000099"/>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16526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ox(i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3" name="Text Box 2"/>
          <p:cNvSpPr txBox="1">
            <a:spLocks noChangeArrowheads="1"/>
          </p:cNvSpPr>
          <p:nvPr/>
        </p:nvSpPr>
        <p:spPr bwMode="auto">
          <a:xfrm>
            <a:off x="1389098" y="1244794"/>
            <a:ext cx="8101013" cy="4448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2800" b="1" dirty="0">
                <a:latin typeface="楷体" panose="02010609060101010101" pitchFamily="49" charset="-122"/>
                <a:ea typeface="楷体" panose="02010609060101010101" pitchFamily="49" charset="-122"/>
              </a:rPr>
              <a:t>② 表达式</a:t>
            </a:r>
            <a:endParaRPr lang="en-US" altLang="zh-CN" sz="2800" b="1" dirty="0">
              <a:latin typeface="楷体" panose="02010609060101010101" pitchFamily="49" charset="-122"/>
              <a:ea typeface="楷体" panose="02010609060101010101" pitchFamily="49" charset="-122"/>
            </a:endParaRP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算术运算符　    </a:t>
            </a:r>
            <a:r>
              <a:rPr lang="en-US" altLang="zh-CN"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sym typeface="Symbol" panose="05050102010706020507" pitchFamily="18" charset="2"/>
              </a:rPr>
              <a:t></a:t>
            </a:r>
            <a:r>
              <a:rPr lang="en-US" altLang="zh-CN"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sym typeface="Symbol" panose="05050102010706020507" pitchFamily="18" charset="2"/>
              </a:rPr>
              <a:t>,</a:t>
            </a:r>
            <a:r>
              <a:rPr lang="en-US" altLang="zh-CN" sz="2800" b="1" dirty="0">
                <a:latin typeface="楷体" panose="02010609060101010101" pitchFamily="49" charset="-122"/>
                <a:ea typeface="楷体" panose="02010609060101010101" pitchFamily="49" charset="-122"/>
              </a:rPr>
              <a:t>*,/,DIV,MOD,</a:t>
            </a:r>
            <a:r>
              <a:rPr lang="en-US" altLang="zh-CN" sz="2800" b="1" dirty="0">
                <a:latin typeface="楷体" panose="02010609060101010101" pitchFamily="49" charset="-122"/>
                <a:ea typeface="楷体" panose="02010609060101010101" pitchFamily="49" charset="-122"/>
                <a:sym typeface="Symbol" panose="05050102010706020507" pitchFamily="18" charset="2"/>
              </a:rPr>
              <a:t> , </a:t>
            </a:r>
            <a:r>
              <a:rPr lang="en-US" altLang="zh-CN" sz="2800" b="1" dirty="0">
                <a:latin typeface="楷体" panose="02010609060101010101" pitchFamily="49" charset="-122"/>
                <a:ea typeface="楷体" panose="02010609060101010101" pitchFamily="49" charset="-122"/>
              </a:rPr>
              <a:t>, </a:t>
            </a: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关系运算符　　</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&lt;</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&gt;</a:t>
            </a:r>
            <a:r>
              <a:rPr lang="zh-CN" altLang="en-US"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Symbol" panose="05050102010706020507" pitchFamily="18" charset="2"/>
              </a:rPr>
              <a:t> </a:t>
            </a:r>
            <a:r>
              <a:rPr lang="zh-CN" altLang="en-US"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sym typeface="Symbol" panose="05050102010706020507" pitchFamily="18" charset="2"/>
              </a:rPr>
              <a:t></a:t>
            </a:r>
            <a:endParaRPr lang="en-US" altLang="zh-CN" sz="2800" b="1" dirty="0">
              <a:latin typeface="楷体" panose="02010609060101010101" pitchFamily="49" charset="-122"/>
              <a:ea typeface="楷体" panose="02010609060101010101" pitchFamily="49" charset="-122"/>
              <a:sym typeface="Symbol" panose="05050102010706020507" pitchFamily="18" charset="2"/>
            </a:endParaRP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逻辑运算符　　</a:t>
            </a:r>
            <a:r>
              <a:rPr lang="en-US" altLang="zh-CN" sz="2800" b="1" dirty="0">
                <a:latin typeface="楷体" panose="02010609060101010101" pitchFamily="49" charset="-122"/>
                <a:ea typeface="楷体" panose="02010609060101010101" pitchFamily="49" charset="-122"/>
              </a:rPr>
              <a:t>AND , OR , NOT</a:t>
            </a: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逻辑常量     　   </a:t>
            </a:r>
            <a:r>
              <a:rPr lang="en-US" altLang="zh-CN" sz="2800" b="1" dirty="0">
                <a:latin typeface="楷体" panose="02010609060101010101" pitchFamily="49" charset="-122"/>
                <a:ea typeface="楷体" panose="02010609060101010101" pitchFamily="49" charset="-122"/>
              </a:rPr>
              <a:t>true , false</a:t>
            </a: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集合运算符  　  </a:t>
            </a:r>
            <a:r>
              <a:rPr kumimoji="1" lang="zh-CN" altLang="en-US" sz="2800" b="1" dirty="0">
                <a:latin typeface="楷体" panose="02010609060101010101" pitchFamily="49" charset="-122"/>
                <a:ea typeface="楷体" panose="02010609060101010101" pitchFamily="49" charset="-122"/>
              </a:rPr>
              <a:t>∩</a:t>
            </a:r>
            <a:r>
              <a:rPr kumimoji="1" lang="en-US" altLang="zh-CN" sz="2800" b="1" dirty="0">
                <a:latin typeface="楷体" panose="02010609060101010101" pitchFamily="49" charset="-122"/>
                <a:ea typeface="楷体" panose="02010609060101010101" pitchFamily="49" charset="-122"/>
              </a:rPr>
              <a:t>,</a:t>
            </a:r>
            <a:r>
              <a:rPr kumimoji="1" lang="zh-CN" altLang="en-US" sz="2800" b="1" dirty="0">
                <a:latin typeface="楷体" panose="02010609060101010101" pitchFamily="49" charset="-122"/>
                <a:ea typeface="楷体" panose="02010609060101010101" pitchFamily="49" charset="-122"/>
              </a:rPr>
              <a:t>∪</a:t>
            </a:r>
            <a:r>
              <a:rPr kumimoji="1" lang="en-US" altLang="zh-CN" sz="2800" b="1" dirty="0">
                <a:latin typeface="楷体" panose="02010609060101010101" pitchFamily="49" charset="-122"/>
                <a:ea typeface="楷体" panose="02010609060101010101" pitchFamily="49" charset="-122"/>
              </a:rPr>
              <a:t>, </a:t>
            </a:r>
            <a:r>
              <a:rPr kumimoji="1" lang="zh-CN" altLang="en-US" sz="2800" b="1" dirty="0">
                <a:latin typeface="楷体" panose="02010609060101010101" pitchFamily="49" charset="-122"/>
                <a:ea typeface="楷体" panose="02010609060101010101" pitchFamily="49" charset="-122"/>
                <a:sym typeface="Symbol" panose="05050102010706020507" pitchFamily="18" charset="2"/>
              </a:rPr>
              <a:t></a:t>
            </a:r>
            <a:r>
              <a:rPr kumimoji="1" lang="en-US" altLang="zh-CN" sz="2800" b="1" dirty="0">
                <a:latin typeface="楷体" panose="02010609060101010101" pitchFamily="49" charset="-122"/>
                <a:ea typeface="楷体" panose="02010609060101010101" pitchFamily="49" charset="-122"/>
              </a:rPr>
              <a:t>, </a:t>
            </a:r>
            <a:r>
              <a:rPr kumimoji="1" lang="zh-CN" altLang="en-US" sz="2800" b="1" dirty="0">
                <a:latin typeface="楷体" panose="02010609060101010101" pitchFamily="49" charset="-122"/>
                <a:ea typeface="楷体" panose="02010609060101010101" pitchFamily="49" charset="-122"/>
                <a:sym typeface="Symbol" panose="05050102010706020507" pitchFamily="18" charset="2"/>
              </a:rPr>
              <a:t></a:t>
            </a:r>
            <a:r>
              <a:rPr lang="en-US" altLang="zh-CN" sz="2800" b="1" dirty="0">
                <a:latin typeface="楷体" panose="02010609060101010101" pitchFamily="49" charset="-122"/>
                <a:ea typeface="楷体" panose="02010609060101010101" pitchFamily="49" charset="-122"/>
                <a:sym typeface="Symbol" panose="05050102010706020507" pitchFamily="18" charset="2"/>
              </a:rPr>
              <a:t>, </a:t>
            </a:r>
            <a:r>
              <a:rPr lang="zh-CN" altLang="en-US" sz="2800" b="1" dirty="0">
                <a:latin typeface="楷体" panose="02010609060101010101" pitchFamily="49" charset="-122"/>
                <a:ea typeface="楷体" panose="02010609060101010101" pitchFamily="49" charset="-122"/>
                <a:sym typeface="Symbol" panose="05050102010706020507" pitchFamily="18" charset="2"/>
              </a:rPr>
              <a:t> </a:t>
            </a:r>
            <a:r>
              <a:rPr lang="en-US" altLang="zh-CN"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sym typeface="Symbol" panose="05050102010706020507" pitchFamily="18" charset="2"/>
              </a:rPr>
              <a:t>  </a:t>
            </a:r>
            <a:r>
              <a:rPr lang="en-US" altLang="zh-CN"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sym typeface="Symbol" panose="05050102010706020507" pitchFamily="18" charset="2"/>
              </a:rPr>
              <a:t></a:t>
            </a:r>
            <a:endParaRPr lang="zh-CN" altLang="en-US" sz="2800" b="1" dirty="0">
              <a:latin typeface="楷体" panose="02010609060101010101" pitchFamily="49" charset="-122"/>
              <a:ea typeface="楷体" panose="02010609060101010101" pitchFamily="49" charset="-122"/>
            </a:endParaRPr>
          </a:p>
          <a:p>
            <a:pPr eaLnBrk="1" hangingPunct="1">
              <a:lnSpc>
                <a:spcPct val="105000"/>
              </a:lnSpc>
              <a:spcBef>
                <a:spcPct val="10000"/>
              </a:spcBef>
            </a:pPr>
            <a:r>
              <a:rPr lang="zh-CN" altLang="en-US" sz="2800" b="1" dirty="0">
                <a:latin typeface="楷体" panose="02010609060101010101" pitchFamily="49" charset="-122"/>
                <a:ea typeface="楷体" panose="02010609060101010101" pitchFamily="49" charset="-122"/>
              </a:rPr>
              <a:t>③ 语句</a:t>
            </a: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语句结束符    </a:t>
            </a:r>
            <a:r>
              <a:rPr lang="en-US" altLang="zh-CN" sz="2800" b="1" dirty="0">
                <a:latin typeface="楷体" panose="02010609060101010101" pitchFamily="49" charset="-122"/>
                <a:ea typeface="楷体" panose="02010609060101010101" pitchFamily="49" charset="-122"/>
              </a:rPr>
              <a:t>.</a:t>
            </a:r>
          </a:p>
          <a:p>
            <a:pPr eaLnBrk="1" hangingPunct="1">
              <a:lnSpc>
                <a:spcPct val="105000"/>
              </a:lnSpc>
              <a:spcBef>
                <a:spcPct val="10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赋值语句      </a:t>
            </a:r>
            <a:r>
              <a:rPr lang="en-US" altLang="zh-CN" sz="2800" b="1" dirty="0" err="1">
                <a:latin typeface="楷体" panose="02010609060101010101" pitchFamily="49" charset="-122"/>
                <a:ea typeface="楷体" panose="02010609060101010101" pitchFamily="49" charset="-122"/>
              </a:rPr>
              <a:t>a</a:t>
            </a:r>
            <a:r>
              <a:rPr lang="en-US" altLang="zh-CN" sz="2800" b="1" dirty="0" err="1">
                <a:latin typeface="楷体" panose="02010609060101010101" pitchFamily="49" charset="-122"/>
                <a:ea typeface="楷体" panose="02010609060101010101" pitchFamily="49" charset="-122"/>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rPr>
              <a:t>b</a:t>
            </a:r>
            <a:r>
              <a:rPr lang="en-US" altLang="zh-CN" sz="2800" b="1" dirty="0">
                <a:latin typeface="楷体" panose="02010609060101010101" pitchFamily="49" charset="-122"/>
                <a:ea typeface="楷体" panose="02010609060101010101" pitchFamily="49" charset="-122"/>
              </a:rPr>
              <a:t>.  </a:t>
            </a:r>
            <a:r>
              <a:rPr lang="en-US" altLang="zh-CN" sz="2800" b="1" dirty="0" err="1">
                <a:latin typeface="楷体" panose="02010609060101010101" pitchFamily="49" charset="-122"/>
                <a:ea typeface="楷体" panose="02010609060101010101" pitchFamily="49" charset="-122"/>
              </a:rPr>
              <a:t>a</a:t>
            </a:r>
            <a:r>
              <a:rPr lang="en-US" altLang="zh-CN" sz="2800" b="1" dirty="0" err="1">
                <a:latin typeface="楷体" panose="02010609060101010101" pitchFamily="49" charset="-122"/>
                <a:ea typeface="楷体" panose="02010609060101010101" pitchFamily="49" charset="-122"/>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rPr>
              <a:t>b</a:t>
            </a:r>
            <a:r>
              <a:rPr lang="en-US" altLang="zh-CN" sz="2800" b="1" dirty="0">
                <a:latin typeface="楷体" panose="02010609060101010101" pitchFamily="49" charset="-122"/>
                <a:ea typeface="楷体" panose="02010609060101010101" pitchFamily="49" charset="-122"/>
              </a:rPr>
              <a:t>.  </a:t>
            </a:r>
            <a:r>
              <a:rPr lang="en-US" altLang="zh-CN" sz="2800" b="1" dirty="0" err="1">
                <a:latin typeface="楷体" panose="02010609060101010101" pitchFamily="49" charset="-122"/>
                <a:ea typeface="楷体" panose="02010609060101010101" pitchFamily="49" charset="-122"/>
              </a:rPr>
              <a:t>a</a:t>
            </a:r>
            <a:r>
              <a:rPr lang="en-US" altLang="zh-CN" sz="2800" b="1" dirty="0" err="1">
                <a:latin typeface="楷体" panose="02010609060101010101" pitchFamily="49" charset="-122"/>
                <a:ea typeface="楷体" panose="02010609060101010101" pitchFamily="49" charset="-122"/>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rPr>
              <a:t>b</a:t>
            </a:r>
            <a:r>
              <a:rPr lang="en-US" altLang="zh-CN" sz="2800" b="1" dirty="0" err="1">
                <a:latin typeface="楷体" panose="02010609060101010101" pitchFamily="49" charset="-122"/>
                <a:ea typeface="楷体" panose="02010609060101010101" pitchFamily="49" charset="-122"/>
                <a:sym typeface="Symbol" panose="05050102010706020507" pitchFamily="18" charset="2"/>
              </a:rPr>
              <a:t></a:t>
            </a:r>
            <a:r>
              <a:rPr lang="en-US" altLang="zh-CN" sz="2800" b="1" dirty="0" err="1">
                <a:latin typeface="楷体" panose="02010609060101010101" pitchFamily="49" charset="-122"/>
                <a:ea typeface="楷体" panose="02010609060101010101" pitchFamily="49" charset="-122"/>
              </a:rPr>
              <a:t>c</a:t>
            </a:r>
            <a:r>
              <a:rPr lang="en-US" altLang="zh-CN" sz="2800" b="1"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675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3" name="Text Box 2"/>
          <p:cNvSpPr txBox="1">
            <a:spLocks noChangeArrowheads="1"/>
          </p:cNvSpPr>
          <p:nvPr/>
        </p:nvSpPr>
        <p:spPr bwMode="auto">
          <a:xfrm>
            <a:off x="1403172" y="859783"/>
            <a:ext cx="8712200" cy="521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spcBef>
                <a:spcPct val="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条件语句</a:t>
            </a:r>
          </a:p>
          <a:p>
            <a:pPr eaLnBrk="1" hangingPunct="1">
              <a:spcBef>
                <a:spcPct val="0"/>
              </a:spcBef>
            </a:pPr>
            <a:endParaRPr lang="zh-CN" altLang="en-US" sz="2800" b="1" dirty="0">
              <a:solidFill>
                <a:srgbClr val="FFFF00"/>
              </a:solidFill>
              <a:latin typeface="楷体" panose="02010609060101010101" pitchFamily="49" charset="-122"/>
              <a:ea typeface="楷体" panose="02010609060101010101" pitchFamily="49" charset="-122"/>
            </a:endParaRPr>
          </a:p>
          <a:p>
            <a:pPr eaLnBrk="1" hangingPunct="1">
              <a:lnSpc>
                <a:spcPct val="110000"/>
              </a:lnSpc>
              <a:spcBef>
                <a:spcPct val="0"/>
              </a:spcBef>
              <a:buFont typeface="宋体" panose="02010600030101010101" pitchFamily="2" charset="-122"/>
              <a:buAutoNum type="circleNumDbPlain"/>
            </a:pPr>
            <a:r>
              <a:rPr lang="en-US" altLang="zh-CN" sz="2800" b="1" dirty="0">
                <a:latin typeface="楷体" panose="02010609060101010101" pitchFamily="49" charset="-122"/>
                <a:ea typeface="楷体" panose="02010609060101010101" pitchFamily="49" charset="-122"/>
              </a:rPr>
              <a:t>IF &lt;</a:t>
            </a:r>
            <a:r>
              <a:rPr lang="zh-CN" altLang="en-US" sz="2800" b="1" dirty="0">
                <a:latin typeface="楷体" panose="02010609060101010101" pitchFamily="49" charset="-122"/>
                <a:ea typeface="楷体" panose="02010609060101010101" pitchFamily="49" charset="-122"/>
              </a:rPr>
              <a:t>逻辑表达式</a:t>
            </a:r>
            <a:r>
              <a:rPr lang="en-US" altLang="zh-CN" sz="2800" b="1" dirty="0">
                <a:latin typeface="楷体" panose="02010609060101010101" pitchFamily="49" charset="-122"/>
                <a:ea typeface="楷体" panose="02010609060101010101" pitchFamily="49" charset="-122"/>
              </a:rPr>
              <a:t>&gt; </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THEN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m ).   </a:t>
            </a:r>
          </a:p>
          <a:p>
            <a:pPr eaLnBrk="1" hangingPunct="1">
              <a:lnSpc>
                <a:spcPct val="110000"/>
              </a:lnSpc>
              <a:spcBef>
                <a:spcPct val="0"/>
              </a:spcBef>
              <a:buFont typeface="Tahoma" panose="020B0604030504040204" pitchFamily="34" charset="0"/>
              <a:buAutoNum type="circleNumDbPlain"/>
            </a:pPr>
            <a:r>
              <a:rPr lang="en-US" altLang="zh-CN" sz="2800" b="1" dirty="0">
                <a:latin typeface="楷体" panose="02010609060101010101" pitchFamily="49" charset="-122"/>
                <a:ea typeface="楷体" panose="02010609060101010101" pitchFamily="49" charset="-122"/>
              </a:rPr>
              <a:t>IF &lt;</a:t>
            </a:r>
            <a:r>
              <a:rPr lang="zh-CN" altLang="en-US" sz="2800" b="1" dirty="0">
                <a:latin typeface="楷体" panose="02010609060101010101" pitchFamily="49" charset="-122"/>
                <a:ea typeface="楷体" panose="02010609060101010101" pitchFamily="49" charset="-122"/>
              </a:rPr>
              <a:t>逻辑表达式</a:t>
            </a:r>
            <a:r>
              <a:rPr lang="en-US" altLang="zh-CN" sz="2800" b="1" dirty="0">
                <a:latin typeface="楷体" panose="02010609060101010101" pitchFamily="49" charset="-122"/>
                <a:ea typeface="楷体" panose="02010609060101010101" pitchFamily="49" charset="-122"/>
              </a:rPr>
              <a:t>&gt;</a:t>
            </a:r>
          </a:p>
          <a:p>
            <a:pPr eaLnBrk="1" hangingPunct="1">
              <a:lnSpc>
                <a:spcPct val="110000"/>
              </a:lnSpc>
              <a:spcBef>
                <a:spcPct val="0"/>
              </a:spcBef>
            </a:pPr>
            <a:r>
              <a:rPr lang="en-US" altLang="zh-CN" sz="2800" b="1" dirty="0">
                <a:latin typeface="楷体" panose="02010609060101010101" pitchFamily="49" charset="-122"/>
                <a:ea typeface="楷体" panose="02010609060101010101" pitchFamily="49" charset="-122"/>
              </a:rPr>
              <a:t>     THEN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m ).</a:t>
            </a:r>
          </a:p>
          <a:p>
            <a:pPr eaLnBrk="1" hangingPunct="1">
              <a:lnSpc>
                <a:spcPct val="110000"/>
              </a:lnSpc>
              <a:spcBef>
                <a:spcPct val="0"/>
              </a:spcBef>
            </a:pPr>
            <a:r>
              <a:rPr lang="en-US" altLang="zh-CN" sz="2800" b="1" dirty="0">
                <a:latin typeface="楷体" panose="02010609060101010101" pitchFamily="49" charset="-122"/>
                <a:ea typeface="楷体" panose="02010609060101010101" pitchFamily="49" charset="-122"/>
              </a:rPr>
              <a:t>     ELSE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n ).</a:t>
            </a:r>
          </a:p>
          <a:p>
            <a:pPr eaLnBrk="1" hangingPunct="1">
              <a:lnSpc>
                <a:spcPct val="110000"/>
              </a:lnSpc>
              <a:spcBef>
                <a:spcPct val="0"/>
              </a:spcBef>
              <a:buFont typeface="宋体" panose="02010600030101010101" pitchFamily="2" charset="-122"/>
              <a:buAutoNum type="circleNumDbPlain" startAt="3"/>
            </a:pPr>
            <a:r>
              <a:rPr lang="en-US" altLang="zh-CN" sz="2800" b="1" dirty="0">
                <a:latin typeface="楷体" panose="02010609060101010101" pitchFamily="49" charset="-122"/>
                <a:ea typeface="楷体" panose="02010609060101010101" pitchFamily="49" charset="-122"/>
              </a:rPr>
              <a:t>CASE DO</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 &lt;</a:t>
            </a:r>
            <a:r>
              <a:rPr lang="zh-CN" altLang="en-US" sz="2800" b="1" dirty="0">
                <a:latin typeface="楷体" panose="02010609060101010101" pitchFamily="49" charset="-122"/>
                <a:ea typeface="楷体" panose="02010609060101010101" pitchFamily="49" charset="-122"/>
              </a:rPr>
              <a:t>逻辑表达式</a:t>
            </a:r>
            <a:r>
              <a:rPr lang="en-US" altLang="zh-CN" sz="2800" b="1" dirty="0">
                <a:latin typeface="楷体" panose="02010609060101010101" pitchFamily="49" charset="-122"/>
                <a:ea typeface="楷体" panose="02010609060101010101" pitchFamily="49" charset="-122"/>
              </a:rPr>
              <a:t>1&gt;: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n</a:t>
            </a:r>
            <a:r>
              <a:rPr lang="en-US" altLang="zh-CN" sz="2800" b="1" baseline="-25000" dirty="0">
                <a:latin typeface="楷体" panose="02010609060101010101" pitchFamily="49" charset="-122"/>
                <a:ea typeface="楷体" panose="02010609060101010101" pitchFamily="49" charset="-122"/>
              </a:rPr>
              <a:t>1</a:t>
            </a:r>
            <a:r>
              <a:rPr lang="en-US" altLang="zh-CN" sz="2800" b="1" dirty="0">
                <a:latin typeface="楷体" panose="02010609060101010101" pitchFamily="49" charset="-122"/>
                <a:ea typeface="楷体" panose="02010609060101010101" pitchFamily="49" charset="-122"/>
              </a:rPr>
              <a:t>).</a:t>
            </a:r>
          </a:p>
          <a:p>
            <a:pPr eaLnBrk="1" hangingPunct="1">
              <a:lnSpc>
                <a:spcPct val="110000"/>
              </a:lnSpc>
              <a:spcBef>
                <a:spcPct val="0"/>
              </a:spcBef>
            </a:pPr>
            <a:r>
              <a:rPr lang="en-US" altLang="zh-CN" sz="2800" b="1" dirty="0">
                <a:latin typeface="楷体" panose="02010609060101010101" pitchFamily="49" charset="-122"/>
                <a:ea typeface="楷体" panose="02010609060101010101" pitchFamily="49" charset="-122"/>
              </a:rPr>
              <a:t>              … </a:t>
            </a:r>
          </a:p>
          <a:p>
            <a:pPr eaLnBrk="1" hangingPunct="1">
              <a:lnSpc>
                <a:spcPct val="110000"/>
              </a:lnSpc>
              <a:spcBef>
                <a:spcPct val="0"/>
              </a:spcBef>
            </a:pP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&lt;</a:t>
            </a:r>
            <a:r>
              <a:rPr lang="zh-CN" altLang="en-US" sz="2800" b="1" dirty="0">
                <a:latin typeface="楷体" panose="02010609060101010101" pitchFamily="49" charset="-122"/>
                <a:ea typeface="楷体" panose="02010609060101010101" pitchFamily="49" charset="-122"/>
              </a:rPr>
              <a:t>逻辑表达式</a:t>
            </a:r>
            <a:r>
              <a:rPr lang="en-US" altLang="zh-CN" sz="2800" b="1" dirty="0">
                <a:latin typeface="楷体" panose="02010609060101010101" pitchFamily="49" charset="-122"/>
                <a:ea typeface="楷体" panose="02010609060101010101" pitchFamily="49" charset="-122"/>
              </a:rPr>
              <a:t>m&gt;: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n</a:t>
            </a:r>
            <a:r>
              <a:rPr lang="en-US" altLang="zh-CN" sz="2800" b="1" baseline="-25000" dirty="0">
                <a:latin typeface="楷体" panose="02010609060101010101" pitchFamily="49" charset="-122"/>
                <a:ea typeface="楷体" panose="02010609060101010101" pitchFamily="49" charset="-122"/>
              </a:rPr>
              <a:t>m</a:t>
            </a:r>
            <a:r>
              <a:rPr lang="en-US" altLang="zh-CN" sz="2800" b="1" dirty="0">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111271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3" name="Text Box 2"/>
          <p:cNvSpPr txBox="1">
            <a:spLocks noChangeArrowheads="1"/>
          </p:cNvSpPr>
          <p:nvPr/>
        </p:nvSpPr>
        <p:spPr bwMode="auto">
          <a:xfrm>
            <a:off x="1375559" y="1145363"/>
            <a:ext cx="7956550" cy="427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spcBef>
                <a:spcPct val="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循环语句</a:t>
            </a:r>
          </a:p>
          <a:p>
            <a:pPr eaLnBrk="1" hangingPunct="1">
              <a:spcBef>
                <a:spcPct val="0"/>
              </a:spcBef>
            </a:pPr>
            <a:endParaRPr lang="zh-CN" altLang="en-US" sz="2800" b="1" dirty="0">
              <a:latin typeface="楷体" panose="02010609060101010101" pitchFamily="49" charset="-122"/>
              <a:ea typeface="楷体" panose="02010609060101010101" pitchFamily="49" charset="-122"/>
            </a:endParaRPr>
          </a:p>
          <a:p>
            <a:pPr eaLnBrk="1" hangingPunct="1">
              <a:lnSpc>
                <a:spcPct val="110000"/>
              </a:lnSpc>
              <a:spcBef>
                <a:spcPct val="0"/>
              </a:spcBef>
              <a:buFont typeface="宋体" panose="02010600030101010101" pitchFamily="2" charset="-122"/>
              <a:buAutoNum type="circleNumDbPlain"/>
            </a:pPr>
            <a:r>
              <a:rPr lang="en-US" altLang="zh-CN" sz="2800" b="1" dirty="0">
                <a:latin typeface="楷体" panose="02010609060101010101" pitchFamily="49" charset="-122"/>
                <a:ea typeface="楷体" panose="02010609060101010101" pitchFamily="49" charset="-122"/>
              </a:rPr>
              <a:t>WHILE &lt;</a:t>
            </a:r>
            <a:r>
              <a:rPr lang="zh-CN" altLang="en-US" sz="2800" b="1" dirty="0">
                <a:latin typeface="楷体" panose="02010609060101010101" pitchFamily="49" charset="-122"/>
                <a:ea typeface="楷体" panose="02010609060101010101" pitchFamily="49" charset="-122"/>
              </a:rPr>
              <a:t>逻辑表达式</a:t>
            </a:r>
            <a:r>
              <a:rPr lang="en-US" altLang="zh-CN" sz="2800" b="1" dirty="0">
                <a:latin typeface="楷体" panose="02010609060101010101" pitchFamily="49" charset="-122"/>
                <a:ea typeface="楷体" panose="02010609060101010101" pitchFamily="49" charset="-122"/>
              </a:rPr>
              <a:t>&gt; </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DO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a:t>
            </a:r>
            <a:r>
              <a:rPr lang="en-US" altLang="zh-CN" sz="2800"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n ).</a:t>
            </a:r>
          </a:p>
          <a:p>
            <a:pPr eaLnBrk="1" hangingPunct="1">
              <a:lnSpc>
                <a:spcPct val="110000"/>
              </a:lnSpc>
              <a:spcBef>
                <a:spcPct val="0"/>
              </a:spcBef>
              <a:buFont typeface="宋体" panose="02010600030101010101" pitchFamily="2" charset="-122"/>
              <a:buAutoNum type="circleNumDbPlain"/>
            </a:pPr>
            <a:r>
              <a:rPr lang="en-US" altLang="zh-CN" sz="2800" b="1" dirty="0">
                <a:latin typeface="楷体" panose="02010609060101010101" pitchFamily="49" charset="-122"/>
                <a:ea typeface="楷体" panose="02010609060101010101" pitchFamily="49" charset="-122"/>
              </a:rPr>
              <a:t>FOR&lt;</a:t>
            </a:r>
            <a:r>
              <a:rPr lang="zh-CN" altLang="en-US" sz="2800" b="1" dirty="0">
                <a:latin typeface="楷体" panose="02010609060101010101" pitchFamily="49" charset="-122"/>
                <a:ea typeface="楷体" panose="02010609060101010101" pitchFamily="49" charset="-122"/>
              </a:rPr>
              <a:t>变量</a:t>
            </a:r>
            <a:r>
              <a:rPr lang="en-US" altLang="zh-CN" sz="2800" b="1" dirty="0">
                <a:latin typeface="楷体" panose="02010609060101010101" pitchFamily="49" charset="-122"/>
                <a:ea typeface="楷体" panose="02010609060101010101" pitchFamily="49" charset="-122"/>
              </a:rPr>
              <a:t>&gt; = &lt;</a:t>
            </a:r>
            <a:r>
              <a:rPr lang="zh-CN" altLang="en-US" sz="2800" b="1" dirty="0">
                <a:latin typeface="楷体" panose="02010609060101010101" pitchFamily="49" charset="-122"/>
                <a:ea typeface="楷体" panose="02010609060101010101" pitchFamily="49" charset="-122"/>
              </a:rPr>
              <a:t>算术表达式</a:t>
            </a:r>
            <a:r>
              <a:rPr lang="en-US" altLang="zh-CN" sz="2800" b="1" dirty="0">
                <a:latin typeface="楷体" panose="02010609060101010101" pitchFamily="49" charset="-122"/>
                <a:ea typeface="楷体" panose="02010609060101010101" pitchFamily="49" charset="-122"/>
              </a:rPr>
              <a:t>1&gt; TO</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&lt;</a:t>
            </a:r>
            <a:r>
              <a:rPr lang="zh-CN" altLang="en-US" sz="2800" b="1" dirty="0">
                <a:latin typeface="楷体" panose="02010609060101010101" pitchFamily="49" charset="-122"/>
                <a:ea typeface="楷体" panose="02010609060101010101" pitchFamily="49" charset="-122"/>
              </a:rPr>
              <a:t>算术表达式</a:t>
            </a:r>
            <a:r>
              <a:rPr lang="en-US" altLang="zh-CN" sz="2800" b="1" dirty="0">
                <a:latin typeface="楷体" panose="02010609060101010101" pitchFamily="49" charset="-122"/>
                <a:ea typeface="楷体" panose="02010609060101010101" pitchFamily="49" charset="-122"/>
              </a:rPr>
              <a:t>2&gt; STEP &lt;</a:t>
            </a:r>
            <a:r>
              <a:rPr lang="zh-CN" altLang="en-US" sz="2800" b="1" dirty="0">
                <a:latin typeface="楷体" panose="02010609060101010101" pitchFamily="49" charset="-122"/>
                <a:ea typeface="楷体" panose="02010609060101010101" pitchFamily="49" charset="-122"/>
              </a:rPr>
              <a:t>算术表达式</a:t>
            </a:r>
            <a:r>
              <a:rPr lang="en-US" altLang="zh-CN" sz="2800" b="1" dirty="0">
                <a:latin typeface="楷体" panose="02010609060101010101" pitchFamily="49" charset="-122"/>
                <a:ea typeface="楷体" panose="02010609060101010101" pitchFamily="49" charset="-122"/>
              </a:rPr>
              <a:t>3&gt;</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DO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n ).</a:t>
            </a:r>
          </a:p>
          <a:p>
            <a:pPr eaLnBrk="1" hangingPunct="1">
              <a:lnSpc>
                <a:spcPct val="110000"/>
              </a:lnSpc>
              <a:spcBef>
                <a:spcPct val="0"/>
              </a:spcBef>
              <a:buFont typeface="宋体" panose="02010600030101010101" pitchFamily="2" charset="-122"/>
              <a:buAutoNum type="circleNumDbPlain"/>
            </a:pPr>
            <a:r>
              <a:rPr lang="en-US" altLang="zh-CN" sz="2800" b="1" dirty="0">
                <a:latin typeface="楷体" panose="02010609060101010101" pitchFamily="49" charset="-122"/>
                <a:ea typeface="楷体" panose="02010609060101010101" pitchFamily="49" charset="-122"/>
              </a:rPr>
              <a:t>FOR  </a:t>
            </a:r>
            <a:r>
              <a:rPr lang="en-US" altLang="zh-CN" sz="2800" b="1" dirty="0">
                <a:latin typeface="楷体" panose="02010609060101010101" pitchFamily="49" charset="-122"/>
                <a:ea typeface="楷体" panose="02010609060101010101" pitchFamily="49" charset="-122"/>
                <a:sym typeface="Symbol" panose="05050102010706020507" pitchFamily="18" charset="2"/>
              </a:rPr>
              <a:t></a:t>
            </a:r>
            <a:r>
              <a:rPr lang="en-US" altLang="zh-CN" sz="2800" b="1" dirty="0">
                <a:latin typeface="楷体" panose="02010609060101010101" pitchFamily="49" charset="-122"/>
                <a:ea typeface="楷体" panose="02010609060101010101" pitchFamily="49" charset="-122"/>
              </a:rPr>
              <a:t> &lt;</a:t>
            </a:r>
            <a:r>
              <a:rPr lang="zh-CN" altLang="en-US" sz="2800" b="1" dirty="0">
                <a:latin typeface="楷体" panose="02010609060101010101" pitchFamily="49" charset="-122"/>
                <a:ea typeface="楷体" panose="02010609060101010101" pitchFamily="49" charset="-122"/>
              </a:rPr>
              <a:t>变量</a:t>
            </a:r>
            <a:r>
              <a:rPr lang="en-US" altLang="zh-CN" sz="2800" b="1" dirty="0">
                <a:latin typeface="楷体" panose="02010609060101010101" pitchFamily="49" charset="-122"/>
                <a:ea typeface="楷体" panose="02010609060101010101" pitchFamily="49" charset="-122"/>
              </a:rPr>
              <a:t>&gt; ∈ &lt;</a:t>
            </a:r>
            <a:r>
              <a:rPr lang="zh-CN" altLang="en-US" sz="2800" b="1" dirty="0">
                <a:latin typeface="楷体" panose="02010609060101010101" pitchFamily="49" charset="-122"/>
                <a:ea typeface="楷体" panose="02010609060101010101" pitchFamily="49" charset="-122"/>
              </a:rPr>
              <a:t>集合</a:t>
            </a:r>
            <a:r>
              <a:rPr lang="en-US" altLang="zh-CN" sz="2800" b="1" dirty="0">
                <a:latin typeface="楷体" panose="02010609060101010101" pitchFamily="49" charset="-122"/>
                <a:ea typeface="楷体" panose="02010609060101010101" pitchFamily="49" charset="-122"/>
              </a:rPr>
              <a:t>&gt;</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DO</a:t>
            </a:r>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1.  …  . </a:t>
            </a:r>
            <a:r>
              <a:rPr lang="zh-CN" altLang="en-US" sz="2800" b="1" dirty="0">
                <a:latin typeface="楷体" panose="02010609060101010101" pitchFamily="49" charset="-122"/>
                <a:ea typeface="楷体" panose="02010609060101010101" pitchFamily="49" charset="-122"/>
              </a:rPr>
              <a:t>语句</a:t>
            </a:r>
            <a:r>
              <a:rPr lang="en-US" altLang="zh-CN" sz="2800" b="1" dirty="0">
                <a:latin typeface="楷体" panose="02010609060101010101" pitchFamily="49" charset="-122"/>
                <a:ea typeface="楷体" panose="02010609060101010101" pitchFamily="49" charset="-122"/>
              </a:rPr>
              <a:t>n ).</a:t>
            </a:r>
            <a:r>
              <a:rPr lang="en-US" altLang="zh-CN" sz="2800"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238548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255935" cy="605909"/>
          </a:xfrm>
        </p:spPr>
        <p:txBody>
          <a:bodyPr/>
          <a:lstStyle/>
          <a:p>
            <a:r>
              <a:rPr lang="zh-CN" altLang="en-US" dirty="0">
                <a:latin typeface="楷体" panose="02010609060101010101" pitchFamily="49" charset="-122"/>
                <a:ea typeface="楷体" panose="02010609060101010101" pitchFamily="49" charset="-122"/>
              </a:rPr>
              <a:t>算法描述语言 </a:t>
            </a:r>
            <a:r>
              <a:rPr lang="en-US" altLang="zh-CN" dirty="0">
                <a:latin typeface="楷体" panose="02010609060101010101" pitchFamily="49" charset="-122"/>
                <a:ea typeface="楷体" panose="02010609060101010101" pitchFamily="49" charset="-122"/>
              </a:rPr>
              <a:t>—— ADL</a:t>
            </a:r>
          </a:p>
        </p:txBody>
      </p:sp>
      <p:sp>
        <p:nvSpPr>
          <p:cNvPr id="3" name="Text Box 2"/>
          <p:cNvSpPr txBox="1">
            <a:spLocks noChangeArrowheads="1"/>
          </p:cNvSpPr>
          <p:nvPr/>
        </p:nvSpPr>
        <p:spPr bwMode="auto">
          <a:xfrm>
            <a:off x="1452538" y="1416288"/>
            <a:ext cx="8353425" cy="3931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10000"/>
              </a:lnSpc>
              <a:spcBef>
                <a:spcPct val="5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转移语句</a:t>
            </a:r>
            <a:br>
              <a:rPr lang="en-US" altLang="zh-CN" sz="2800"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GOTO (&lt;</a:t>
            </a:r>
            <a:r>
              <a:rPr lang="zh-CN" altLang="en-US" sz="2800" b="1" dirty="0">
                <a:latin typeface="楷体" panose="02010609060101010101" pitchFamily="49" charset="-122"/>
                <a:ea typeface="楷体" panose="02010609060101010101" pitchFamily="49" charset="-122"/>
              </a:rPr>
              <a:t>步骤名</a:t>
            </a:r>
            <a:r>
              <a:rPr lang="en-US" altLang="zh-CN" sz="2800" b="1" dirty="0">
                <a:latin typeface="楷体" panose="02010609060101010101" pitchFamily="49" charset="-122"/>
                <a:ea typeface="楷体" panose="02010609060101010101" pitchFamily="49" charset="-122"/>
              </a:rPr>
              <a:t>&gt;) .</a:t>
            </a:r>
          </a:p>
          <a:p>
            <a:pPr eaLnBrk="1" hangingPunct="1">
              <a:lnSpc>
                <a:spcPct val="110000"/>
              </a:lnSpc>
              <a:spcBef>
                <a:spcPct val="5000"/>
              </a:spcBef>
              <a:buFont typeface="Wingdings" panose="05000000000000000000" pitchFamily="2" charset="2"/>
              <a:buChar char="l"/>
            </a:pPr>
            <a:r>
              <a:rPr lang="en-US" altLang="zh-CN" sz="2800" b="1" dirty="0">
                <a:latin typeface="楷体" panose="02010609060101010101" pitchFamily="49" charset="-122"/>
                <a:ea typeface="楷体" panose="02010609060101010101" pitchFamily="49" charset="-122"/>
              </a:rPr>
              <a:t>EXIT </a:t>
            </a:r>
            <a:r>
              <a:rPr lang="zh-CN" altLang="en-US" sz="2800" b="1" dirty="0">
                <a:latin typeface="楷体" panose="02010609060101010101" pitchFamily="49" charset="-122"/>
                <a:ea typeface="楷体" panose="02010609060101010101" pitchFamily="49" charset="-122"/>
              </a:rPr>
              <a:t>语句</a:t>
            </a:r>
            <a:br>
              <a:rPr lang="en-US" altLang="zh-CN" sz="2800" b="1" dirty="0">
                <a:latin typeface="楷体" panose="02010609060101010101" pitchFamily="49" charset="-122"/>
                <a:ea typeface="楷体" panose="02010609060101010101" pitchFamily="49" charset="-122"/>
              </a:rPr>
            </a:br>
            <a:r>
              <a:rPr lang="zh-CN" altLang="en-US" sz="2800" b="1" dirty="0">
                <a:latin typeface="楷体" panose="02010609060101010101" pitchFamily="49" charset="-122"/>
                <a:ea typeface="楷体" panose="02010609060101010101" pitchFamily="49" charset="-122"/>
              </a:rPr>
              <a:t>结束本层</a:t>
            </a:r>
            <a:r>
              <a:rPr lang="en-US" altLang="zh-CN" sz="2800" b="1" dirty="0">
                <a:latin typeface="楷体" panose="02010609060101010101" pitchFamily="49" charset="-122"/>
                <a:ea typeface="楷体" panose="02010609060101010101" pitchFamily="49" charset="-122"/>
              </a:rPr>
              <a:t>WHILE</a:t>
            </a:r>
            <a:r>
              <a:rPr lang="zh-CN" altLang="en-US" sz="2800" b="1" dirty="0">
                <a:latin typeface="楷体" panose="02010609060101010101" pitchFamily="49" charset="-122"/>
                <a:ea typeface="楷体" panose="02010609060101010101" pitchFamily="49" charset="-122"/>
              </a:rPr>
              <a:t>或者</a:t>
            </a:r>
            <a:r>
              <a:rPr lang="en-US" altLang="zh-CN" sz="2800" b="1" dirty="0">
                <a:latin typeface="楷体" panose="02010609060101010101" pitchFamily="49" charset="-122"/>
                <a:ea typeface="楷体" panose="02010609060101010101" pitchFamily="49" charset="-122"/>
              </a:rPr>
              <a:t>FOR</a:t>
            </a:r>
            <a:r>
              <a:rPr lang="zh-CN" altLang="en-US" sz="2800" b="1" dirty="0">
                <a:latin typeface="楷体" panose="02010609060101010101" pitchFamily="49" charset="-122"/>
                <a:ea typeface="楷体" panose="02010609060101010101" pitchFamily="49" charset="-122"/>
              </a:rPr>
              <a:t>循环的执行</a:t>
            </a:r>
            <a:endParaRPr lang="en-US" altLang="zh-CN" sz="2800" b="1" dirty="0">
              <a:latin typeface="楷体" panose="02010609060101010101" pitchFamily="49" charset="-122"/>
              <a:ea typeface="楷体" panose="02010609060101010101" pitchFamily="49" charset="-122"/>
            </a:endParaRPr>
          </a:p>
          <a:p>
            <a:pPr eaLnBrk="1" hangingPunct="1">
              <a:lnSpc>
                <a:spcPct val="110000"/>
              </a:lnSpc>
              <a:spcBef>
                <a:spcPct val="5000"/>
              </a:spcBef>
              <a:buFont typeface="Wingdings" panose="05000000000000000000" pitchFamily="2" charset="2"/>
              <a:buChar char="l"/>
            </a:pPr>
            <a:r>
              <a:rPr lang="en-US" altLang="zh-CN" sz="2800" b="1" dirty="0">
                <a:latin typeface="楷体" panose="02010609060101010101" pitchFamily="49" charset="-122"/>
                <a:ea typeface="楷体" panose="02010609060101010101" pitchFamily="49" charset="-122"/>
              </a:rPr>
              <a:t>RETURN </a:t>
            </a:r>
            <a:r>
              <a:rPr lang="zh-CN" altLang="en-US" sz="2800" b="1" dirty="0">
                <a:latin typeface="楷体" panose="02010609060101010101" pitchFamily="49" charset="-122"/>
                <a:ea typeface="楷体" panose="02010609060101010101" pitchFamily="49" charset="-122"/>
              </a:rPr>
              <a:t>语句</a:t>
            </a:r>
            <a:br>
              <a:rPr lang="en-US" altLang="zh-CN" sz="2800" b="1" dirty="0">
                <a:latin typeface="楷体" panose="02010609060101010101" pitchFamily="49" charset="-122"/>
                <a:ea typeface="楷体" panose="02010609060101010101" pitchFamily="49" charset="-122"/>
              </a:rPr>
            </a:br>
            <a:r>
              <a:rPr lang="zh-CN" altLang="en-US" sz="2800" b="1" dirty="0">
                <a:latin typeface="楷体" panose="02010609060101010101" pitchFamily="49" charset="-122"/>
                <a:ea typeface="楷体" panose="02010609060101010101" pitchFamily="49" charset="-122"/>
              </a:rPr>
              <a:t>指出算法执行的终点</a:t>
            </a:r>
            <a:endParaRPr lang="en-US" altLang="zh-CN" sz="2800" b="1" dirty="0">
              <a:latin typeface="楷体" panose="02010609060101010101" pitchFamily="49" charset="-122"/>
              <a:ea typeface="楷体" panose="02010609060101010101" pitchFamily="49" charset="-122"/>
            </a:endParaRPr>
          </a:p>
          <a:p>
            <a:pPr eaLnBrk="1" hangingPunct="1">
              <a:lnSpc>
                <a:spcPct val="110000"/>
              </a:lnSpc>
              <a:spcBef>
                <a:spcPct val="5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输入语句：</a:t>
            </a:r>
            <a:r>
              <a:rPr lang="en-US" altLang="zh-CN" sz="2800" b="1" dirty="0">
                <a:latin typeface="楷体" panose="02010609060101010101" pitchFamily="49" charset="-122"/>
                <a:ea typeface="楷体" panose="02010609060101010101" pitchFamily="49" charset="-122"/>
              </a:rPr>
              <a:t>READ(</a:t>
            </a:r>
            <a:r>
              <a:rPr lang="en-US" altLang="zh-CN" sz="2800" b="1" i="1" dirty="0">
                <a:latin typeface="楷体" panose="02010609060101010101" pitchFamily="49" charset="-122"/>
                <a:ea typeface="楷体" panose="02010609060101010101" pitchFamily="49" charset="-122"/>
              </a:rPr>
              <a:t>x</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读取输入值赋给变量 </a:t>
            </a:r>
            <a:r>
              <a:rPr lang="en-US" altLang="zh-CN" sz="2800" b="1" i="1" dirty="0">
                <a:latin typeface="楷体" panose="02010609060101010101" pitchFamily="49" charset="-122"/>
                <a:ea typeface="楷体" panose="02010609060101010101" pitchFamily="49" charset="-122"/>
              </a:rPr>
              <a:t>x</a:t>
            </a:r>
          </a:p>
          <a:p>
            <a:pPr eaLnBrk="1" hangingPunct="1">
              <a:lnSpc>
                <a:spcPct val="110000"/>
              </a:lnSpc>
              <a:spcBef>
                <a:spcPct val="5000"/>
              </a:spcBef>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输出语句：</a:t>
            </a:r>
            <a:r>
              <a:rPr lang="en-US" altLang="zh-CN" sz="2800" b="1" dirty="0">
                <a:latin typeface="楷体" panose="02010609060101010101" pitchFamily="49" charset="-122"/>
                <a:ea typeface="楷体" panose="02010609060101010101" pitchFamily="49" charset="-122"/>
              </a:rPr>
              <a:t>PRINT(&lt;</a:t>
            </a:r>
            <a:r>
              <a:rPr lang="zh-CN" altLang="en-US" sz="2800" b="1" dirty="0">
                <a:latin typeface="楷体" panose="02010609060101010101" pitchFamily="49" charset="-122"/>
                <a:ea typeface="楷体" panose="02010609060101010101" pitchFamily="49" charset="-122"/>
              </a:rPr>
              <a:t>输出信息</a:t>
            </a:r>
            <a:r>
              <a:rPr lang="en-US" altLang="zh-CN" sz="2800" b="1" dirty="0">
                <a:latin typeface="楷体" panose="02010609060101010101" pitchFamily="49" charset="-122"/>
                <a:ea typeface="楷体" panose="02010609060101010101" pitchFamily="49" charset="-122"/>
              </a:rPr>
              <a:t>&gt;)</a:t>
            </a: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6276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endParaRPr lang="en-US" altLang="zh-CN"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2086499" y="916346"/>
            <a:ext cx="9621945" cy="5832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spcBef>
                <a:spcPct val="0"/>
              </a:spcBef>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A </a:t>
            </a:r>
            <a:r>
              <a:rPr lang="zh-CN" altLang="en-US" b="1" dirty="0">
                <a:latin typeface="Times New Roman" panose="02020603050405020304" pitchFamily="18" charset="0"/>
                <a:ea typeface="楷体" panose="02010609060101010101" pitchFamily="49" charset="-122"/>
              </a:rPr>
              <a:t>是一个包含</a:t>
            </a:r>
            <a:r>
              <a:rPr lang="en-US" altLang="zh-CN" b="1" i="1" dirty="0">
                <a:latin typeface="Times New Roman" panose="02020603050405020304" pitchFamily="18" charset="0"/>
                <a:ea typeface="楷体" panose="02010609060101010101" pitchFamily="49" charset="-122"/>
              </a:rPr>
              <a:t>n</a:t>
            </a:r>
            <a:r>
              <a:rPr lang="zh-CN" altLang="en-US" b="1" dirty="0">
                <a:latin typeface="Times New Roman" panose="02020603050405020304" pitchFamily="18" charset="0"/>
                <a:ea typeface="楷体" panose="02010609060101010101" pitchFamily="49" charset="-122"/>
              </a:rPr>
              <a:t>个不同元素的实数数组，给</a:t>
            </a:r>
            <a:br>
              <a:rPr lang="en-US" altLang="zh-CN" b="1" dirty="0">
                <a:latin typeface="Times New Roman" panose="02020603050405020304" pitchFamily="18" charset="0"/>
                <a:ea typeface="楷体" panose="02010609060101010101" pitchFamily="49" charset="-122"/>
              </a:rPr>
            </a:b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出求 </a:t>
            </a:r>
            <a:r>
              <a:rPr lang="en-US" altLang="zh-CN" b="1" dirty="0">
                <a:latin typeface="Times New Roman" panose="02020603050405020304" pitchFamily="18" charset="0"/>
                <a:ea typeface="楷体" panose="02010609060101010101" pitchFamily="49" charset="-122"/>
              </a:rPr>
              <a:t>A </a:t>
            </a:r>
            <a:r>
              <a:rPr lang="zh-CN" altLang="en-US" b="1" dirty="0">
                <a:latin typeface="Times New Roman" panose="02020603050405020304" pitchFamily="18" charset="0"/>
                <a:ea typeface="楷体" panose="02010609060101010101" pitchFamily="49" charset="-122"/>
              </a:rPr>
              <a:t>之最大和最小元素的算法。 </a:t>
            </a:r>
          </a:p>
          <a:p>
            <a:pPr>
              <a:lnSpc>
                <a:spcPts val="4000"/>
              </a:lnSpc>
              <a:spcBef>
                <a:spcPct val="0"/>
              </a:spcBef>
              <a:buFont typeface="Wingdings" panose="05000000000000000000" pitchFamily="2" charset="2"/>
              <a:buNone/>
            </a:pPr>
            <a:r>
              <a:rPr lang="zh-CN" altLang="en-US" b="1" dirty="0">
                <a:latin typeface="Times New Roman" panose="02020603050405020304" pitchFamily="18" charset="0"/>
                <a:ea typeface="楷体" panose="02010609060101010101" pitchFamily="49" charset="-122"/>
              </a:rPr>
              <a:t>算法</a:t>
            </a:r>
            <a:r>
              <a:rPr lang="en-US" altLang="zh-CN" b="1" dirty="0">
                <a:latin typeface="Times New Roman" panose="02020603050405020304" pitchFamily="18" charset="0"/>
                <a:ea typeface="楷体" panose="02010609060101010101" pitchFamily="49" charset="-122"/>
              </a:rPr>
              <a:t>SM(A , </a:t>
            </a:r>
            <a:r>
              <a:rPr lang="en-US" altLang="zh-CN" b="1" i="1" dirty="0">
                <a:latin typeface="Times New Roman" panose="02020603050405020304" pitchFamily="18" charset="0"/>
                <a:ea typeface="楷体" panose="02010609060101010101" pitchFamily="49" charset="-122"/>
              </a:rPr>
              <a:t>n</a:t>
            </a:r>
            <a:r>
              <a:rPr lang="en-US" altLang="zh-CN" b="1" dirty="0">
                <a:latin typeface="Times New Roman" panose="02020603050405020304" pitchFamily="18" charset="0"/>
                <a:ea typeface="楷体" panose="02010609060101010101" pitchFamily="49" charset="-122"/>
              </a:rPr>
              <a:t> .  </a:t>
            </a:r>
            <a:r>
              <a:rPr lang="en-US" altLang="zh-CN" b="1" i="1" dirty="0">
                <a:latin typeface="Times New Roman" panose="02020603050405020304" pitchFamily="18" charset="0"/>
                <a:ea typeface="楷体" panose="02010609060101010101" pitchFamily="49" charset="-122"/>
              </a:rPr>
              <a:t>max</a:t>
            </a:r>
            <a:r>
              <a:rPr lang="en-US" altLang="zh-CN" b="1" dirty="0">
                <a:latin typeface="Times New Roman" panose="02020603050405020304" pitchFamily="18" charset="0"/>
                <a:ea typeface="楷体" panose="02010609060101010101" pitchFamily="49" charset="-122"/>
              </a:rPr>
              <a:t> , </a:t>
            </a:r>
            <a:r>
              <a:rPr lang="en-US" altLang="zh-CN" b="1" i="1" dirty="0">
                <a:latin typeface="Times New Roman" panose="02020603050405020304" pitchFamily="18" charset="0"/>
                <a:ea typeface="楷体" panose="02010609060101010101" pitchFamily="49" charset="-122"/>
              </a:rPr>
              <a:t>min</a:t>
            </a:r>
            <a:r>
              <a:rPr lang="en-US" altLang="zh-CN" b="1" dirty="0">
                <a:latin typeface="Times New Roman" panose="02020603050405020304" pitchFamily="18" charset="0"/>
                <a:ea typeface="楷体" panose="02010609060101010101" pitchFamily="49" charset="-122"/>
              </a:rPr>
              <a:t>) </a:t>
            </a:r>
          </a:p>
          <a:p>
            <a:pPr>
              <a:lnSpc>
                <a:spcPts val="4000"/>
              </a:lnSpc>
              <a:spcBef>
                <a:spcPct val="0"/>
              </a:spcBef>
              <a:buFont typeface="Wingdings" panose="05000000000000000000" pitchFamily="2" charset="2"/>
              <a:buNone/>
            </a:pPr>
            <a:r>
              <a:rPr lang="en-US" altLang="zh-CN" b="1" dirty="0">
                <a:solidFill>
                  <a:srgbClr val="FF0000"/>
                </a:solidFill>
                <a:latin typeface="Times New Roman" panose="02020603050405020304" pitchFamily="18" charset="0"/>
                <a:ea typeface="楷体" panose="02010609060101010101" pitchFamily="49" charset="-122"/>
              </a:rPr>
              <a:t>SM1.[</a:t>
            </a:r>
            <a:r>
              <a:rPr lang="zh-CN" altLang="en-US" b="1" dirty="0">
                <a:solidFill>
                  <a:srgbClr val="FF0000"/>
                </a:solidFill>
                <a:latin typeface="Times New Roman" panose="02020603050405020304" pitchFamily="18" charset="0"/>
                <a:ea typeface="楷体" panose="02010609060101010101" pitchFamily="49" charset="-122"/>
              </a:rPr>
              <a:t>初始化</a:t>
            </a:r>
            <a:r>
              <a:rPr lang="en-US" altLang="zh-CN" b="1" dirty="0">
                <a:solidFill>
                  <a:srgbClr val="FF0000"/>
                </a:solidFill>
                <a:latin typeface="Times New Roman" panose="02020603050405020304" pitchFamily="18" charset="0"/>
                <a:ea typeface="楷体" panose="02010609060101010101" pitchFamily="49" charset="-122"/>
              </a:rPr>
              <a:t>]</a:t>
            </a:r>
          </a:p>
          <a:p>
            <a:pPr>
              <a:lnSpc>
                <a:spcPts val="4000"/>
              </a:lnSpc>
              <a:spcBef>
                <a:spcPct val="0"/>
              </a:spcBef>
              <a:buFont typeface="Wingdings" panose="05000000000000000000" pitchFamily="2" charset="2"/>
              <a:buNone/>
            </a:pPr>
            <a:r>
              <a:rPr lang="en-US" altLang="zh-CN" b="1" i="1" dirty="0">
                <a:latin typeface="Times New Roman" panose="02020603050405020304" pitchFamily="18" charset="0"/>
                <a:ea typeface="楷体" panose="02010609060101010101" pitchFamily="49" charset="-122"/>
              </a:rPr>
              <a:t>         max</a:t>
            </a:r>
            <a:r>
              <a:rPr lang="en-US" altLang="zh-CN" b="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sym typeface="Symbol" panose="05050102010706020507" pitchFamily="18" charset="2"/>
              </a:rPr>
              <a:t> </a:t>
            </a:r>
            <a:r>
              <a:rPr lang="en-US" altLang="zh-CN" b="1" i="1" dirty="0">
                <a:latin typeface="Times New Roman" panose="02020603050405020304" pitchFamily="18" charset="0"/>
                <a:ea typeface="楷体" panose="02010609060101010101" pitchFamily="49" charset="-122"/>
              </a:rPr>
              <a:t>min</a:t>
            </a:r>
            <a:r>
              <a:rPr lang="en-US" altLang="zh-CN" b="1" dirty="0">
                <a:latin typeface="Times New Roman" panose="02020603050405020304" pitchFamily="18" charset="0"/>
                <a:ea typeface="楷体" panose="02010609060101010101" pitchFamily="49" charset="-122"/>
                <a:sym typeface="Symbol" panose="05050102010706020507" pitchFamily="18" charset="2"/>
              </a:rPr>
              <a:t>  </a:t>
            </a:r>
            <a:r>
              <a:rPr lang="en-US" altLang="zh-CN" b="1" dirty="0">
                <a:latin typeface="Times New Roman" panose="02020603050405020304" pitchFamily="18" charset="0"/>
                <a:ea typeface="楷体" panose="02010609060101010101" pitchFamily="49" charset="-122"/>
              </a:rPr>
              <a:t>A[1].</a:t>
            </a:r>
          </a:p>
          <a:p>
            <a:pPr>
              <a:lnSpc>
                <a:spcPts val="4000"/>
              </a:lnSpc>
              <a:spcBef>
                <a:spcPct val="0"/>
              </a:spcBef>
              <a:buFont typeface="Wingdings" panose="05000000000000000000" pitchFamily="2" charset="2"/>
              <a:buNone/>
            </a:pPr>
            <a:r>
              <a:rPr lang="en-US" altLang="zh-CN" b="1" dirty="0">
                <a:solidFill>
                  <a:srgbClr val="FF0000"/>
                </a:solidFill>
                <a:latin typeface="Times New Roman" panose="02020603050405020304" pitchFamily="18" charset="0"/>
                <a:ea typeface="楷体" panose="02010609060101010101" pitchFamily="49" charset="-122"/>
              </a:rPr>
              <a:t>SM2.[</a:t>
            </a:r>
            <a:r>
              <a:rPr lang="zh-CN" altLang="en-US" b="1" dirty="0">
                <a:solidFill>
                  <a:srgbClr val="FF0000"/>
                </a:solidFill>
                <a:latin typeface="Times New Roman" panose="02020603050405020304" pitchFamily="18" charset="0"/>
                <a:ea typeface="楷体" panose="02010609060101010101" pitchFamily="49" charset="-122"/>
              </a:rPr>
              <a:t>比较</a:t>
            </a:r>
            <a:r>
              <a:rPr lang="en-US" altLang="zh-CN" b="1" dirty="0">
                <a:solidFill>
                  <a:srgbClr val="FF0000"/>
                </a:solidFill>
                <a:latin typeface="Times New Roman" panose="02020603050405020304" pitchFamily="18" charset="0"/>
                <a:ea typeface="楷体" panose="02010609060101010101" pitchFamily="49" charset="-122"/>
              </a:rPr>
              <a:t>]</a:t>
            </a:r>
          </a:p>
          <a:p>
            <a:pPr>
              <a:lnSpc>
                <a:spcPts val="4000"/>
              </a:lnSpc>
              <a:spcBef>
                <a:spcPct val="0"/>
              </a:spcBef>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FOR </a:t>
            </a:r>
            <a:r>
              <a:rPr lang="en-US" altLang="zh-CN" b="1" i="1" dirty="0" err="1">
                <a:latin typeface="Times New Roman" panose="02020603050405020304" pitchFamily="18" charset="0"/>
                <a:ea typeface="楷体" panose="02010609060101010101" pitchFamily="49" charset="-122"/>
              </a:rPr>
              <a:t>i</a:t>
            </a:r>
            <a:r>
              <a:rPr lang="en-US" altLang="zh-CN" b="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sym typeface="Symbol" panose="05050102010706020507" pitchFamily="18" charset="2"/>
              </a:rPr>
              <a:t> </a:t>
            </a:r>
            <a:r>
              <a:rPr lang="en-US" altLang="zh-CN" b="1" dirty="0">
                <a:latin typeface="Times New Roman" panose="02020603050405020304" pitchFamily="18" charset="0"/>
                <a:ea typeface="楷体" panose="02010609060101010101" pitchFamily="49" charset="-122"/>
              </a:rPr>
              <a:t>2 TO </a:t>
            </a:r>
            <a:r>
              <a:rPr lang="en-US" altLang="zh-CN" b="1" i="1" dirty="0">
                <a:latin typeface="Times New Roman" panose="02020603050405020304" pitchFamily="18" charset="0"/>
                <a:ea typeface="楷体" panose="02010609060101010101" pitchFamily="49" charset="-122"/>
              </a:rPr>
              <a:t>n</a:t>
            </a:r>
            <a:r>
              <a:rPr lang="en-US" altLang="zh-CN" b="1" dirty="0">
                <a:latin typeface="Times New Roman" panose="02020603050405020304" pitchFamily="18" charset="0"/>
                <a:ea typeface="楷体" panose="02010609060101010101" pitchFamily="49" charset="-122"/>
              </a:rPr>
              <a:t> DO //</a:t>
            </a:r>
            <a:r>
              <a:rPr lang="zh-CN" altLang="en-US" b="1" dirty="0">
                <a:latin typeface="Times New Roman" panose="02020603050405020304" pitchFamily="18" charset="0"/>
                <a:ea typeface="楷体" panose="02010609060101010101" pitchFamily="49" charset="-122"/>
              </a:rPr>
              <a:t>求最大和最小元素</a:t>
            </a:r>
            <a:endParaRPr lang="en-US" altLang="zh-CN" b="1" dirty="0">
              <a:latin typeface="Times New Roman" panose="02020603050405020304" pitchFamily="18" charset="0"/>
              <a:ea typeface="楷体" panose="02010609060101010101" pitchFamily="49" charset="-122"/>
            </a:endParaRPr>
          </a:p>
          <a:p>
            <a:pPr>
              <a:lnSpc>
                <a:spcPts val="4000"/>
              </a:lnSpc>
              <a:spcBef>
                <a:spcPct val="0"/>
              </a:spcBef>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       (IF A[</a:t>
            </a:r>
            <a:r>
              <a:rPr lang="en-US" altLang="zh-CN" b="1" i="1" dirty="0" err="1">
                <a:latin typeface="Times New Roman" panose="02020603050405020304" pitchFamily="18" charset="0"/>
                <a:ea typeface="楷体" panose="02010609060101010101" pitchFamily="49" charset="-122"/>
              </a:rPr>
              <a:t>i</a:t>
            </a:r>
            <a:r>
              <a:rPr lang="en-US" altLang="zh-CN" b="1"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en-US" altLang="zh-CN" b="1" i="1" dirty="0">
                <a:latin typeface="Times New Roman" panose="02020603050405020304" pitchFamily="18" charset="0"/>
                <a:ea typeface="楷体" panose="02010609060101010101" pitchFamily="49" charset="-122"/>
              </a:rPr>
              <a:t>max</a:t>
            </a:r>
            <a:r>
              <a:rPr lang="en-US" altLang="zh-CN" b="1" dirty="0">
                <a:latin typeface="Times New Roman" panose="02020603050405020304" pitchFamily="18" charset="0"/>
                <a:ea typeface="楷体" panose="02010609060101010101" pitchFamily="49" charset="-122"/>
              </a:rPr>
              <a:t>  THEN  </a:t>
            </a:r>
            <a:r>
              <a:rPr lang="en-US" altLang="zh-CN" b="1" i="1" dirty="0">
                <a:latin typeface="Times New Roman" panose="02020603050405020304" pitchFamily="18" charset="0"/>
                <a:ea typeface="楷体" panose="02010609060101010101" pitchFamily="49" charset="-122"/>
              </a:rPr>
              <a:t>max</a:t>
            </a:r>
            <a:r>
              <a:rPr lang="en-US" altLang="zh-CN" b="1" dirty="0">
                <a:latin typeface="Times New Roman" panose="02020603050405020304" pitchFamily="18" charset="0"/>
                <a:ea typeface="楷体" panose="02010609060101010101" pitchFamily="49" charset="-122"/>
                <a:sym typeface="Symbol" panose="05050102010706020507" pitchFamily="18" charset="2"/>
              </a:rPr>
              <a:t>  </a:t>
            </a:r>
            <a:r>
              <a:rPr lang="en-US" altLang="zh-CN" b="1" dirty="0">
                <a:latin typeface="Times New Roman" panose="02020603050405020304" pitchFamily="18" charset="0"/>
                <a:ea typeface="楷体" panose="02010609060101010101" pitchFamily="49" charset="-122"/>
              </a:rPr>
              <a:t>A[</a:t>
            </a:r>
            <a:r>
              <a:rPr lang="en-US" altLang="zh-CN" b="1" i="1" dirty="0" err="1">
                <a:latin typeface="Times New Roman" panose="02020603050405020304" pitchFamily="18" charset="0"/>
                <a:ea typeface="楷体" panose="02010609060101010101" pitchFamily="49" charset="-122"/>
              </a:rPr>
              <a:t>i</a:t>
            </a:r>
            <a:r>
              <a:rPr lang="en-US" altLang="zh-CN" b="1" dirty="0">
                <a:latin typeface="Times New Roman" panose="02020603050405020304" pitchFamily="18" charset="0"/>
                <a:ea typeface="楷体" panose="02010609060101010101" pitchFamily="49" charset="-122"/>
              </a:rPr>
              <a:t>].          </a:t>
            </a:r>
          </a:p>
          <a:p>
            <a:pPr>
              <a:lnSpc>
                <a:spcPts val="4000"/>
              </a:lnSpc>
              <a:spcBef>
                <a:spcPct val="0"/>
              </a:spcBef>
              <a:buFont typeface="Wingdings" panose="05000000000000000000" pitchFamily="2" charset="2"/>
              <a:buNone/>
            </a:pPr>
            <a:r>
              <a:rPr lang="en-US" altLang="zh-CN" b="1" dirty="0">
                <a:latin typeface="Times New Roman" panose="02020603050405020304" pitchFamily="18" charset="0"/>
                <a:ea typeface="楷体" panose="02010609060101010101" pitchFamily="49" charset="-122"/>
              </a:rPr>
              <a:t>        IF A[</a:t>
            </a:r>
            <a:r>
              <a:rPr lang="en-US" altLang="zh-CN" b="1" i="1" dirty="0" err="1">
                <a:latin typeface="Times New Roman" panose="02020603050405020304" pitchFamily="18" charset="0"/>
                <a:ea typeface="楷体" panose="02010609060101010101" pitchFamily="49" charset="-122"/>
              </a:rPr>
              <a:t>i</a:t>
            </a:r>
            <a:r>
              <a:rPr lang="en-US" altLang="zh-CN" b="1"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en-US" altLang="zh-CN" b="1" i="1" dirty="0">
                <a:latin typeface="Times New Roman" panose="02020603050405020304" pitchFamily="18" charset="0"/>
                <a:ea typeface="楷体" panose="02010609060101010101" pitchFamily="49" charset="-122"/>
              </a:rPr>
              <a:t>min</a:t>
            </a:r>
            <a:r>
              <a:rPr lang="en-US" altLang="zh-CN" b="1" dirty="0">
                <a:latin typeface="Times New Roman" panose="02020603050405020304" pitchFamily="18" charset="0"/>
                <a:ea typeface="楷体" panose="02010609060101010101" pitchFamily="49" charset="-122"/>
              </a:rPr>
              <a:t>   THEN  </a:t>
            </a:r>
            <a:r>
              <a:rPr lang="en-US" altLang="zh-CN" b="1" i="1" dirty="0">
                <a:latin typeface="Times New Roman" panose="02020603050405020304" pitchFamily="18" charset="0"/>
                <a:ea typeface="楷体" panose="02010609060101010101" pitchFamily="49" charset="-122"/>
              </a:rPr>
              <a:t>min</a:t>
            </a:r>
            <a:r>
              <a:rPr lang="en-US" altLang="zh-CN" b="1" dirty="0">
                <a:latin typeface="Times New Roman" panose="02020603050405020304" pitchFamily="18" charset="0"/>
                <a:ea typeface="楷体" panose="02010609060101010101" pitchFamily="49" charset="-122"/>
                <a:sym typeface="Symbol" panose="05050102010706020507" pitchFamily="18" charset="2"/>
              </a:rPr>
              <a:t>  </a:t>
            </a:r>
            <a:r>
              <a:rPr lang="en-US" altLang="zh-CN" b="1" dirty="0">
                <a:latin typeface="Times New Roman" panose="02020603050405020304" pitchFamily="18" charset="0"/>
                <a:ea typeface="楷体" panose="02010609060101010101" pitchFamily="49" charset="-122"/>
              </a:rPr>
              <a:t>A[</a:t>
            </a:r>
            <a:r>
              <a:rPr lang="en-US" altLang="zh-CN" b="1" i="1" dirty="0" err="1">
                <a:latin typeface="Times New Roman" panose="02020603050405020304" pitchFamily="18" charset="0"/>
                <a:ea typeface="楷体" panose="02010609060101010101" pitchFamily="49" charset="-122"/>
              </a:rPr>
              <a:t>i</a:t>
            </a:r>
            <a:r>
              <a:rPr lang="en-US" altLang="zh-CN" b="1" dirty="0">
                <a:latin typeface="Times New Roman" panose="02020603050405020304" pitchFamily="18" charset="0"/>
                <a:ea typeface="楷体" panose="02010609060101010101" pitchFamily="49" charset="-122"/>
              </a:rPr>
              <a:t>]) . </a:t>
            </a:r>
            <a:r>
              <a:rPr kumimoji="1" lang="en-US" altLang="zh-CN"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41826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041607"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1</a:t>
            </a:r>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880025" y="1644802"/>
            <a:ext cx="9720884" cy="3455987"/>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defRPr/>
            </a:pPr>
            <a:r>
              <a:rPr lang="zh-CN" altLang="en-US" sz="2400" b="1" dirty="0">
                <a:solidFill>
                  <a:srgbClr val="FF0000"/>
                </a:solidFill>
                <a:latin typeface="楷体" panose="02010609060101010101" pitchFamily="49" charset="-122"/>
                <a:ea typeface="楷体" panose="02010609060101010101" pitchFamily="49" charset="-122"/>
              </a:rPr>
              <a:t>电话号码查询</a:t>
            </a:r>
          </a:p>
          <a:p>
            <a:pPr>
              <a:lnSpc>
                <a:spcPct val="120000"/>
              </a:lnSpc>
              <a:buFontTx/>
              <a:buNone/>
              <a:defRPr/>
            </a:pPr>
            <a:r>
              <a:rPr lang="zh-CN" altLang="en-US" sz="2400" b="1" dirty="0">
                <a:latin typeface="楷体" panose="02010609060101010101" pitchFamily="49" charset="-122"/>
                <a:ea typeface="楷体" panose="02010609060101010101" pitchFamily="49" charset="-122"/>
              </a:rPr>
              <a:t> 设有一个电话号码薄，它记录了</a:t>
            </a:r>
            <a:r>
              <a:rPr lang="en-US" altLang="zh-CN" sz="2400" b="1" dirty="0">
                <a:latin typeface="楷体" panose="02010609060101010101" pitchFamily="49" charset="-122"/>
                <a:ea typeface="楷体" panose="02010609060101010101" pitchFamily="49" charset="-122"/>
              </a:rPr>
              <a:t>n</a:t>
            </a:r>
            <a:r>
              <a:rPr lang="zh-CN" altLang="en-US" sz="2400" b="1" dirty="0">
                <a:latin typeface="楷体" panose="02010609060101010101" pitchFamily="49" charset="-122"/>
                <a:ea typeface="楷体" panose="02010609060101010101" pitchFamily="49" charset="-122"/>
              </a:rPr>
              <a:t>个人的名字和其相应的电话号码，如：</a:t>
            </a:r>
            <a:r>
              <a:rPr lang="en-US" altLang="zh-CN" sz="2400" b="1" dirty="0">
                <a:latin typeface="楷体" panose="02010609060101010101" pitchFamily="49" charset="-122"/>
                <a:ea typeface="楷体" panose="02010609060101010101" pitchFamily="49" charset="-122"/>
              </a:rPr>
              <a:t>(a</a:t>
            </a:r>
            <a:r>
              <a:rPr lang="en-US" altLang="zh-CN" sz="2400" b="1" baseline="-12000"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b</a:t>
            </a:r>
            <a:r>
              <a:rPr lang="en-US" altLang="zh-CN" sz="2400" b="1" baseline="-12000" dirty="0">
                <a:latin typeface="楷体" panose="02010609060101010101" pitchFamily="49" charset="-122"/>
                <a:ea typeface="楷体" panose="02010609060101010101" pitchFamily="49" charset="-122"/>
              </a:rPr>
              <a:t>1</a:t>
            </a:r>
            <a:r>
              <a:rPr lang="en-US" altLang="zh-CN" sz="2400" b="1" dirty="0">
                <a:latin typeface="楷体" panose="02010609060101010101" pitchFamily="49" charset="-122"/>
                <a:ea typeface="楷体" panose="02010609060101010101" pitchFamily="49" charset="-122"/>
              </a:rPr>
              <a:t>)(a</a:t>
            </a:r>
            <a:r>
              <a:rPr lang="en-US" altLang="zh-CN" sz="2400" b="1" baseline="-12000"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b</a:t>
            </a:r>
            <a:r>
              <a:rPr lang="en-US" altLang="zh-CN" sz="2400" b="1" baseline="-12000" dirty="0">
                <a:latin typeface="楷体" panose="02010609060101010101" pitchFamily="49" charset="-122"/>
                <a:ea typeface="楷体" panose="02010609060101010101" pitchFamily="49" charset="-122"/>
              </a:rPr>
              <a:t>2</a:t>
            </a:r>
            <a:r>
              <a:rPr lang="en-US" altLang="zh-CN" sz="2400" b="1" dirty="0">
                <a:latin typeface="楷体" panose="02010609060101010101" pitchFamily="49" charset="-122"/>
                <a:ea typeface="楷体" panose="02010609060101010101" pitchFamily="49" charset="-122"/>
              </a:rPr>
              <a:t>)…(a</a:t>
            </a:r>
            <a:r>
              <a:rPr lang="en-US" altLang="zh-CN" sz="2400" b="1" baseline="-12000" dirty="0">
                <a:latin typeface="楷体" panose="02010609060101010101" pitchFamily="49" charset="-122"/>
                <a:ea typeface="楷体" panose="02010609060101010101" pitchFamily="49" charset="-122"/>
              </a:rPr>
              <a:t>n</a:t>
            </a:r>
            <a:r>
              <a:rPr lang="zh-CN" altLang="en-US" sz="2400" b="1" dirty="0">
                <a:latin typeface="楷体" panose="02010609060101010101" pitchFamily="49" charset="-122"/>
                <a:ea typeface="楷体" panose="02010609060101010101" pitchFamily="49" charset="-122"/>
              </a:rPr>
              <a:t>，</a:t>
            </a:r>
            <a:r>
              <a:rPr lang="en-US" altLang="zh-CN" sz="2400" b="1" dirty="0" err="1">
                <a:latin typeface="楷体" panose="02010609060101010101" pitchFamily="49" charset="-122"/>
                <a:ea typeface="楷体" panose="02010609060101010101" pitchFamily="49" charset="-122"/>
              </a:rPr>
              <a:t>b</a:t>
            </a:r>
            <a:r>
              <a:rPr lang="en-US" altLang="zh-CN" sz="2400" b="1" baseline="-12000" dirty="0" err="1">
                <a:latin typeface="楷体" panose="02010609060101010101" pitchFamily="49" charset="-122"/>
                <a:ea typeface="楷体" panose="02010609060101010101" pitchFamily="49" charset="-122"/>
              </a:rPr>
              <a:t>n</a:t>
            </a:r>
            <a:r>
              <a:rPr lang="en-US" altLang="zh-CN" sz="2400" b="1" dirty="0">
                <a:latin typeface="楷体" panose="02010609060101010101" pitchFamily="49" charset="-122"/>
                <a:ea typeface="楷体" panose="02010609060101010101" pitchFamily="49" charset="-122"/>
              </a:rPr>
              <a:t>)</a:t>
            </a:r>
          </a:p>
          <a:p>
            <a:pPr>
              <a:lnSpc>
                <a:spcPct val="120000"/>
              </a:lnSpc>
              <a:buFontTx/>
              <a:buNone/>
              <a:defRPr/>
            </a:pPr>
            <a:r>
              <a:rPr lang="zh-CN" altLang="en-US" sz="2400" b="1" dirty="0">
                <a:latin typeface="楷体" panose="02010609060101010101" pitchFamily="49" charset="-122"/>
                <a:ea typeface="楷体" panose="02010609060101010101" pitchFamily="49" charset="-122"/>
              </a:rPr>
              <a:t>其中</a:t>
            </a:r>
            <a:r>
              <a:rPr lang="en-US" altLang="zh-CN" sz="2400" b="1" dirty="0" err="1">
                <a:latin typeface="楷体" panose="02010609060101010101" pitchFamily="49" charset="-122"/>
                <a:ea typeface="楷体" panose="02010609060101010101" pitchFamily="49" charset="-122"/>
              </a:rPr>
              <a:t>a</a:t>
            </a:r>
            <a:r>
              <a:rPr lang="en-US" altLang="zh-CN" sz="2400" b="1" baseline="-14000" dirty="0" err="1">
                <a:latin typeface="楷体" panose="02010609060101010101" pitchFamily="49" charset="-122"/>
                <a:ea typeface="楷体" panose="02010609060101010101" pitchFamily="49" charset="-122"/>
              </a:rPr>
              <a:t>i</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b</a:t>
            </a:r>
            <a:r>
              <a:rPr lang="en-US" altLang="zh-CN" sz="2400" b="1" baseline="-14000" dirty="0">
                <a:latin typeface="楷体" panose="02010609060101010101" pitchFamily="49" charset="-122"/>
                <a:ea typeface="楷体" panose="02010609060101010101" pitchFamily="49" charset="-122"/>
              </a:rPr>
              <a:t>i</a:t>
            </a:r>
            <a:r>
              <a:rPr lang="en-US" altLang="zh-CN" sz="2400" b="1" dirty="0">
                <a:latin typeface="楷体" panose="02010609060101010101" pitchFamily="49" charset="-122"/>
                <a:ea typeface="楷体" panose="02010609060101010101" pitchFamily="49" charset="-122"/>
              </a:rPr>
              <a:t>(</a:t>
            </a:r>
            <a:r>
              <a:rPr lang="en-US" altLang="zh-CN" sz="2400" b="1" dirty="0" err="1">
                <a:latin typeface="楷体" panose="02010609060101010101" pitchFamily="49" charset="-122"/>
                <a:ea typeface="楷体" panose="02010609060101010101" pitchFamily="49" charset="-122"/>
              </a:rPr>
              <a:t>i</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2…n) </a:t>
            </a:r>
            <a:r>
              <a:rPr lang="zh-CN" altLang="en-US" sz="2400" b="1" dirty="0">
                <a:latin typeface="楷体" panose="02010609060101010101" pitchFamily="49" charset="-122"/>
                <a:ea typeface="楷体" panose="02010609060101010101" pitchFamily="49" charset="-122"/>
              </a:rPr>
              <a:t>分别表示某人的名字和对应电话号码</a:t>
            </a:r>
          </a:p>
          <a:p>
            <a:pPr>
              <a:lnSpc>
                <a:spcPct val="120000"/>
              </a:lnSpc>
              <a:buFontTx/>
              <a:buNone/>
              <a:defRPr/>
            </a:pPr>
            <a:r>
              <a:rPr lang="zh-CN" altLang="en-US" sz="2400" b="1" dirty="0">
                <a:solidFill>
                  <a:srgbClr val="0033CC"/>
                </a:solidFill>
                <a:latin typeface="楷体" panose="02010609060101010101" pitchFamily="49" charset="-122"/>
                <a:ea typeface="楷体" panose="02010609060101010101" pitchFamily="49" charset="-122"/>
              </a:rPr>
              <a:t>问题：</a:t>
            </a:r>
            <a:r>
              <a:rPr lang="zh-CN" altLang="en-US" sz="2400" b="1" dirty="0">
                <a:latin typeface="楷体" panose="02010609060101010101" pitchFamily="49" charset="-122"/>
                <a:ea typeface="楷体" panose="02010609060101010101" pitchFamily="49" charset="-122"/>
              </a:rPr>
              <a:t>设计一个算法，当给定一个名字时，该算法能查找出相应的电话号码，如果该电话簿中没有这个名字，则该给出没有此人信息。</a:t>
            </a:r>
          </a:p>
        </p:txBody>
      </p:sp>
      <p:sp>
        <p:nvSpPr>
          <p:cNvPr id="4" name="Text Box 4"/>
          <p:cNvSpPr txBox="1">
            <a:spLocks noChangeArrowheads="1"/>
          </p:cNvSpPr>
          <p:nvPr/>
        </p:nvSpPr>
        <p:spPr bwMode="auto">
          <a:xfrm>
            <a:off x="2139506" y="74764"/>
            <a:ext cx="8775700" cy="1570038"/>
          </a:xfrm>
          <a:prstGeom prst="rect">
            <a:avLst/>
          </a:prstGeom>
          <a:solidFill>
            <a:srgbClr val="99FF99"/>
          </a:solidFill>
          <a:ln w="9525">
            <a:noFill/>
            <a:miter lim="800000"/>
            <a:headEnd/>
            <a:tailEnd/>
          </a:ln>
        </p:spPr>
        <p:txBody>
          <a:bodyPr>
            <a:spAutoFit/>
          </a:bodyPr>
          <a:lstStyle/>
          <a:p>
            <a:pPr>
              <a:lnSpc>
                <a:spcPct val="120000"/>
              </a:lnSpc>
              <a:spcBef>
                <a:spcPct val="20000"/>
              </a:spcBef>
              <a:buClr>
                <a:schemeClr val="bg2"/>
              </a:buClr>
              <a:buSzPct val="65000"/>
              <a:buFont typeface="Wingdings" pitchFamily="2" charset="2"/>
              <a:buNone/>
              <a:defRPr/>
            </a:pPr>
            <a:r>
              <a:rPr kumimoji="1" lang="zh-CN" altLang="en-US" sz="2400" b="1" dirty="0">
                <a:latin typeface="楷体" panose="02010609060101010101" pitchFamily="49" charset="-122"/>
                <a:ea typeface="楷体" panose="02010609060101010101" pitchFamily="49" charset="-122"/>
              </a:rPr>
              <a:t>要做的事情：</a:t>
            </a:r>
          </a:p>
          <a:p>
            <a:pPr lvl="1">
              <a:lnSpc>
                <a:spcPct val="120000"/>
              </a:lnSpc>
              <a:spcBef>
                <a:spcPct val="20000"/>
              </a:spcBef>
              <a:buClr>
                <a:schemeClr val="bg2"/>
              </a:buClr>
              <a:buFontTx/>
              <a:buChar char="–"/>
              <a:defRPr/>
            </a:pPr>
            <a:r>
              <a:rPr kumimoji="1" lang="zh-CN" altLang="en-US" sz="2400" b="1" dirty="0">
                <a:latin typeface="楷体" panose="02010609060101010101" pitchFamily="49" charset="-122"/>
                <a:ea typeface="楷体" panose="02010609060101010101" pitchFamily="49" charset="-122"/>
              </a:rPr>
              <a:t>如何表示和存储电话号码簿的所有信息</a:t>
            </a:r>
            <a:r>
              <a:rPr kumimoji="1" lang="en-US" altLang="zh-CN" sz="2400" b="1" dirty="0">
                <a:latin typeface="楷体" panose="02010609060101010101" pitchFamily="49" charset="-122"/>
                <a:ea typeface="楷体" panose="02010609060101010101" pitchFamily="49" charset="-122"/>
              </a:rPr>
              <a:t>—</a:t>
            </a:r>
            <a:r>
              <a:rPr kumimoji="1" lang="zh-CN" altLang="en-US" sz="2400" b="1" dirty="0">
                <a:solidFill>
                  <a:srgbClr val="FF0000"/>
                </a:solidFill>
                <a:latin typeface="楷体" panose="02010609060101010101" pitchFamily="49" charset="-122"/>
                <a:ea typeface="楷体" panose="02010609060101010101" pitchFamily="49" charset="-122"/>
              </a:rPr>
              <a:t>数据结构设计</a:t>
            </a:r>
          </a:p>
          <a:p>
            <a:pPr lvl="1">
              <a:lnSpc>
                <a:spcPct val="120000"/>
              </a:lnSpc>
              <a:spcBef>
                <a:spcPct val="20000"/>
              </a:spcBef>
              <a:buClr>
                <a:schemeClr val="bg2"/>
              </a:buClr>
              <a:buFontTx/>
              <a:buChar char="–"/>
              <a:defRPr/>
            </a:pPr>
            <a:r>
              <a:rPr kumimoji="1" lang="zh-CN" altLang="en-US" sz="2400" b="1" dirty="0">
                <a:latin typeface="楷体" panose="02010609060101010101" pitchFamily="49" charset="-122"/>
                <a:ea typeface="楷体" panose="02010609060101010101" pitchFamily="49" charset="-122"/>
              </a:rPr>
              <a:t>如何实现快速查找</a:t>
            </a:r>
            <a:r>
              <a:rPr kumimoji="1" lang="en-US" altLang="zh-CN" sz="2400" b="1" dirty="0">
                <a:latin typeface="楷体" panose="02010609060101010101" pitchFamily="49" charset="-122"/>
                <a:ea typeface="楷体" panose="02010609060101010101" pitchFamily="49" charset="-122"/>
              </a:rPr>
              <a:t>----</a:t>
            </a:r>
            <a:r>
              <a:rPr kumimoji="1" lang="zh-CN" altLang="en-US" sz="2400" b="1" dirty="0">
                <a:solidFill>
                  <a:srgbClr val="FF0000"/>
                </a:solidFill>
                <a:latin typeface="楷体" panose="02010609060101010101" pitchFamily="49" charset="-122"/>
                <a:ea typeface="楷体" panose="02010609060101010101" pitchFamily="49" charset="-122"/>
              </a:rPr>
              <a:t>算法设计</a:t>
            </a:r>
            <a:endParaRPr kumimoji="1" lang="en-US" altLang="zh-CN" sz="2400" b="1" dirty="0">
              <a:solidFill>
                <a:srgbClr val="FF0000"/>
              </a:solidFill>
              <a:latin typeface="楷体" panose="02010609060101010101" pitchFamily="49" charset="-122"/>
              <a:ea typeface="楷体" panose="02010609060101010101" pitchFamily="49" charset="-122"/>
            </a:endParaRPr>
          </a:p>
        </p:txBody>
      </p:sp>
      <p:sp>
        <p:nvSpPr>
          <p:cNvPr id="5" name="Text Box 5"/>
          <p:cNvSpPr txBox="1">
            <a:spLocks noChangeArrowheads="1"/>
          </p:cNvSpPr>
          <p:nvPr/>
        </p:nvSpPr>
        <p:spPr bwMode="auto">
          <a:xfrm>
            <a:off x="3154374" y="5100789"/>
            <a:ext cx="6011863" cy="1347787"/>
          </a:xfrm>
          <a:prstGeom prst="rect">
            <a:avLst/>
          </a:prstGeom>
          <a:solidFill>
            <a:schemeClr val="accent3">
              <a:lumMod val="20000"/>
              <a:lumOff val="80000"/>
            </a:schemeClr>
          </a:solidFill>
          <a:ln w="9525">
            <a:noFill/>
            <a:miter lim="800000"/>
            <a:headEnd/>
            <a:tailEnd/>
          </a:ln>
        </p:spPr>
        <p:txBody>
          <a:bodyPr>
            <a:spAutoFit/>
          </a:bodyPr>
          <a:lstStyle/>
          <a:p>
            <a:pPr>
              <a:spcBef>
                <a:spcPct val="20000"/>
              </a:spcBef>
              <a:defRPr/>
            </a:pPr>
            <a:r>
              <a:rPr kumimoji="1" lang="zh-CN" altLang="en-US" sz="2400" b="1" dirty="0">
                <a:solidFill>
                  <a:srgbClr val="FF0000"/>
                </a:solidFill>
                <a:latin typeface="楷体" panose="02010609060101010101" pitchFamily="49" charset="-122"/>
                <a:ea typeface="楷体" panose="02010609060101010101" pitchFamily="49" charset="-122"/>
              </a:rPr>
              <a:t>结论</a:t>
            </a:r>
            <a:r>
              <a:rPr kumimoji="1" lang="en-US" altLang="zh-CN" sz="2400" b="1" dirty="0">
                <a:solidFill>
                  <a:srgbClr val="FF0000"/>
                </a:solidFill>
                <a:latin typeface="楷体" panose="02010609060101010101" pitchFamily="49" charset="-122"/>
                <a:ea typeface="楷体" panose="02010609060101010101" pitchFamily="49" charset="-122"/>
              </a:rPr>
              <a:t>1.	</a:t>
            </a:r>
            <a:r>
              <a:rPr kumimoji="1" lang="zh-CN" altLang="en-US" sz="2400" b="1" dirty="0">
                <a:solidFill>
                  <a:srgbClr val="FF0000"/>
                </a:solidFill>
                <a:latin typeface="楷体" panose="02010609060101010101" pitchFamily="49" charset="-122"/>
                <a:ea typeface="楷体" panose="02010609060101010101" pitchFamily="49" charset="-122"/>
              </a:rPr>
              <a:t>数据之间是有联系的</a:t>
            </a:r>
          </a:p>
          <a:p>
            <a:pPr>
              <a:spcBef>
                <a:spcPct val="20000"/>
              </a:spcBef>
              <a:defRPr/>
            </a:pPr>
            <a:r>
              <a:rPr kumimoji="1" lang="zh-CN" altLang="en-US" sz="2400" b="1" dirty="0">
                <a:solidFill>
                  <a:srgbClr val="0000FF"/>
                </a:solidFill>
                <a:latin typeface="楷体" panose="02010609060101010101" pitchFamily="49" charset="-122"/>
                <a:ea typeface="楷体" panose="02010609060101010101" pitchFamily="49" charset="-122"/>
              </a:rPr>
              <a:t>这些联系常常影响算法的选择和效率。</a:t>
            </a:r>
          </a:p>
          <a:p>
            <a:pPr>
              <a:spcBef>
                <a:spcPct val="20000"/>
              </a:spcBef>
              <a:defRPr/>
            </a:pPr>
            <a:r>
              <a:rPr kumimoji="1" lang="en-US" altLang="zh-CN" sz="2400" b="1" dirty="0">
                <a:solidFill>
                  <a:srgbClr val="0000FF"/>
                </a:solidFill>
                <a:latin typeface="楷体" panose="02010609060101010101" pitchFamily="49" charset="-122"/>
                <a:ea typeface="楷体" panose="02010609060101010101" pitchFamily="49" charset="-122"/>
              </a:rPr>
              <a:t>《DS》</a:t>
            </a:r>
            <a:r>
              <a:rPr kumimoji="1" lang="zh-CN" altLang="en-US" sz="2400" b="1" dirty="0">
                <a:solidFill>
                  <a:srgbClr val="0000FF"/>
                </a:solidFill>
                <a:latin typeface="楷体" panose="02010609060101010101" pitchFamily="49" charset="-122"/>
                <a:ea typeface="楷体" panose="02010609060101010101" pitchFamily="49" charset="-122"/>
              </a:rPr>
              <a:t>就是要研究数据之间的联系。</a:t>
            </a:r>
          </a:p>
        </p:txBody>
      </p:sp>
    </p:spTree>
    <p:extLst>
      <p:ext uri="{BB962C8B-B14F-4D97-AF65-F5344CB8AC3E}">
        <p14:creationId xmlns:p14="http://schemas.microsoft.com/office/powerpoint/2010/main" val="137455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To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To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lide(fromTo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lide(fromTo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4">
                                            <p:bg/>
                                          </p:spTgt>
                                        </p:tgtEl>
                                        <p:attrNameLst>
                                          <p:attrName>style.visibility</p:attrName>
                                        </p:attrNameLst>
                                      </p:cBhvr>
                                      <p:to>
                                        <p:strVal val="visible"/>
                                      </p:to>
                                    </p:set>
                                    <p:animEffect transition="in" filter="blinds(vertical)">
                                      <p:cBhvr>
                                        <p:cTn id="27" dur="500"/>
                                        <p:tgtEl>
                                          <p:spTgt spid="4">
                                            <p:bg/>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blinds(vertical)">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blinds(vertical)">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blinds(vertical)">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charRg st="4294967295" end="4294967295"/>
                                            </p:txEl>
                                          </p:spTgt>
                                        </p:tgtEl>
                                        <p:attrNameLst>
                                          <p:attrName>style.visibility</p:attrName>
                                        </p:attrNameLst>
                                      </p:cBhvr>
                                      <p:to>
                                        <p:strVal val="visible"/>
                                      </p:to>
                                    </p:set>
                                    <p:animEffect transition="in" filter="wipe(left)">
                                      <p:cBhvr>
                                        <p:cTn id="47" dur="500"/>
                                        <p:tgtEl>
                                          <p:spTgt spid="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P spid="4" grpId="0" build="p" bldLvl="2" animBg="1" autoUpdateAnimBg="0"/>
      <p:bldP spid="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112110" cy="605909"/>
          </a:xfrm>
        </p:spPr>
        <p:txBody>
          <a:bodyPr/>
          <a:lstStyle/>
          <a:p>
            <a:r>
              <a:rPr lang="en-US" altLang="zh-CN" dirty="0">
                <a:latin typeface="楷体" panose="02010609060101010101" pitchFamily="49" charset="-122"/>
                <a:ea typeface="楷体" panose="02010609060101010101" pitchFamily="49" charset="-122"/>
              </a:rPr>
              <a:t>ADL</a:t>
            </a:r>
            <a:r>
              <a:rPr lang="zh-CN" altLang="en-US" dirty="0">
                <a:latin typeface="楷体" panose="02010609060101010101" pitchFamily="49" charset="-122"/>
                <a:ea typeface="楷体" panose="02010609060101010101" pitchFamily="49" charset="-122"/>
              </a:rPr>
              <a:t>的特点</a:t>
            </a:r>
            <a:endParaRPr lang="en-US" altLang="zh-CN"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a:xfrm>
            <a:off x="1197429" y="2104953"/>
            <a:ext cx="5211763"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6464300" algn="l"/>
              </a:tabLst>
            </a:pPr>
            <a:r>
              <a:rPr lang="zh-CN" altLang="en-US" b="1">
                <a:latin typeface="楷体" panose="02010609060101010101" pitchFamily="49" charset="-122"/>
                <a:ea typeface="楷体" panose="02010609060101010101" pitchFamily="49" charset="-122"/>
                <a:cs typeface="Times New Roman" panose="02020603050405020304" pitchFamily="18" charset="0"/>
              </a:rPr>
              <a:t>书写简便</a:t>
            </a:r>
          </a:p>
          <a:p>
            <a:pPr marL="669925" lvl="1" indent="-325438">
              <a:tabLst>
                <a:tab pos="6464300" algn="l"/>
              </a:tabLst>
            </a:pPr>
            <a:r>
              <a:rPr lang="zh-CN" altLang="en-US" b="1">
                <a:latin typeface="楷体" panose="02010609060101010101" pitchFamily="49" charset="-122"/>
                <a:ea typeface="楷体" panose="02010609060101010101" pitchFamily="49" charset="-122"/>
                <a:cs typeface="Times New Roman" panose="02020603050405020304" pitchFamily="18" charset="0"/>
              </a:rPr>
              <a:t>不必考虑过多</a:t>
            </a:r>
            <a:br>
              <a:rPr lang="zh-CN" altLang="en-US" b="1">
                <a:latin typeface="楷体" panose="02010609060101010101" pitchFamily="49" charset="-122"/>
                <a:ea typeface="楷体" panose="02010609060101010101" pitchFamily="49" charset="-122"/>
                <a:cs typeface="Times New Roman" panose="02020603050405020304" pitchFamily="18" charset="0"/>
              </a:rPr>
            </a:br>
            <a:r>
              <a:rPr lang="zh-CN" altLang="en-US" b="1">
                <a:latin typeface="楷体" panose="02010609060101010101" pitchFamily="49" charset="-122"/>
                <a:ea typeface="楷体" panose="02010609060101010101" pitchFamily="49" charset="-122"/>
                <a:cs typeface="Times New Roman" panose="02020603050405020304" pitchFamily="18" charset="0"/>
              </a:rPr>
              <a:t>程序设计语言的细节</a:t>
            </a:r>
          </a:p>
          <a:p>
            <a:pPr marL="669925" lvl="1" indent="-325438">
              <a:tabLst>
                <a:tab pos="6464300" algn="l"/>
              </a:tabLst>
            </a:pPr>
            <a:r>
              <a:rPr lang="zh-CN" altLang="en-US" b="1">
                <a:latin typeface="楷体" panose="02010609060101010101" pitchFamily="49" charset="-122"/>
                <a:ea typeface="楷体" panose="02010609060101010101" pitchFamily="49" charset="-122"/>
                <a:cs typeface="Times New Roman" panose="02020603050405020304" pitchFamily="18" charset="0"/>
              </a:rPr>
              <a:t>例</a:t>
            </a:r>
            <a:r>
              <a:rPr lang="en-US" altLang="zh-CN" b="1">
                <a:latin typeface="楷体" panose="02010609060101010101" pitchFamily="49" charset="-122"/>
                <a:ea typeface="楷体" panose="02010609060101010101" pitchFamily="49" charset="-122"/>
                <a:cs typeface="Times New Roman" panose="02020603050405020304" pitchFamily="18" charset="0"/>
              </a:rPr>
              <a:t>: </a:t>
            </a:r>
            <a:r>
              <a:rPr lang="zh-CN" altLang="en-US" b="1">
                <a:latin typeface="楷体" panose="02010609060101010101" pitchFamily="49" charset="-122"/>
                <a:ea typeface="楷体" panose="02010609060101010101" pitchFamily="49" charset="-122"/>
                <a:cs typeface="Times New Roman" panose="02020603050405020304" pitchFamily="18" charset="0"/>
              </a:rPr>
              <a:t>交换 </a:t>
            </a:r>
            <a:r>
              <a:rPr lang="en-US" altLang="zh-CN" b="1" i="1">
                <a:latin typeface="楷体" panose="02010609060101010101" pitchFamily="49" charset="-122"/>
                <a:ea typeface="楷体" panose="02010609060101010101" pitchFamily="49" charset="-122"/>
                <a:cs typeface="Times New Roman" panose="02020603050405020304" pitchFamily="18" charset="0"/>
              </a:rPr>
              <a:t>a</a:t>
            </a:r>
            <a:r>
              <a:rPr lang="en-US" altLang="zh-CN" b="1">
                <a:latin typeface="楷体" panose="02010609060101010101" pitchFamily="49" charset="-122"/>
                <a:ea typeface="楷体" panose="02010609060101010101" pitchFamily="49" charset="-122"/>
                <a:cs typeface="Times New Roman" panose="02020603050405020304" pitchFamily="18" charset="0"/>
              </a:rPr>
              <a:t> </a:t>
            </a:r>
            <a:r>
              <a:rPr lang="zh-CN" altLang="en-US" b="1">
                <a:latin typeface="楷体" panose="02010609060101010101" pitchFamily="49" charset="-122"/>
                <a:ea typeface="楷体" panose="02010609060101010101" pitchFamily="49" charset="-122"/>
                <a:cs typeface="Times New Roman" panose="02020603050405020304" pitchFamily="18" charset="0"/>
              </a:rPr>
              <a:t>和</a:t>
            </a:r>
            <a:r>
              <a:rPr lang="zh-CN" altLang="en-US" b="1" i="1">
                <a:latin typeface="楷体" panose="02010609060101010101" pitchFamily="49" charset="-122"/>
                <a:ea typeface="楷体" panose="02010609060101010101" pitchFamily="49" charset="-122"/>
                <a:cs typeface="Times New Roman" panose="02020603050405020304" pitchFamily="18" charset="0"/>
              </a:rPr>
              <a:t> </a:t>
            </a:r>
            <a:r>
              <a:rPr lang="en-US" altLang="zh-CN" b="1" i="1">
                <a:latin typeface="楷体" panose="02010609060101010101" pitchFamily="49" charset="-122"/>
                <a:ea typeface="楷体" panose="02010609060101010101" pitchFamily="49" charset="-122"/>
                <a:cs typeface="Times New Roman" panose="02020603050405020304" pitchFamily="18" charset="0"/>
              </a:rPr>
              <a:t>b</a:t>
            </a:r>
            <a:r>
              <a:rPr lang="en-US" altLang="zh-CN" b="1">
                <a:latin typeface="楷体" panose="02010609060101010101" pitchFamily="49" charset="-122"/>
                <a:ea typeface="楷体" panose="02010609060101010101" pitchFamily="49" charset="-122"/>
                <a:cs typeface="Times New Roman" panose="02020603050405020304" pitchFamily="18" charset="0"/>
              </a:rPr>
              <a:t> </a:t>
            </a:r>
            <a:r>
              <a:rPr lang="zh-CN" altLang="en-US" b="1">
                <a:latin typeface="楷体" panose="02010609060101010101" pitchFamily="49" charset="-122"/>
                <a:ea typeface="楷体" panose="02010609060101010101" pitchFamily="49" charset="-122"/>
                <a:cs typeface="Times New Roman" panose="02020603050405020304" pitchFamily="18" charset="0"/>
              </a:rPr>
              <a:t>的值</a:t>
            </a:r>
          </a:p>
          <a:p>
            <a:pPr>
              <a:tabLst>
                <a:tab pos="6464300" algn="l"/>
              </a:tabLst>
            </a:pPr>
            <a:r>
              <a:rPr lang="zh-CN" altLang="en-US" b="1">
                <a:latin typeface="楷体" panose="02010609060101010101" pitchFamily="49" charset="-122"/>
                <a:ea typeface="楷体" panose="02010609060101010101" pitchFamily="49" charset="-122"/>
                <a:cs typeface="Times New Roman" panose="02020603050405020304" pitchFamily="18" charset="0"/>
              </a:rPr>
              <a:t>易于理解</a:t>
            </a:r>
          </a:p>
          <a:p>
            <a:pPr marL="669925" lvl="1" indent="-325438">
              <a:tabLst>
                <a:tab pos="6464300" algn="l"/>
              </a:tabLst>
            </a:pPr>
            <a:r>
              <a:rPr lang="zh-CN" altLang="en-US" b="1">
                <a:latin typeface="楷体" panose="02010609060101010101" pitchFamily="49" charset="-122"/>
                <a:ea typeface="楷体" panose="02010609060101010101" pitchFamily="49" charset="-122"/>
                <a:cs typeface="Times New Roman" panose="02020603050405020304" pitchFamily="18" charset="0"/>
              </a:rPr>
              <a:t>便于不同编程习惯的人交流</a:t>
            </a:r>
          </a:p>
          <a:p>
            <a:pPr marL="669925" lvl="1" indent="-325438">
              <a:tabLst>
                <a:tab pos="6464300" algn="l"/>
              </a:tabLst>
            </a:pPr>
            <a:r>
              <a:rPr lang="zh-CN" altLang="en-US" b="1">
                <a:latin typeface="楷体" panose="02010609060101010101" pitchFamily="49" charset="-122"/>
                <a:ea typeface="楷体" panose="02010609060101010101" pitchFamily="49" charset="-122"/>
                <a:cs typeface="Times New Roman" panose="02020603050405020304" pitchFamily="18" charset="0"/>
              </a:rPr>
              <a:t>不必考虑与算法无关的内容</a:t>
            </a:r>
            <a:br>
              <a:rPr lang="en-US" altLang="zh-CN" b="1">
                <a:latin typeface="楷体" panose="02010609060101010101" pitchFamily="49" charset="-122"/>
                <a:ea typeface="楷体" panose="02010609060101010101" pitchFamily="49" charset="-122"/>
                <a:cs typeface="Times New Roman" panose="02020603050405020304" pitchFamily="18" charset="0"/>
              </a:rPr>
            </a:br>
            <a:r>
              <a:rPr lang="en-US" altLang="zh-CN" b="1">
                <a:latin typeface="楷体" panose="02010609060101010101" pitchFamily="49" charset="-122"/>
                <a:ea typeface="楷体" panose="02010609060101010101" pitchFamily="49" charset="-122"/>
                <a:cs typeface="Times New Roman" panose="02020603050405020304" pitchFamily="18" charset="0"/>
              </a:rPr>
              <a:t>(</a:t>
            </a:r>
            <a:r>
              <a:rPr lang="zh-CN" altLang="en-US" b="1">
                <a:latin typeface="楷体" panose="02010609060101010101" pitchFamily="49" charset="-122"/>
                <a:ea typeface="楷体" panose="02010609060101010101" pitchFamily="49" charset="-122"/>
                <a:cs typeface="Times New Roman" panose="02020603050405020304" pitchFamily="18" charset="0"/>
              </a:rPr>
              <a:t>运行环境、编译状态等</a:t>
            </a:r>
            <a:r>
              <a:rPr lang="en-US" altLang="zh-CN" b="1">
                <a:latin typeface="楷体" panose="02010609060101010101" pitchFamily="49" charset="-122"/>
                <a:ea typeface="楷体" panose="02010609060101010101" pitchFamily="49" charset="-122"/>
                <a:cs typeface="Times New Roman" panose="02020603050405020304" pitchFamily="18" charset="0"/>
              </a:rPr>
              <a:t>)</a:t>
            </a:r>
            <a:endParaRPr lang="zh-CN" altLang="en-US" b="1">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4" name="Group 15"/>
          <p:cNvGraphicFramePr>
            <a:graphicFrameLocks noGrp="1"/>
          </p:cNvGraphicFramePr>
          <p:nvPr/>
        </p:nvGraphicFramePr>
        <p:xfrm>
          <a:off x="6550479" y="384103"/>
          <a:ext cx="3421063" cy="4081463"/>
        </p:xfrm>
        <a:graphic>
          <a:graphicData uri="http://schemas.openxmlformats.org/drawingml/2006/table">
            <a:tbl>
              <a:tblPr/>
              <a:tblGrid>
                <a:gridCol w="1298575">
                  <a:extLst>
                    <a:ext uri="{9D8B030D-6E8A-4147-A177-3AD203B41FA5}">
                      <a16:colId xmlns:a16="http://schemas.microsoft.com/office/drawing/2014/main" val="359028000"/>
                    </a:ext>
                  </a:extLst>
                </a:gridCol>
                <a:gridCol w="2122488">
                  <a:extLst>
                    <a:ext uri="{9D8B030D-6E8A-4147-A177-3AD203B41FA5}">
                      <a16:colId xmlns:a16="http://schemas.microsoft.com/office/drawing/2014/main" val="1931573506"/>
                    </a:ext>
                  </a:extLst>
                </a:gridCol>
              </a:tblGrid>
              <a:tr h="6429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7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ADL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7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6180490"/>
                  </a:ext>
                </a:extLst>
              </a:tr>
              <a:tr h="3438525">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7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7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int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temp</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int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int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temp</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a:t>
                      </a:r>
                      <a:r>
                        <a:rPr kumimoji="0" lang="en-US" altLang="zh-CN" sz="2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temp</a:t>
                      </a: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5170064"/>
                  </a:ext>
                </a:extLst>
              </a:tr>
            </a:tbl>
          </a:graphicData>
        </a:graphic>
      </p:graphicFrame>
    </p:spTree>
    <p:extLst>
      <p:ext uri="{BB962C8B-B14F-4D97-AF65-F5344CB8AC3E}">
        <p14:creationId xmlns:p14="http://schemas.microsoft.com/office/powerpoint/2010/main" val="137800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8"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amond(i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628898" cy="605909"/>
          </a:xfrm>
        </p:spPr>
        <p:txBody>
          <a:bodyPr/>
          <a:lstStyle/>
          <a:p>
            <a:r>
              <a:rPr lang="zh-CN" altLang="en-US" dirty="0">
                <a:latin typeface="楷体" panose="02010609060101010101" pitchFamily="49" charset="-122"/>
                <a:ea typeface="楷体" panose="02010609060101010101" pitchFamily="49" charset="-122"/>
              </a:rPr>
              <a:t>算法性能评估的 </a:t>
            </a:r>
            <a:r>
              <a:rPr lang="en-US" altLang="zh-CN" dirty="0">
                <a:latin typeface="楷体" panose="02010609060101010101" pitchFamily="49" charset="-122"/>
                <a:ea typeface="楷体" panose="02010609060101010101" pitchFamily="49" charset="-122"/>
              </a:rPr>
              <a:t>5 </a:t>
            </a:r>
            <a:r>
              <a:rPr lang="zh-CN" altLang="en-US" dirty="0">
                <a:latin typeface="楷体" panose="02010609060101010101" pitchFamily="49" charset="-122"/>
                <a:ea typeface="楷体" panose="02010609060101010101" pitchFamily="49" charset="-122"/>
              </a:rPr>
              <a:t>条准则</a:t>
            </a:r>
          </a:p>
        </p:txBody>
      </p:sp>
      <p:sp>
        <p:nvSpPr>
          <p:cNvPr id="3" name="Rectangle 3"/>
          <p:cNvSpPr txBox="1">
            <a:spLocks noRot="1" noChangeArrowheads="1"/>
          </p:cNvSpPr>
          <p:nvPr/>
        </p:nvSpPr>
        <p:spPr>
          <a:xfrm>
            <a:off x="1841848" y="1588490"/>
            <a:ext cx="8195927" cy="5400675"/>
          </a:xfrm>
          <a:prstGeom prst="rect">
            <a:avLst/>
          </a:prstGeom>
        </p:spPr>
        <p:txBody>
          <a:bodyPr/>
          <a:lstStyle>
            <a:lvl1pPr marL="342900" indent="-342900"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0"/>
              </a:spcBef>
              <a:buClr>
                <a:srgbClr val="FF0000"/>
              </a:buClr>
              <a:buSzPct val="85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正确性</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30000"/>
              </a:lnSpc>
              <a:spcBef>
                <a:spcPct val="0"/>
              </a:spcBef>
              <a:buClr>
                <a:srgbClr val="FF0000"/>
              </a:buClr>
              <a:buSzPct val="85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时间复杂性</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30000"/>
              </a:lnSpc>
              <a:spcBef>
                <a:spcPct val="0"/>
              </a:spcBef>
              <a:buClr>
                <a:srgbClr val="FF0000"/>
              </a:buClr>
              <a:buSzPct val="85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空间复杂性</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指令、数据和环境栈空间</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a:t>
            </a:r>
          </a:p>
          <a:p>
            <a:pPr eaLnBrk="1" hangingPunct="1">
              <a:lnSpc>
                <a:spcPct val="130000"/>
              </a:lnSpc>
              <a:spcBef>
                <a:spcPct val="0"/>
              </a:spcBef>
              <a:buClr>
                <a:srgbClr val="FF0000"/>
              </a:buClr>
              <a:buSzPct val="85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可读性</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30000"/>
              </a:lnSpc>
              <a:spcBef>
                <a:spcPct val="0"/>
              </a:spcBef>
              <a:buClr>
                <a:srgbClr val="FF0000"/>
              </a:buClr>
              <a:buSzPct val="85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鲁棒性（</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ROBUST</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eaLnBrk="1" hangingPunct="1">
              <a:lnSpc>
                <a:spcPct val="130000"/>
              </a:lnSpc>
              <a:spcBef>
                <a:spcPct val="0"/>
              </a:spcBef>
              <a:buClr>
                <a:srgbClr val="FF0000"/>
              </a:buClr>
              <a:buSzPct val="85000"/>
              <a:buFont typeface="Wingdings" panose="05000000000000000000" pitchFamily="2" charset="2"/>
              <a:buNone/>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再如，灵活性、可重用性和自适应性也是很重要的。</a:t>
            </a:r>
          </a:p>
        </p:txBody>
      </p:sp>
    </p:spTree>
    <p:extLst>
      <p:ext uri="{BB962C8B-B14F-4D97-AF65-F5344CB8AC3E}">
        <p14:creationId xmlns:p14="http://schemas.microsoft.com/office/powerpoint/2010/main" val="26549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amond(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算法的复杂度分析</a:t>
            </a:r>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2653" y="2046981"/>
            <a:ext cx="3971925"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形标注 3"/>
          <p:cNvSpPr/>
          <p:nvPr/>
        </p:nvSpPr>
        <p:spPr>
          <a:xfrm>
            <a:off x="6979916" y="859783"/>
            <a:ext cx="2811463" cy="1724025"/>
          </a:xfrm>
          <a:prstGeom prst="wedgeEllipseCallout">
            <a:avLst>
              <a:gd name="adj1" fmla="val -27083"/>
              <a:gd name="adj2" fmla="val 5628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b="1" dirty="0">
                <a:solidFill>
                  <a:schemeClr val="tx1"/>
                </a:solidFill>
                <a:latin typeface="楷体" panose="02010609060101010101" pitchFamily="49" charset="-122"/>
                <a:ea typeface="楷体" panose="02010609060101010101" pitchFamily="49" charset="-122"/>
              </a:rPr>
              <a:t>什么叫算法的性能？</a:t>
            </a:r>
          </a:p>
        </p:txBody>
      </p:sp>
      <p:sp>
        <p:nvSpPr>
          <p:cNvPr id="5" name="椭圆形标注 4"/>
          <p:cNvSpPr/>
          <p:nvPr/>
        </p:nvSpPr>
        <p:spPr>
          <a:xfrm>
            <a:off x="1246642" y="1047750"/>
            <a:ext cx="2733675" cy="1657350"/>
          </a:xfrm>
          <a:prstGeom prst="wedgeEllipseCallout">
            <a:avLst>
              <a:gd name="adj1" fmla="val 30723"/>
              <a:gd name="adj2" fmla="val 6495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tx1"/>
                </a:solidFill>
                <a:latin typeface="楷体" panose="02010609060101010101" pitchFamily="49" charset="-122"/>
                <a:ea typeface="楷体" panose="02010609060101010101" pitchFamily="49" charset="-122"/>
              </a:rPr>
              <a:t>如何比较算法性能？</a:t>
            </a:r>
          </a:p>
        </p:txBody>
      </p:sp>
    </p:spTree>
    <p:extLst>
      <p:ext uri="{BB962C8B-B14F-4D97-AF65-F5344CB8AC3E}">
        <p14:creationId xmlns:p14="http://schemas.microsoft.com/office/powerpoint/2010/main" val="265789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引例</a:t>
            </a:r>
          </a:p>
        </p:txBody>
      </p:sp>
      <p:sp>
        <p:nvSpPr>
          <p:cNvPr id="5" name="文本框 2"/>
          <p:cNvSpPr txBox="1">
            <a:spLocks noChangeArrowheads="1"/>
          </p:cNvSpPr>
          <p:nvPr/>
        </p:nvSpPr>
        <p:spPr bwMode="auto">
          <a:xfrm>
            <a:off x="1097899" y="1136615"/>
            <a:ext cx="9739933" cy="584775"/>
          </a:xfrm>
          <a:prstGeom prst="rect">
            <a:avLst/>
          </a:prstGeom>
          <a:noFill/>
          <a:ln w="9525">
            <a:noFill/>
            <a:miter lim="800000"/>
            <a:headEnd/>
            <a:tailEnd/>
          </a:ln>
        </p:spPr>
        <p:txBody>
          <a:bodyPr wrap="square">
            <a:spAutoFit/>
          </a:bodyPr>
          <a:lstStyle/>
          <a:p>
            <a:pPr>
              <a:defRPr/>
            </a:pPr>
            <a:r>
              <a:rPr lang="zh-CN" altLang="en-US" sz="3200" b="1" dirty="0">
                <a:solidFill>
                  <a:srgbClr val="FFC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请设计算法求：</a:t>
            </a:r>
            <a:r>
              <a:rPr lang="en-US" altLang="zh-CN" sz="3200" b="1" dirty="0">
                <a:solidFill>
                  <a:srgbClr val="FFC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1+2+3+…+n</a:t>
            </a:r>
            <a:r>
              <a:rPr lang="zh-CN" altLang="en-US" sz="3200" b="1" dirty="0">
                <a:solidFill>
                  <a:srgbClr val="FFC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的值</a:t>
            </a:r>
          </a:p>
        </p:txBody>
      </p:sp>
      <p:sp>
        <p:nvSpPr>
          <p:cNvPr id="6" name="MH_SubTitle_1"/>
          <p:cNvSpPr/>
          <p:nvPr>
            <p:custDataLst>
              <p:tags r:id="rId1"/>
            </p:custDataLst>
          </p:nvPr>
        </p:nvSpPr>
        <p:spPr>
          <a:xfrm>
            <a:off x="1380791" y="1998222"/>
            <a:ext cx="3889375" cy="2098675"/>
          </a:xfrm>
          <a:custGeom>
            <a:avLst/>
            <a:gdLst>
              <a:gd name="connsiteX0" fmla="*/ 2236986 w 4190079"/>
              <a:gd name="connsiteY0" fmla="*/ 9 h 1358281"/>
              <a:gd name="connsiteX1" fmla="*/ 2534415 w 4190079"/>
              <a:gd name="connsiteY1" fmla="*/ 163818 h 1358281"/>
              <a:gd name="connsiteX2" fmla="*/ 3013018 w 4190079"/>
              <a:gd name="connsiteY2" fmla="*/ 38434 h 1358281"/>
              <a:gd name="connsiteX3" fmla="*/ 3255720 w 4190079"/>
              <a:gd name="connsiteY3" fmla="*/ 380492 h 1358281"/>
              <a:gd name="connsiteX4" fmla="*/ 3567195 w 4190079"/>
              <a:gd name="connsiteY4" fmla="*/ 712469 h 1358281"/>
              <a:gd name="connsiteX5" fmla="*/ 3553253 w 4190079"/>
              <a:gd name="connsiteY5" fmla="*/ 1072449 h 1358281"/>
              <a:gd name="connsiteX6" fmla="*/ 3662403 w 4190079"/>
              <a:gd name="connsiteY6" fmla="*/ 1358281 h 1358281"/>
              <a:gd name="connsiteX7" fmla="*/ 0 w 4190079"/>
              <a:gd name="connsiteY7" fmla="*/ 1358281 h 1358281"/>
              <a:gd name="connsiteX8" fmla="*/ 326720 w 4190079"/>
              <a:gd name="connsiteY8" fmla="*/ 1005732 h 1358281"/>
              <a:gd name="connsiteX9" fmla="*/ 329865 w 4190079"/>
              <a:gd name="connsiteY9" fmla="*/ 996141 h 1358281"/>
              <a:gd name="connsiteX10" fmla="*/ 476336 w 4190079"/>
              <a:gd name="connsiteY10" fmla="*/ 473673 h 1358281"/>
              <a:gd name="connsiteX11" fmla="*/ 1188885 w 4190079"/>
              <a:gd name="connsiteY11" fmla="*/ 354310 h 1358281"/>
              <a:gd name="connsiteX12" fmla="*/ 1907300 w 4190079"/>
              <a:gd name="connsiteY12" fmla="*/ 230396 h 1358281"/>
              <a:gd name="connsiteX13" fmla="*/ 2187236 w 4190079"/>
              <a:gd name="connsiteY13" fmla="*/ 4131 h 1358281"/>
              <a:gd name="connsiteX14" fmla="*/ 2236986 w 4190079"/>
              <a:gd name="connsiteY14" fmla="*/ 9 h 1358281"/>
              <a:gd name="connsiteX0" fmla="*/ 2715749 w 4668842"/>
              <a:gd name="connsiteY0" fmla="*/ 9 h 1358281"/>
              <a:gd name="connsiteX1" fmla="*/ 3013178 w 4668842"/>
              <a:gd name="connsiteY1" fmla="*/ 163818 h 1358281"/>
              <a:gd name="connsiteX2" fmla="*/ 3491781 w 4668842"/>
              <a:gd name="connsiteY2" fmla="*/ 38434 h 1358281"/>
              <a:gd name="connsiteX3" fmla="*/ 3734483 w 4668842"/>
              <a:gd name="connsiteY3" fmla="*/ 380492 h 1358281"/>
              <a:gd name="connsiteX4" fmla="*/ 4045958 w 4668842"/>
              <a:gd name="connsiteY4" fmla="*/ 712469 h 1358281"/>
              <a:gd name="connsiteX5" fmla="*/ 4032016 w 4668842"/>
              <a:gd name="connsiteY5" fmla="*/ 1072449 h 1358281"/>
              <a:gd name="connsiteX6" fmla="*/ 4141166 w 4668842"/>
              <a:gd name="connsiteY6" fmla="*/ 1358281 h 1358281"/>
              <a:gd name="connsiteX7" fmla="*/ 478763 w 4668842"/>
              <a:gd name="connsiteY7" fmla="*/ 1358281 h 1358281"/>
              <a:gd name="connsiteX8" fmla="*/ 805483 w 4668842"/>
              <a:gd name="connsiteY8" fmla="*/ 1005732 h 1358281"/>
              <a:gd name="connsiteX9" fmla="*/ 808628 w 4668842"/>
              <a:gd name="connsiteY9" fmla="*/ 996141 h 1358281"/>
              <a:gd name="connsiteX10" fmla="*/ 955099 w 4668842"/>
              <a:gd name="connsiteY10" fmla="*/ 473673 h 1358281"/>
              <a:gd name="connsiteX11" fmla="*/ 1667648 w 4668842"/>
              <a:gd name="connsiteY11" fmla="*/ 354310 h 1358281"/>
              <a:gd name="connsiteX12" fmla="*/ 2386063 w 4668842"/>
              <a:gd name="connsiteY12" fmla="*/ 230396 h 1358281"/>
              <a:gd name="connsiteX13" fmla="*/ 2665999 w 4668842"/>
              <a:gd name="connsiteY13" fmla="*/ 4131 h 1358281"/>
              <a:gd name="connsiteX14" fmla="*/ 2715749 w 4668842"/>
              <a:gd name="connsiteY14" fmla="*/ 9 h 1358281"/>
              <a:gd name="connsiteX0" fmla="*/ 2511333 w 4464426"/>
              <a:gd name="connsiteY0" fmla="*/ 9 h 1358281"/>
              <a:gd name="connsiteX1" fmla="*/ 2808762 w 4464426"/>
              <a:gd name="connsiteY1" fmla="*/ 163818 h 1358281"/>
              <a:gd name="connsiteX2" fmla="*/ 3287365 w 4464426"/>
              <a:gd name="connsiteY2" fmla="*/ 38434 h 1358281"/>
              <a:gd name="connsiteX3" fmla="*/ 3530067 w 4464426"/>
              <a:gd name="connsiteY3" fmla="*/ 380492 h 1358281"/>
              <a:gd name="connsiteX4" fmla="*/ 3841542 w 4464426"/>
              <a:gd name="connsiteY4" fmla="*/ 712469 h 1358281"/>
              <a:gd name="connsiteX5" fmla="*/ 3827600 w 4464426"/>
              <a:gd name="connsiteY5" fmla="*/ 1072449 h 1358281"/>
              <a:gd name="connsiteX6" fmla="*/ 3936750 w 4464426"/>
              <a:gd name="connsiteY6" fmla="*/ 1358281 h 1358281"/>
              <a:gd name="connsiteX7" fmla="*/ 274347 w 4464426"/>
              <a:gd name="connsiteY7" fmla="*/ 1358281 h 1358281"/>
              <a:gd name="connsiteX8" fmla="*/ 601067 w 4464426"/>
              <a:gd name="connsiteY8" fmla="*/ 1005732 h 1358281"/>
              <a:gd name="connsiteX9" fmla="*/ 604212 w 4464426"/>
              <a:gd name="connsiteY9" fmla="*/ 996141 h 1358281"/>
              <a:gd name="connsiteX10" fmla="*/ 750683 w 4464426"/>
              <a:gd name="connsiteY10" fmla="*/ 473673 h 1358281"/>
              <a:gd name="connsiteX11" fmla="*/ 1463232 w 4464426"/>
              <a:gd name="connsiteY11" fmla="*/ 354310 h 1358281"/>
              <a:gd name="connsiteX12" fmla="*/ 2181647 w 4464426"/>
              <a:gd name="connsiteY12" fmla="*/ 230396 h 1358281"/>
              <a:gd name="connsiteX13" fmla="*/ 2461583 w 4464426"/>
              <a:gd name="connsiteY13" fmla="*/ 4131 h 1358281"/>
              <a:gd name="connsiteX14" fmla="*/ 2511333 w 4464426"/>
              <a:gd name="connsiteY14" fmla="*/ 9 h 1358281"/>
              <a:gd name="connsiteX0" fmla="*/ 2760315 w 4713408"/>
              <a:gd name="connsiteY0" fmla="*/ 9 h 1465525"/>
              <a:gd name="connsiteX1" fmla="*/ 3057744 w 4713408"/>
              <a:gd name="connsiteY1" fmla="*/ 163818 h 1465525"/>
              <a:gd name="connsiteX2" fmla="*/ 3536347 w 4713408"/>
              <a:gd name="connsiteY2" fmla="*/ 38434 h 1465525"/>
              <a:gd name="connsiteX3" fmla="*/ 3779049 w 4713408"/>
              <a:gd name="connsiteY3" fmla="*/ 380492 h 1465525"/>
              <a:gd name="connsiteX4" fmla="*/ 4090524 w 4713408"/>
              <a:gd name="connsiteY4" fmla="*/ 712469 h 1465525"/>
              <a:gd name="connsiteX5" fmla="*/ 4076582 w 4713408"/>
              <a:gd name="connsiteY5" fmla="*/ 1072449 h 1465525"/>
              <a:gd name="connsiteX6" fmla="*/ 4185732 w 4713408"/>
              <a:gd name="connsiteY6" fmla="*/ 1358281 h 1465525"/>
              <a:gd name="connsiteX7" fmla="*/ 523329 w 4713408"/>
              <a:gd name="connsiteY7" fmla="*/ 1358281 h 1465525"/>
              <a:gd name="connsiteX8" fmla="*/ 850049 w 4713408"/>
              <a:gd name="connsiteY8" fmla="*/ 1005732 h 1465525"/>
              <a:gd name="connsiteX9" fmla="*/ 853194 w 4713408"/>
              <a:gd name="connsiteY9" fmla="*/ 996141 h 1465525"/>
              <a:gd name="connsiteX10" fmla="*/ 999665 w 4713408"/>
              <a:gd name="connsiteY10" fmla="*/ 473673 h 1465525"/>
              <a:gd name="connsiteX11" fmla="*/ 1712214 w 4713408"/>
              <a:gd name="connsiteY11" fmla="*/ 354310 h 1465525"/>
              <a:gd name="connsiteX12" fmla="*/ 2430629 w 4713408"/>
              <a:gd name="connsiteY12" fmla="*/ 230396 h 1465525"/>
              <a:gd name="connsiteX13" fmla="*/ 2710565 w 4713408"/>
              <a:gd name="connsiteY13" fmla="*/ 4131 h 1465525"/>
              <a:gd name="connsiteX14" fmla="*/ 2760315 w 4713408"/>
              <a:gd name="connsiteY14" fmla="*/ 9 h 1465525"/>
              <a:gd name="connsiteX0" fmla="*/ 2430087 w 4383180"/>
              <a:gd name="connsiteY0" fmla="*/ 9 h 1431658"/>
              <a:gd name="connsiteX1" fmla="*/ 2727516 w 4383180"/>
              <a:gd name="connsiteY1" fmla="*/ 163818 h 1431658"/>
              <a:gd name="connsiteX2" fmla="*/ 3206119 w 4383180"/>
              <a:gd name="connsiteY2" fmla="*/ 38434 h 1431658"/>
              <a:gd name="connsiteX3" fmla="*/ 3448821 w 4383180"/>
              <a:gd name="connsiteY3" fmla="*/ 380492 h 1431658"/>
              <a:gd name="connsiteX4" fmla="*/ 3760296 w 4383180"/>
              <a:gd name="connsiteY4" fmla="*/ 712469 h 1431658"/>
              <a:gd name="connsiteX5" fmla="*/ 3746354 w 4383180"/>
              <a:gd name="connsiteY5" fmla="*/ 1072449 h 1431658"/>
              <a:gd name="connsiteX6" fmla="*/ 3855504 w 4383180"/>
              <a:gd name="connsiteY6" fmla="*/ 1358281 h 1431658"/>
              <a:gd name="connsiteX7" fmla="*/ 193101 w 4383180"/>
              <a:gd name="connsiteY7" fmla="*/ 1358281 h 1431658"/>
              <a:gd name="connsiteX8" fmla="*/ 519821 w 4383180"/>
              <a:gd name="connsiteY8" fmla="*/ 1005732 h 1431658"/>
              <a:gd name="connsiteX9" fmla="*/ 522966 w 4383180"/>
              <a:gd name="connsiteY9" fmla="*/ 996141 h 1431658"/>
              <a:gd name="connsiteX10" fmla="*/ 669437 w 4383180"/>
              <a:gd name="connsiteY10" fmla="*/ 473673 h 1431658"/>
              <a:gd name="connsiteX11" fmla="*/ 1381986 w 4383180"/>
              <a:gd name="connsiteY11" fmla="*/ 354310 h 1431658"/>
              <a:gd name="connsiteX12" fmla="*/ 2100401 w 4383180"/>
              <a:gd name="connsiteY12" fmla="*/ 230396 h 1431658"/>
              <a:gd name="connsiteX13" fmla="*/ 2380337 w 4383180"/>
              <a:gd name="connsiteY13" fmla="*/ 4131 h 1431658"/>
              <a:gd name="connsiteX14" fmla="*/ 2430087 w 4383180"/>
              <a:gd name="connsiteY14" fmla="*/ 9 h 1431658"/>
              <a:gd name="connsiteX0" fmla="*/ 2446199 w 4399292"/>
              <a:gd name="connsiteY0" fmla="*/ 9 h 1521969"/>
              <a:gd name="connsiteX1" fmla="*/ 2743628 w 4399292"/>
              <a:gd name="connsiteY1" fmla="*/ 163818 h 1521969"/>
              <a:gd name="connsiteX2" fmla="*/ 3222231 w 4399292"/>
              <a:gd name="connsiteY2" fmla="*/ 38434 h 1521969"/>
              <a:gd name="connsiteX3" fmla="*/ 3464933 w 4399292"/>
              <a:gd name="connsiteY3" fmla="*/ 380492 h 1521969"/>
              <a:gd name="connsiteX4" fmla="*/ 3776408 w 4399292"/>
              <a:gd name="connsiteY4" fmla="*/ 712469 h 1521969"/>
              <a:gd name="connsiteX5" fmla="*/ 3762466 w 4399292"/>
              <a:gd name="connsiteY5" fmla="*/ 1072449 h 1521969"/>
              <a:gd name="connsiteX6" fmla="*/ 3871616 w 4399292"/>
              <a:gd name="connsiteY6" fmla="*/ 1358281 h 1521969"/>
              <a:gd name="connsiteX7" fmla="*/ 209213 w 4399292"/>
              <a:gd name="connsiteY7" fmla="*/ 1358281 h 1521969"/>
              <a:gd name="connsiteX8" fmla="*/ 535933 w 4399292"/>
              <a:gd name="connsiteY8" fmla="*/ 1005732 h 1521969"/>
              <a:gd name="connsiteX9" fmla="*/ 539078 w 4399292"/>
              <a:gd name="connsiteY9" fmla="*/ 996141 h 1521969"/>
              <a:gd name="connsiteX10" fmla="*/ 685549 w 4399292"/>
              <a:gd name="connsiteY10" fmla="*/ 473673 h 1521969"/>
              <a:gd name="connsiteX11" fmla="*/ 1398098 w 4399292"/>
              <a:gd name="connsiteY11" fmla="*/ 354310 h 1521969"/>
              <a:gd name="connsiteX12" fmla="*/ 2116513 w 4399292"/>
              <a:gd name="connsiteY12" fmla="*/ 230396 h 1521969"/>
              <a:gd name="connsiteX13" fmla="*/ 2396449 w 4399292"/>
              <a:gd name="connsiteY13" fmla="*/ 4131 h 1521969"/>
              <a:gd name="connsiteX14" fmla="*/ 2446199 w 4399292"/>
              <a:gd name="connsiteY14" fmla="*/ 9 h 1521969"/>
              <a:gd name="connsiteX0" fmla="*/ 2446199 w 4162589"/>
              <a:gd name="connsiteY0" fmla="*/ 9 h 1521969"/>
              <a:gd name="connsiteX1" fmla="*/ 2743628 w 4162589"/>
              <a:gd name="connsiteY1" fmla="*/ 163818 h 1521969"/>
              <a:gd name="connsiteX2" fmla="*/ 3222231 w 4162589"/>
              <a:gd name="connsiteY2" fmla="*/ 38434 h 1521969"/>
              <a:gd name="connsiteX3" fmla="*/ 3464933 w 4162589"/>
              <a:gd name="connsiteY3" fmla="*/ 380492 h 1521969"/>
              <a:gd name="connsiteX4" fmla="*/ 3776408 w 4162589"/>
              <a:gd name="connsiteY4" fmla="*/ 712469 h 1521969"/>
              <a:gd name="connsiteX5" fmla="*/ 3762466 w 4162589"/>
              <a:gd name="connsiteY5" fmla="*/ 1072449 h 1521969"/>
              <a:gd name="connsiteX6" fmla="*/ 3871616 w 4162589"/>
              <a:gd name="connsiteY6" fmla="*/ 1358281 h 1521969"/>
              <a:gd name="connsiteX7" fmla="*/ 209213 w 4162589"/>
              <a:gd name="connsiteY7" fmla="*/ 1358281 h 1521969"/>
              <a:gd name="connsiteX8" fmla="*/ 535933 w 4162589"/>
              <a:gd name="connsiteY8" fmla="*/ 1005732 h 1521969"/>
              <a:gd name="connsiteX9" fmla="*/ 539078 w 4162589"/>
              <a:gd name="connsiteY9" fmla="*/ 996141 h 1521969"/>
              <a:gd name="connsiteX10" fmla="*/ 685549 w 4162589"/>
              <a:gd name="connsiteY10" fmla="*/ 473673 h 1521969"/>
              <a:gd name="connsiteX11" fmla="*/ 1398098 w 4162589"/>
              <a:gd name="connsiteY11" fmla="*/ 354310 h 1521969"/>
              <a:gd name="connsiteX12" fmla="*/ 2116513 w 4162589"/>
              <a:gd name="connsiteY12" fmla="*/ 230396 h 1521969"/>
              <a:gd name="connsiteX13" fmla="*/ 2396449 w 4162589"/>
              <a:gd name="connsiteY13" fmla="*/ 4131 h 1521969"/>
              <a:gd name="connsiteX14" fmla="*/ 2446199 w 4162589"/>
              <a:gd name="connsiteY14" fmla="*/ 9 h 1521969"/>
              <a:gd name="connsiteX0" fmla="*/ 2446199 w 4168218"/>
              <a:gd name="connsiteY0" fmla="*/ 9 h 1561326"/>
              <a:gd name="connsiteX1" fmla="*/ 2743628 w 4168218"/>
              <a:gd name="connsiteY1" fmla="*/ 163818 h 1561326"/>
              <a:gd name="connsiteX2" fmla="*/ 3222231 w 4168218"/>
              <a:gd name="connsiteY2" fmla="*/ 38434 h 1561326"/>
              <a:gd name="connsiteX3" fmla="*/ 3464933 w 4168218"/>
              <a:gd name="connsiteY3" fmla="*/ 380492 h 1561326"/>
              <a:gd name="connsiteX4" fmla="*/ 3776408 w 4168218"/>
              <a:gd name="connsiteY4" fmla="*/ 712469 h 1561326"/>
              <a:gd name="connsiteX5" fmla="*/ 3762466 w 4168218"/>
              <a:gd name="connsiteY5" fmla="*/ 1072449 h 1561326"/>
              <a:gd name="connsiteX6" fmla="*/ 3871616 w 4168218"/>
              <a:gd name="connsiteY6" fmla="*/ 1358281 h 1561326"/>
              <a:gd name="connsiteX7" fmla="*/ 209213 w 4168218"/>
              <a:gd name="connsiteY7" fmla="*/ 1358281 h 1561326"/>
              <a:gd name="connsiteX8" fmla="*/ 535933 w 4168218"/>
              <a:gd name="connsiteY8" fmla="*/ 1005732 h 1561326"/>
              <a:gd name="connsiteX9" fmla="*/ 539078 w 4168218"/>
              <a:gd name="connsiteY9" fmla="*/ 996141 h 1561326"/>
              <a:gd name="connsiteX10" fmla="*/ 685549 w 4168218"/>
              <a:gd name="connsiteY10" fmla="*/ 473673 h 1561326"/>
              <a:gd name="connsiteX11" fmla="*/ 1398098 w 4168218"/>
              <a:gd name="connsiteY11" fmla="*/ 354310 h 1561326"/>
              <a:gd name="connsiteX12" fmla="*/ 2116513 w 4168218"/>
              <a:gd name="connsiteY12" fmla="*/ 230396 h 1561326"/>
              <a:gd name="connsiteX13" fmla="*/ 2396449 w 4168218"/>
              <a:gd name="connsiteY13" fmla="*/ 4131 h 1561326"/>
              <a:gd name="connsiteX14" fmla="*/ 2446199 w 4168218"/>
              <a:gd name="connsiteY14" fmla="*/ 9 h 1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8218" h="1561326">
                <a:moveTo>
                  <a:pt x="2446199" y="9"/>
                </a:moveTo>
                <a:cubicBezTo>
                  <a:pt x="2561798" y="-832"/>
                  <a:pt x="2672369" y="59008"/>
                  <a:pt x="2743628" y="163818"/>
                </a:cubicBezTo>
                <a:cubicBezTo>
                  <a:pt x="2861111" y="8821"/>
                  <a:pt x="3055443" y="-42075"/>
                  <a:pt x="3222231" y="38434"/>
                </a:cubicBezTo>
                <a:cubicBezTo>
                  <a:pt x="3349320" y="99761"/>
                  <a:pt x="3440450" y="228156"/>
                  <a:pt x="3464933" y="380492"/>
                </a:cubicBezTo>
                <a:cubicBezTo>
                  <a:pt x="3611829" y="425437"/>
                  <a:pt x="3728802" y="550051"/>
                  <a:pt x="3776408" y="712469"/>
                </a:cubicBezTo>
                <a:cubicBezTo>
                  <a:pt x="3811006" y="830362"/>
                  <a:pt x="3806076" y="958407"/>
                  <a:pt x="3762466" y="1072449"/>
                </a:cubicBezTo>
                <a:cubicBezTo>
                  <a:pt x="3820491" y="1157106"/>
                  <a:pt x="4571717" y="1205881"/>
                  <a:pt x="3871616" y="1358281"/>
                </a:cubicBezTo>
                <a:cubicBezTo>
                  <a:pt x="3171515" y="1510681"/>
                  <a:pt x="807714" y="1726581"/>
                  <a:pt x="209213" y="1358281"/>
                </a:cubicBezTo>
                <a:cubicBezTo>
                  <a:pt x="-389288" y="989981"/>
                  <a:pt x="480956" y="1066089"/>
                  <a:pt x="535933" y="1005732"/>
                </a:cubicBezTo>
                <a:cubicBezTo>
                  <a:pt x="536953" y="1002512"/>
                  <a:pt x="538058" y="999361"/>
                  <a:pt x="539078" y="996141"/>
                </a:cubicBezTo>
                <a:cubicBezTo>
                  <a:pt x="516040" y="806210"/>
                  <a:pt x="569766" y="614668"/>
                  <a:pt x="685549" y="473673"/>
                </a:cubicBezTo>
                <a:cubicBezTo>
                  <a:pt x="868490" y="250978"/>
                  <a:pt x="1165088" y="201343"/>
                  <a:pt x="1398098" y="354310"/>
                </a:cubicBezTo>
                <a:cubicBezTo>
                  <a:pt x="1540319" y="53766"/>
                  <a:pt x="1900419" y="-8331"/>
                  <a:pt x="2116513" y="230396"/>
                </a:cubicBezTo>
                <a:cubicBezTo>
                  <a:pt x="2171004" y="107952"/>
                  <a:pt x="2275651" y="23313"/>
                  <a:pt x="2396449" y="4131"/>
                </a:cubicBezTo>
                <a:cubicBezTo>
                  <a:pt x="2413069" y="1488"/>
                  <a:pt x="2429685" y="129"/>
                  <a:pt x="2446199" y="9"/>
                </a:cubicBezTo>
                <a:close/>
              </a:path>
            </a:pathLst>
          </a:custGeom>
          <a:solidFill>
            <a:srgbClr val="5C43A4"/>
          </a:solidFill>
          <a:ln w="76200" cap="flat" cmpd="sng" algn="ctr">
            <a:solidFill>
              <a:srgbClr val="FFFFFF"/>
            </a:solidFill>
            <a:prstDash val="solid"/>
          </a:ln>
          <a:effectLst>
            <a:outerShdw blurRad="63500" sx="102000" sy="102000" algn="ctr" rotWithShape="0">
              <a:prstClr val="black">
                <a:alpha val="40000"/>
              </a:prstClr>
            </a:outerShdw>
          </a:effectLst>
        </p:spPr>
        <p:txBody>
          <a:bodyPr tIns="144000" rIns="0" anchor="ctr">
            <a:normAutofit/>
          </a:bodyPr>
          <a:lstStyle/>
          <a:p>
            <a:pPr algn="ctr" fontAlgn="auto">
              <a:spcBef>
                <a:spcPts val="0"/>
              </a:spcBef>
              <a:spcAft>
                <a:spcPts val="0"/>
              </a:spcAft>
              <a:defRPr/>
            </a:pPr>
            <a:r>
              <a:rPr lang="en-US" altLang="zh-CN" sz="2800" b="1" kern="0" dirty="0">
                <a:solidFill>
                  <a:srgbClr val="FFFFFF"/>
                </a:solidFill>
                <a:latin typeface="Arial Black" panose="020B0A04020102020204" pitchFamily="34" charset="0"/>
                <a:ea typeface="宋体"/>
              </a:rPr>
              <a:t>sum=</a:t>
            </a:r>
            <a:r>
              <a:rPr lang="en-US" altLang="zh-CN" sz="2800" b="1" kern="0" dirty="0" err="1">
                <a:solidFill>
                  <a:srgbClr val="FFFFFF"/>
                </a:solidFill>
                <a:latin typeface="Arial Black" panose="020B0A04020102020204" pitchFamily="34" charset="0"/>
                <a:ea typeface="宋体"/>
              </a:rPr>
              <a:t>sum+i</a:t>
            </a:r>
            <a:r>
              <a:rPr lang="en-US" altLang="zh-CN" sz="2800" b="1" kern="0" dirty="0">
                <a:solidFill>
                  <a:srgbClr val="FFFFFF"/>
                </a:solidFill>
                <a:latin typeface="Arial Black" panose="020B0A04020102020204" pitchFamily="34" charset="0"/>
                <a:ea typeface="宋体"/>
              </a:rPr>
              <a:t>;</a:t>
            </a:r>
          </a:p>
          <a:p>
            <a:pPr algn="ctr" fontAlgn="auto">
              <a:spcBef>
                <a:spcPts val="0"/>
              </a:spcBef>
              <a:spcAft>
                <a:spcPts val="0"/>
              </a:spcAft>
              <a:defRPr/>
            </a:pPr>
            <a:r>
              <a:rPr lang="en-US" altLang="zh-CN" sz="2800" b="1" kern="0" dirty="0" err="1">
                <a:solidFill>
                  <a:srgbClr val="FFFFFF"/>
                </a:solidFill>
                <a:latin typeface="Arial Black" panose="020B0A04020102020204" pitchFamily="34" charset="0"/>
                <a:ea typeface="宋体"/>
              </a:rPr>
              <a:t>i</a:t>
            </a:r>
            <a:r>
              <a:rPr lang="en-US" altLang="zh-CN" sz="2800" b="1" kern="0" dirty="0">
                <a:solidFill>
                  <a:srgbClr val="FFFFFF"/>
                </a:solidFill>
                <a:latin typeface="Arial Black" panose="020B0A04020102020204" pitchFamily="34" charset="0"/>
                <a:ea typeface="宋体"/>
              </a:rPr>
              <a:t>=2,3,…,n;</a:t>
            </a:r>
          </a:p>
          <a:p>
            <a:pPr algn="ctr" fontAlgn="auto">
              <a:spcBef>
                <a:spcPts val="0"/>
              </a:spcBef>
              <a:spcAft>
                <a:spcPts val="0"/>
              </a:spcAft>
              <a:defRPr/>
            </a:pPr>
            <a:r>
              <a:rPr lang="zh-CN" altLang="en-US" sz="2800" b="1" kern="0" dirty="0">
                <a:solidFill>
                  <a:srgbClr val="FFFFFF"/>
                </a:solidFill>
                <a:latin typeface="Arial Black" panose="020B0A04020102020204" pitchFamily="34" charset="0"/>
                <a:ea typeface="宋体"/>
              </a:rPr>
              <a:t>逐一累加求和</a:t>
            </a:r>
          </a:p>
        </p:txBody>
      </p:sp>
      <p:sp>
        <p:nvSpPr>
          <p:cNvPr id="7" name="MH_Other_1"/>
          <p:cNvSpPr/>
          <p:nvPr>
            <p:custDataLst>
              <p:tags r:id="rId2"/>
            </p:custDataLst>
          </p:nvPr>
        </p:nvSpPr>
        <p:spPr>
          <a:xfrm>
            <a:off x="6752891" y="4530284"/>
            <a:ext cx="266700" cy="266700"/>
          </a:xfrm>
          <a:prstGeom prst="ellipse">
            <a:avLst/>
          </a:prstGeom>
          <a:solidFill>
            <a:srgbClr val="AB97DD"/>
          </a:solidFill>
          <a:ln w="762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Calibri"/>
              <a:ea typeface="宋体"/>
            </a:endParaRPr>
          </a:p>
        </p:txBody>
      </p:sp>
      <p:sp>
        <p:nvSpPr>
          <p:cNvPr id="8" name="MH_Other_2"/>
          <p:cNvSpPr/>
          <p:nvPr>
            <p:custDataLst>
              <p:tags r:id="rId3"/>
            </p:custDataLst>
          </p:nvPr>
        </p:nvSpPr>
        <p:spPr>
          <a:xfrm>
            <a:off x="7089441" y="4863659"/>
            <a:ext cx="161925" cy="161925"/>
          </a:xfrm>
          <a:prstGeom prst="ellipse">
            <a:avLst/>
          </a:prstGeom>
          <a:solidFill>
            <a:srgbClr val="AB97DD"/>
          </a:solidFill>
          <a:ln w="762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Calibri"/>
              <a:ea typeface="宋体"/>
            </a:endParaRPr>
          </a:p>
        </p:txBody>
      </p:sp>
      <p:sp>
        <p:nvSpPr>
          <p:cNvPr id="9" name="MH_Other_3"/>
          <p:cNvSpPr/>
          <p:nvPr>
            <p:custDataLst>
              <p:tags r:id="rId4"/>
            </p:custDataLst>
          </p:nvPr>
        </p:nvSpPr>
        <p:spPr>
          <a:xfrm>
            <a:off x="2777791" y="4704909"/>
            <a:ext cx="163513" cy="161925"/>
          </a:xfrm>
          <a:prstGeom prst="ellipse">
            <a:avLst/>
          </a:prstGeom>
          <a:solidFill>
            <a:srgbClr val="AB97DD"/>
          </a:solidFill>
          <a:ln w="762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Calibri"/>
              <a:ea typeface="宋体"/>
            </a:endParaRPr>
          </a:p>
        </p:txBody>
      </p:sp>
      <p:sp>
        <p:nvSpPr>
          <p:cNvPr id="10" name="MH_Other_4"/>
          <p:cNvSpPr/>
          <p:nvPr>
            <p:custDataLst>
              <p:tags r:id="rId5"/>
            </p:custDataLst>
          </p:nvPr>
        </p:nvSpPr>
        <p:spPr>
          <a:xfrm>
            <a:off x="3061954" y="4217547"/>
            <a:ext cx="311150" cy="312737"/>
          </a:xfrm>
          <a:prstGeom prst="ellipse">
            <a:avLst/>
          </a:prstGeom>
          <a:solidFill>
            <a:srgbClr val="AB97DD"/>
          </a:solidFill>
          <a:ln w="762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Calibri"/>
              <a:ea typeface="宋体"/>
            </a:endParaRPr>
          </a:p>
        </p:txBody>
      </p:sp>
      <p:sp>
        <p:nvSpPr>
          <p:cNvPr id="11" name="MH_Other_5"/>
          <p:cNvSpPr/>
          <p:nvPr>
            <p:custDataLst>
              <p:tags r:id="rId6"/>
            </p:custDataLst>
          </p:nvPr>
        </p:nvSpPr>
        <p:spPr>
          <a:xfrm>
            <a:off x="2052304" y="5122422"/>
            <a:ext cx="327025" cy="808037"/>
          </a:xfrm>
          <a:custGeom>
            <a:avLst/>
            <a:gdLst/>
            <a:ahLst/>
            <a:cxnLst/>
            <a:rect l="l" t="t" r="r" b="b"/>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rgbClr val="AB97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MH_Other_6"/>
          <p:cNvSpPr/>
          <p:nvPr>
            <p:custDataLst>
              <p:tags r:id="rId7"/>
            </p:custDataLst>
          </p:nvPr>
        </p:nvSpPr>
        <p:spPr>
          <a:xfrm>
            <a:off x="7425991" y="5122422"/>
            <a:ext cx="417513" cy="808037"/>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rgbClr val="AB97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MH_SubTitle_2"/>
          <p:cNvSpPr/>
          <p:nvPr>
            <p:custDataLst>
              <p:tags r:id="rId8"/>
            </p:custDataLst>
          </p:nvPr>
        </p:nvSpPr>
        <p:spPr>
          <a:xfrm>
            <a:off x="4666916" y="2068072"/>
            <a:ext cx="5054600" cy="2386012"/>
          </a:xfrm>
          <a:custGeom>
            <a:avLst/>
            <a:gdLst>
              <a:gd name="connsiteX0" fmla="*/ 2236986 w 4190079"/>
              <a:gd name="connsiteY0" fmla="*/ 9 h 1358281"/>
              <a:gd name="connsiteX1" fmla="*/ 2534415 w 4190079"/>
              <a:gd name="connsiteY1" fmla="*/ 163818 h 1358281"/>
              <a:gd name="connsiteX2" fmla="*/ 3013018 w 4190079"/>
              <a:gd name="connsiteY2" fmla="*/ 38434 h 1358281"/>
              <a:gd name="connsiteX3" fmla="*/ 3255720 w 4190079"/>
              <a:gd name="connsiteY3" fmla="*/ 380492 h 1358281"/>
              <a:gd name="connsiteX4" fmla="*/ 3567195 w 4190079"/>
              <a:gd name="connsiteY4" fmla="*/ 712469 h 1358281"/>
              <a:gd name="connsiteX5" fmla="*/ 3553253 w 4190079"/>
              <a:gd name="connsiteY5" fmla="*/ 1072449 h 1358281"/>
              <a:gd name="connsiteX6" fmla="*/ 3662403 w 4190079"/>
              <a:gd name="connsiteY6" fmla="*/ 1358281 h 1358281"/>
              <a:gd name="connsiteX7" fmla="*/ 0 w 4190079"/>
              <a:gd name="connsiteY7" fmla="*/ 1358281 h 1358281"/>
              <a:gd name="connsiteX8" fmla="*/ 326720 w 4190079"/>
              <a:gd name="connsiteY8" fmla="*/ 1005732 h 1358281"/>
              <a:gd name="connsiteX9" fmla="*/ 329865 w 4190079"/>
              <a:gd name="connsiteY9" fmla="*/ 996141 h 1358281"/>
              <a:gd name="connsiteX10" fmla="*/ 476336 w 4190079"/>
              <a:gd name="connsiteY10" fmla="*/ 473673 h 1358281"/>
              <a:gd name="connsiteX11" fmla="*/ 1188885 w 4190079"/>
              <a:gd name="connsiteY11" fmla="*/ 354310 h 1358281"/>
              <a:gd name="connsiteX12" fmla="*/ 1907300 w 4190079"/>
              <a:gd name="connsiteY12" fmla="*/ 230396 h 1358281"/>
              <a:gd name="connsiteX13" fmla="*/ 2187236 w 4190079"/>
              <a:gd name="connsiteY13" fmla="*/ 4131 h 1358281"/>
              <a:gd name="connsiteX14" fmla="*/ 2236986 w 4190079"/>
              <a:gd name="connsiteY14" fmla="*/ 9 h 1358281"/>
              <a:gd name="connsiteX0" fmla="*/ 2715749 w 4668842"/>
              <a:gd name="connsiteY0" fmla="*/ 9 h 1358281"/>
              <a:gd name="connsiteX1" fmla="*/ 3013178 w 4668842"/>
              <a:gd name="connsiteY1" fmla="*/ 163818 h 1358281"/>
              <a:gd name="connsiteX2" fmla="*/ 3491781 w 4668842"/>
              <a:gd name="connsiteY2" fmla="*/ 38434 h 1358281"/>
              <a:gd name="connsiteX3" fmla="*/ 3734483 w 4668842"/>
              <a:gd name="connsiteY3" fmla="*/ 380492 h 1358281"/>
              <a:gd name="connsiteX4" fmla="*/ 4045958 w 4668842"/>
              <a:gd name="connsiteY4" fmla="*/ 712469 h 1358281"/>
              <a:gd name="connsiteX5" fmla="*/ 4032016 w 4668842"/>
              <a:gd name="connsiteY5" fmla="*/ 1072449 h 1358281"/>
              <a:gd name="connsiteX6" fmla="*/ 4141166 w 4668842"/>
              <a:gd name="connsiteY6" fmla="*/ 1358281 h 1358281"/>
              <a:gd name="connsiteX7" fmla="*/ 478763 w 4668842"/>
              <a:gd name="connsiteY7" fmla="*/ 1358281 h 1358281"/>
              <a:gd name="connsiteX8" fmla="*/ 805483 w 4668842"/>
              <a:gd name="connsiteY8" fmla="*/ 1005732 h 1358281"/>
              <a:gd name="connsiteX9" fmla="*/ 808628 w 4668842"/>
              <a:gd name="connsiteY9" fmla="*/ 996141 h 1358281"/>
              <a:gd name="connsiteX10" fmla="*/ 955099 w 4668842"/>
              <a:gd name="connsiteY10" fmla="*/ 473673 h 1358281"/>
              <a:gd name="connsiteX11" fmla="*/ 1667648 w 4668842"/>
              <a:gd name="connsiteY11" fmla="*/ 354310 h 1358281"/>
              <a:gd name="connsiteX12" fmla="*/ 2386063 w 4668842"/>
              <a:gd name="connsiteY12" fmla="*/ 230396 h 1358281"/>
              <a:gd name="connsiteX13" fmla="*/ 2665999 w 4668842"/>
              <a:gd name="connsiteY13" fmla="*/ 4131 h 1358281"/>
              <a:gd name="connsiteX14" fmla="*/ 2715749 w 4668842"/>
              <a:gd name="connsiteY14" fmla="*/ 9 h 1358281"/>
              <a:gd name="connsiteX0" fmla="*/ 2511333 w 4464426"/>
              <a:gd name="connsiteY0" fmla="*/ 9 h 1358281"/>
              <a:gd name="connsiteX1" fmla="*/ 2808762 w 4464426"/>
              <a:gd name="connsiteY1" fmla="*/ 163818 h 1358281"/>
              <a:gd name="connsiteX2" fmla="*/ 3287365 w 4464426"/>
              <a:gd name="connsiteY2" fmla="*/ 38434 h 1358281"/>
              <a:gd name="connsiteX3" fmla="*/ 3530067 w 4464426"/>
              <a:gd name="connsiteY3" fmla="*/ 380492 h 1358281"/>
              <a:gd name="connsiteX4" fmla="*/ 3841542 w 4464426"/>
              <a:gd name="connsiteY4" fmla="*/ 712469 h 1358281"/>
              <a:gd name="connsiteX5" fmla="*/ 3827600 w 4464426"/>
              <a:gd name="connsiteY5" fmla="*/ 1072449 h 1358281"/>
              <a:gd name="connsiteX6" fmla="*/ 3936750 w 4464426"/>
              <a:gd name="connsiteY6" fmla="*/ 1358281 h 1358281"/>
              <a:gd name="connsiteX7" fmla="*/ 274347 w 4464426"/>
              <a:gd name="connsiteY7" fmla="*/ 1358281 h 1358281"/>
              <a:gd name="connsiteX8" fmla="*/ 601067 w 4464426"/>
              <a:gd name="connsiteY8" fmla="*/ 1005732 h 1358281"/>
              <a:gd name="connsiteX9" fmla="*/ 604212 w 4464426"/>
              <a:gd name="connsiteY9" fmla="*/ 996141 h 1358281"/>
              <a:gd name="connsiteX10" fmla="*/ 750683 w 4464426"/>
              <a:gd name="connsiteY10" fmla="*/ 473673 h 1358281"/>
              <a:gd name="connsiteX11" fmla="*/ 1463232 w 4464426"/>
              <a:gd name="connsiteY11" fmla="*/ 354310 h 1358281"/>
              <a:gd name="connsiteX12" fmla="*/ 2181647 w 4464426"/>
              <a:gd name="connsiteY12" fmla="*/ 230396 h 1358281"/>
              <a:gd name="connsiteX13" fmla="*/ 2461583 w 4464426"/>
              <a:gd name="connsiteY13" fmla="*/ 4131 h 1358281"/>
              <a:gd name="connsiteX14" fmla="*/ 2511333 w 4464426"/>
              <a:gd name="connsiteY14" fmla="*/ 9 h 1358281"/>
              <a:gd name="connsiteX0" fmla="*/ 2760315 w 4713408"/>
              <a:gd name="connsiteY0" fmla="*/ 9 h 1465525"/>
              <a:gd name="connsiteX1" fmla="*/ 3057744 w 4713408"/>
              <a:gd name="connsiteY1" fmla="*/ 163818 h 1465525"/>
              <a:gd name="connsiteX2" fmla="*/ 3536347 w 4713408"/>
              <a:gd name="connsiteY2" fmla="*/ 38434 h 1465525"/>
              <a:gd name="connsiteX3" fmla="*/ 3779049 w 4713408"/>
              <a:gd name="connsiteY3" fmla="*/ 380492 h 1465525"/>
              <a:gd name="connsiteX4" fmla="*/ 4090524 w 4713408"/>
              <a:gd name="connsiteY4" fmla="*/ 712469 h 1465525"/>
              <a:gd name="connsiteX5" fmla="*/ 4076582 w 4713408"/>
              <a:gd name="connsiteY5" fmla="*/ 1072449 h 1465525"/>
              <a:gd name="connsiteX6" fmla="*/ 4185732 w 4713408"/>
              <a:gd name="connsiteY6" fmla="*/ 1358281 h 1465525"/>
              <a:gd name="connsiteX7" fmla="*/ 523329 w 4713408"/>
              <a:gd name="connsiteY7" fmla="*/ 1358281 h 1465525"/>
              <a:gd name="connsiteX8" fmla="*/ 850049 w 4713408"/>
              <a:gd name="connsiteY8" fmla="*/ 1005732 h 1465525"/>
              <a:gd name="connsiteX9" fmla="*/ 853194 w 4713408"/>
              <a:gd name="connsiteY9" fmla="*/ 996141 h 1465525"/>
              <a:gd name="connsiteX10" fmla="*/ 999665 w 4713408"/>
              <a:gd name="connsiteY10" fmla="*/ 473673 h 1465525"/>
              <a:gd name="connsiteX11" fmla="*/ 1712214 w 4713408"/>
              <a:gd name="connsiteY11" fmla="*/ 354310 h 1465525"/>
              <a:gd name="connsiteX12" fmla="*/ 2430629 w 4713408"/>
              <a:gd name="connsiteY12" fmla="*/ 230396 h 1465525"/>
              <a:gd name="connsiteX13" fmla="*/ 2710565 w 4713408"/>
              <a:gd name="connsiteY13" fmla="*/ 4131 h 1465525"/>
              <a:gd name="connsiteX14" fmla="*/ 2760315 w 4713408"/>
              <a:gd name="connsiteY14" fmla="*/ 9 h 1465525"/>
              <a:gd name="connsiteX0" fmla="*/ 2430087 w 4383180"/>
              <a:gd name="connsiteY0" fmla="*/ 9 h 1431658"/>
              <a:gd name="connsiteX1" fmla="*/ 2727516 w 4383180"/>
              <a:gd name="connsiteY1" fmla="*/ 163818 h 1431658"/>
              <a:gd name="connsiteX2" fmla="*/ 3206119 w 4383180"/>
              <a:gd name="connsiteY2" fmla="*/ 38434 h 1431658"/>
              <a:gd name="connsiteX3" fmla="*/ 3448821 w 4383180"/>
              <a:gd name="connsiteY3" fmla="*/ 380492 h 1431658"/>
              <a:gd name="connsiteX4" fmla="*/ 3760296 w 4383180"/>
              <a:gd name="connsiteY4" fmla="*/ 712469 h 1431658"/>
              <a:gd name="connsiteX5" fmla="*/ 3746354 w 4383180"/>
              <a:gd name="connsiteY5" fmla="*/ 1072449 h 1431658"/>
              <a:gd name="connsiteX6" fmla="*/ 3855504 w 4383180"/>
              <a:gd name="connsiteY6" fmla="*/ 1358281 h 1431658"/>
              <a:gd name="connsiteX7" fmla="*/ 193101 w 4383180"/>
              <a:gd name="connsiteY7" fmla="*/ 1358281 h 1431658"/>
              <a:gd name="connsiteX8" fmla="*/ 519821 w 4383180"/>
              <a:gd name="connsiteY8" fmla="*/ 1005732 h 1431658"/>
              <a:gd name="connsiteX9" fmla="*/ 522966 w 4383180"/>
              <a:gd name="connsiteY9" fmla="*/ 996141 h 1431658"/>
              <a:gd name="connsiteX10" fmla="*/ 669437 w 4383180"/>
              <a:gd name="connsiteY10" fmla="*/ 473673 h 1431658"/>
              <a:gd name="connsiteX11" fmla="*/ 1381986 w 4383180"/>
              <a:gd name="connsiteY11" fmla="*/ 354310 h 1431658"/>
              <a:gd name="connsiteX12" fmla="*/ 2100401 w 4383180"/>
              <a:gd name="connsiteY12" fmla="*/ 230396 h 1431658"/>
              <a:gd name="connsiteX13" fmla="*/ 2380337 w 4383180"/>
              <a:gd name="connsiteY13" fmla="*/ 4131 h 1431658"/>
              <a:gd name="connsiteX14" fmla="*/ 2430087 w 4383180"/>
              <a:gd name="connsiteY14" fmla="*/ 9 h 1431658"/>
              <a:gd name="connsiteX0" fmla="*/ 2446199 w 4399292"/>
              <a:gd name="connsiteY0" fmla="*/ 9 h 1521969"/>
              <a:gd name="connsiteX1" fmla="*/ 2743628 w 4399292"/>
              <a:gd name="connsiteY1" fmla="*/ 163818 h 1521969"/>
              <a:gd name="connsiteX2" fmla="*/ 3222231 w 4399292"/>
              <a:gd name="connsiteY2" fmla="*/ 38434 h 1521969"/>
              <a:gd name="connsiteX3" fmla="*/ 3464933 w 4399292"/>
              <a:gd name="connsiteY3" fmla="*/ 380492 h 1521969"/>
              <a:gd name="connsiteX4" fmla="*/ 3776408 w 4399292"/>
              <a:gd name="connsiteY4" fmla="*/ 712469 h 1521969"/>
              <a:gd name="connsiteX5" fmla="*/ 3762466 w 4399292"/>
              <a:gd name="connsiteY5" fmla="*/ 1072449 h 1521969"/>
              <a:gd name="connsiteX6" fmla="*/ 3871616 w 4399292"/>
              <a:gd name="connsiteY6" fmla="*/ 1358281 h 1521969"/>
              <a:gd name="connsiteX7" fmla="*/ 209213 w 4399292"/>
              <a:gd name="connsiteY7" fmla="*/ 1358281 h 1521969"/>
              <a:gd name="connsiteX8" fmla="*/ 535933 w 4399292"/>
              <a:gd name="connsiteY8" fmla="*/ 1005732 h 1521969"/>
              <a:gd name="connsiteX9" fmla="*/ 539078 w 4399292"/>
              <a:gd name="connsiteY9" fmla="*/ 996141 h 1521969"/>
              <a:gd name="connsiteX10" fmla="*/ 685549 w 4399292"/>
              <a:gd name="connsiteY10" fmla="*/ 473673 h 1521969"/>
              <a:gd name="connsiteX11" fmla="*/ 1398098 w 4399292"/>
              <a:gd name="connsiteY11" fmla="*/ 354310 h 1521969"/>
              <a:gd name="connsiteX12" fmla="*/ 2116513 w 4399292"/>
              <a:gd name="connsiteY12" fmla="*/ 230396 h 1521969"/>
              <a:gd name="connsiteX13" fmla="*/ 2396449 w 4399292"/>
              <a:gd name="connsiteY13" fmla="*/ 4131 h 1521969"/>
              <a:gd name="connsiteX14" fmla="*/ 2446199 w 4399292"/>
              <a:gd name="connsiteY14" fmla="*/ 9 h 1521969"/>
              <a:gd name="connsiteX0" fmla="*/ 2446199 w 4162589"/>
              <a:gd name="connsiteY0" fmla="*/ 9 h 1521969"/>
              <a:gd name="connsiteX1" fmla="*/ 2743628 w 4162589"/>
              <a:gd name="connsiteY1" fmla="*/ 163818 h 1521969"/>
              <a:gd name="connsiteX2" fmla="*/ 3222231 w 4162589"/>
              <a:gd name="connsiteY2" fmla="*/ 38434 h 1521969"/>
              <a:gd name="connsiteX3" fmla="*/ 3464933 w 4162589"/>
              <a:gd name="connsiteY3" fmla="*/ 380492 h 1521969"/>
              <a:gd name="connsiteX4" fmla="*/ 3776408 w 4162589"/>
              <a:gd name="connsiteY4" fmla="*/ 712469 h 1521969"/>
              <a:gd name="connsiteX5" fmla="*/ 3762466 w 4162589"/>
              <a:gd name="connsiteY5" fmla="*/ 1072449 h 1521969"/>
              <a:gd name="connsiteX6" fmla="*/ 3871616 w 4162589"/>
              <a:gd name="connsiteY6" fmla="*/ 1358281 h 1521969"/>
              <a:gd name="connsiteX7" fmla="*/ 209213 w 4162589"/>
              <a:gd name="connsiteY7" fmla="*/ 1358281 h 1521969"/>
              <a:gd name="connsiteX8" fmla="*/ 535933 w 4162589"/>
              <a:gd name="connsiteY8" fmla="*/ 1005732 h 1521969"/>
              <a:gd name="connsiteX9" fmla="*/ 539078 w 4162589"/>
              <a:gd name="connsiteY9" fmla="*/ 996141 h 1521969"/>
              <a:gd name="connsiteX10" fmla="*/ 685549 w 4162589"/>
              <a:gd name="connsiteY10" fmla="*/ 473673 h 1521969"/>
              <a:gd name="connsiteX11" fmla="*/ 1398098 w 4162589"/>
              <a:gd name="connsiteY11" fmla="*/ 354310 h 1521969"/>
              <a:gd name="connsiteX12" fmla="*/ 2116513 w 4162589"/>
              <a:gd name="connsiteY12" fmla="*/ 230396 h 1521969"/>
              <a:gd name="connsiteX13" fmla="*/ 2396449 w 4162589"/>
              <a:gd name="connsiteY13" fmla="*/ 4131 h 1521969"/>
              <a:gd name="connsiteX14" fmla="*/ 2446199 w 4162589"/>
              <a:gd name="connsiteY14" fmla="*/ 9 h 1521969"/>
              <a:gd name="connsiteX0" fmla="*/ 2446199 w 4168218"/>
              <a:gd name="connsiteY0" fmla="*/ 9 h 1561326"/>
              <a:gd name="connsiteX1" fmla="*/ 2743628 w 4168218"/>
              <a:gd name="connsiteY1" fmla="*/ 163818 h 1561326"/>
              <a:gd name="connsiteX2" fmla="*/ 3222231 w 4168218"/>
              <a:gd name="connsiteY2" fmla="*/ 38434 h 1561326"/>
              <a:gd name="connsiteX3" fmla="*/ 3464933 w 4168218"/>
              <a:gd name="connsiteY3" fmla="*/ 380492 h 1561326"/>
              <a:gd name="connsiteX4" fmla="*/ 3776408 w 4168218"/>
              <a:gd name="connsiteY4" fmla="*/ 712469 h 1561326"/>
              <a:gd name="connsiteX5" fmla="*/ 3762466 w 4168218"/>
              <a:gd name="connsiteY5" fmla="*/ 1072449 h 1561326"/>
              <a:gd name="connsiteX6" fmla="*/ 3871616 w 4168218"/>
              <a:gd name="connsiteY6" fmla="*/ 1358281 h 1561326"/>
              <a:gd name="connsiteX7" fmla="*/ 209213 w 4168218"/>
              <a:gd name="connsiteY7" fmla="*/ 1358281 h 1561326"/>
              <a:gd name="connsiteX8" fmla="*/ 535933 w 4168218"/>
              <a:gd name="connsiteY8" fmla="*/ 1005732 h 1561326"/>
              <a:gd name="connsiteX9" fmla="*/ 539078 w 4168218"/>
              <a:gd name="connsiteY9" fmla="*/ 996141 h 1561326"/>
              <a:gd name="connsiteX10" fmla="*/ 685549 w 4168218"/>
              <a:gd name="connsiteY10" fmla="*/ 473673 h 1561326"/>
              <a:gd name="connsiteX11" fmla="*/ 1398098 w 4168218"/>
              <a:gd name="connsiteY11" fmla="*/ 354310 h 1561326"/>
              <a:gd name="connsiteX12" fmla="*/ 2116513 w 4168218"/>
              <a:gd name="connsiteY12" fmla="*/ 230396 h 1561326"/>
              <a:gd name="connsiteX13" fmla="*/ 2396449 w 4168218"/>
              <a:gd name="connsiteY13" fmla="*/ 4131 h 1561326"/>
              <a:gd name="connsiteX14" fmla="*/ 2446199 w 4168218"/>
              <a:gd name="connsiteY14" fmla="*/ 9 h 1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8218" h="1561326">
                <a:moveTo>
                  <a:pt x="2446199" y="9"/>
                </a:moveTo>
                <a:cubicBezTo>
                  <a:pt x="2561798" y="-832"/>
                  <a:pt x="2672369" y="59008"/>
                  <a:pt x="2743628" y="163818"/>
                </a:cubicBezTo>
                <a:cubicBezTo>
                  <a:pt x="2861111" y="8821"/>
                  <a:pt x="3055443" y="-42075"/>
                  <a:pt x="3222231" y="38434"/>
                </a:cubicBezTo>
                <a:cubicBezTo>
                  <a:pt x="3349320" y="99761"/>
                  <a:pt x="3440450" y="228156"/>
                  <a:pt x="3464933" y="380492"/>
                </a:cubicBezTo>
                <a:cubicBezTo>
                  <a:pt x="3611829" y="425437"/>
                  <a:pt x="3728802" y="550051"/>
                  <a:pt x="3776408" y="712469"/>
                </a:cubicBezTo>
                <a:cubicBezTo>
                  <a:pt x="3811006" y="830362"/>
                  <a:pt x="3806076" y="958407"/>
                  <a:pt x="3762466" y="1072449"/>
                </a:cubicBezTo>
                <a:cubicBezTo>
                  <a:pt x="3820491" y="1157106"/>
                  <a:pt x="4571717" y="1205881"/>
                  <a:pt x="3871616" y="1358281"/>
                </a:cubicBezTo>
                <a:cubicBezTo>
                  <a:pt x="3171515" y="1510681"/>
                  <a:pt x="807714" y="1726581"/>
                  <a:pt x="209213" y="1358281"/>
                </a:cubicBezTo>
                <a:cubicBezTo>
                  <a:pt x="-389288" y="989981"/>
                  <a:pt x="480956" y="1066089"/>
                  <a:pt x="535933" y="1005732"/>
                </a:cubicBezTo>
                <a:cubicBezTo>
                  <a:pt x="536953" y="1002512"/>
                  <a:pt x="538058" y="999361"/>
                  <a:pt x="539078" y="996141"/>
                </a:cubicBezTo>
                <a:cubicBezTo>
                  <a:pt x="516040" y="806210"/>
                  <a:pt x="569766" y="614668"/>
                  <a:pt x="685549" y="473673"/>
                </a:cubicBezTo>
                <a:cubicBezTo>
                  <a:pt x="868490" y="250978"/>
                  <a:pt x="1165088" y="201343"/>
                  <a:pt x="1398098" y="354310"/>
                </a:cubicBezTo>
                <a:cubicBezTo>
                  <a:pt x="1540319" y="53766"/>
                  <a:pt x="1900419" y="-8331"/>
                  <a:pt x="2116513" y="230396"/>
                </a:cubicBezTo>
                <a:cubicBezTo>
                  <a:pt x="2171004" y="107952"/>
                  <a:pt x="2275651" y="23313"/>
                  <a:pt x="2396449" y="4131"/>
                </a:cubicBezTo>
                <a:cubicBezTo>
                  <a:pt x="2413069" y="1488"/>
                  <a:pt x="2429685" y="129"/>
                  <a:pt x="2446199" y="9"/>
                </a:cubicBezTo>
                <a:close/>
              </a:path>
            </a:pathLst>
          </a:custGeom>
          <a:solidFill>
            <a:srgbClr val="5C43A4"/>
          </a:solidFill>
          <a:ln w="76200" cap="flat" cmpd="sng" algn="ctr">
            <a:solidFill>
              <a:srgbClr val="FFFFFF"/>
            </a:solidFill>
            <a:prstDash val="solid"/>
          </a:ln>
          <a:effectLst>
            <a:outerShdw blurRad="63500" sx="102000" sy="102000" algn="ctr" rotWithShape="0">
              <a:prstClr val="black">
                <a:alpha val="40000"/>
              </a:prstClr>
            </a:outerShdw>
          </a:effectLst>
        </p:spPr>
        <p:txBody>
          <a:bodyPr tIns="144000" rIns="0" anchor="ctr">
            <a:normAutofit/>
          </a:bodyPr>
          <a:lstStyle/>
          <a:p>
            <a:pPr algn="ctr" fontAlgn="auto">
              <a:spcBef>
                <a:spcPts val="0"/>
              </a:spcBef>
              <a:spcAft>
                <a:spcPts val="0"/>
              </a:spcAft>
              <a:defRPr/>
            </a:pPr>
            <a:r>
              <a:rPr lang="en-US" altLang="zh-CN" sz="2800" kern="0" dirty="0">
                <a:solidFill>
                  <a:srgbClr val="FFFFFF"/>
                </a:solidFill>
                <a:latin typeface="Arial Black" panose="020B0A04020102020204" pitchFamily="34" charset="0"/>
                <a:ea typeface="宋体"/>
              </a:rPr>
              <a:t>Sum=1+2+…+n</a:t>
            </a:r>
          </a:p>
          <a:p>
            <a:pPr algn="ctr" fontAlgn="auto">
              <a:spcBef>
                <a:spcPts val="0"/>
              </a:spcBef>
              <a:spcAft>
                <a:spcPts val="0"/>
              </a:spcAft>
              <a:defRPr/>
            </a:pPr>
            <a:r>
              <a:rPr lang="en-US" altLang="zh-CN" sz="2800" kern="0" dirty="0">
                <a:solidFill>
                  <a:srgbClr val="FFFFFF"/>
                </a:solidFill>
                <a:latin typeface="Arial Black" panose="020B0A04020102020204" pitchFamily="34" charset="0"/>
                <a:ea typeface="宋体"/>
              </a:rPr>
              <a:t>Sum=n+(n-1)+…+1</a:t>
            </a:r>
          </a:p>
          <a:p>
            <a:pPr algn="ctr" fontAlgn="auto">
              <a:spcBef>
                <a:spcPts val="0"/>
              </a:spcBef>
              <a:spcAft>
                <a:spcPts val="0"/>
              </a:spcAft>
              <a:defRPr/>
            </a:pPr>
            <a:r>
              <a:rPr lang="en-US" altLang="zh-CN" sz="2800" kern="0" dirty="0">
                <a:solidFill>
                  <a:srgbClr val="FFFFFF"/>
                </a:solidFill>
                <a:latin typeface="Arial Black" panose="020B0A04020102020204" pitchFamily="34" charset="0"/>
                <a:ea typeface="宋体"/>
              </a:rPr>
              <a:t>Sum=(1+n)*n/2</a:t>
            </a:r>
            <a:endParaRPr lang="zh-CN" altLang="en-US" sz="2800" kern="0" dirty="0">
              <a:solidFill>
                <a:srgbClr val="FFFFFF"/>
              </a:solidFill>
              <a:latin typeface="Arial Black" panose="020B0A04020102020204" pitchFamily="34" charset="0"/>
              <a:ea typeface="宋体"/>
            </a:endParaRPr>
          </a:p>
        </p:txBody>
      </p:sp>
    </p:spTree>
    <p:extLst>
      <p:ext uri="{BB962C8B-B14F-4D97-AF65-F5344CB8AC3E}">
        <p14:creationId xmlns:p14="http://schemas.microsoft.com/office/powerpoint/2010/main" val="466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3">
                                            <p:bg/>
                                          </p:spTgt>
                                        </p:tgtEl>
                                        <p:attrNameLst>
                                          <p:attrName>style.visibility</p:attrName>
                                        </p:attrNameLst>
                                      </p:cBhvr>
                                      <p:to>
                                        <p:strVal val="visible"/>
                                      </p:to>
                                    </p:set>
                                    <p:animEffect transition="in" filter="fade">
                                      <p:cBhvr>
                                        <p:cTn id="28" dur="500"/>
                                        <p:tgtEl>
                                          <p:spTgt spid="13">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fade">
                                      <p:cBhvr>
                                        <p:cTn id="38" dur="500"/>
                                        <p:tgtEl>
                                          <p:spTgt spid="1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xEl>
                                              <p:pRg st="2" end="2"/>
                                            </p:txEl>
                                          </p:spTgt>
                                        </p:tgtEl>
                                        <p:attrNameLst>
                                          <p:attrName>style.visibility</p:attrName>
                                        </p:attrNameLst>
                                      </p:cBhvr>
                                      <p:to>
                                        <p:strVal val="visible"/>
                                      </p:to>
                                    </p:set>
                                    <p:animEffect transition="in" filter="fade">
                                      <p:cBhvr>
                                        <p:cTn id="4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build="p" bldLvl="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文本框 2"/>
          <p:cNvSpPr txBox="1">
            <a:spLocks noChangeArrowheads="1"/>
          </p:cNvSpPr>
          <p:nvPr/>
        </p:nvSpPr>
        <p:spPr bwMode="auto">
          <a:xfrm>
            <a:off x="2654635" y="1788936"/>
            <a:ext cx="7054850" cy="4030663"/>
          </a:xfrm>
          <a:prstGeom prst="rect">
            <a:avLst/>
          </a:prstGeom>
          <a:noFill/>
          <a:ln w="9525">
            <a:solidFill>
              <a:srgbClr val="000000"/>
            </a:solidFill>
            <a:miter lim="800000"/>
            <a:headEnd/>
            <a:tailEnd/>
          </a:ln>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b="1" dirty="0" err="1"/>
              <a:t>int</a:t>
            </a:r>
            <a:r>
              <a:rPr lang="en-US" altLang="zh-CN" b="1" dirty="0"/>
              <a:t> main</a:t>
            </a:r>
          </a:p>
          <a:p>
            <a:pPr>
              <a:spcBef>
                <a:spcPct val="0"/>
              </a:spcBef>
              <a:buFontTx/>
              <a:buNone/>
              <a:defRPr/>
            </a:pPr>
            <a:r>
              <a:rPr lang="en-US" altLang="zh-CN" b="1" dirty="0"/>
              <a:t>{ /</a:t>
            </a:r>
            <a:r>
              <a:rPr lang="zh-CN" altLang="en-US" b="1" dirty="0"/>
              <a:t>*</a:t>
            </a:r>
            <a:r>
              <a:rPr lang="en-US" altLang="zh-CN" b="1" dirty="0"/>
              <a:t> </a:t>
            </a:r>
            <a:r>
              <a:rPr lang="zh-CN" altLang="en-US" sz="2800" b="1" dirty="0">
                <a:latin typeface="+mn-ea"/>
                <a:ea typeface="+mn-ea"/>
              </a:rPr>
              <a:t>算法</a:t>
            </a:r>
            <a:r>
              <a:rPr lang="en-US" altLang="zh-CN" sz="2800" b="1" dirty="0">
                <a:latin typeface="+mn-ea"/>
                <a:ea typeface="+mn-ea"/>
              </a:rPr>
              <a:t>1</a:t>
            </a:r>
            <a:r>
              <a:rPr lang="zh-CN" altLang="en-US" sz="2800" b="1" dirty="0">
                <a:latin typeface="+mn-ea"/>
                <a:ea typeface="+mn-ea"/>
              </a:rPr>
              <a:t>：逐一累加 *</a:t>
            </a:r>
            <a:r>
              <a:rPr lang="en-US" altLang="zh-CN" sz="2800" b="1" dirty="0"/>
              <a:t>/</a:t>
            </a:r>
            <a:endParaRPr lang="en-US" altLang="zh-CN" sz="2800" b="1" dirty="0">
              <a:latin typeface="+mn-ea"/>
              <a:ea typeface="+mn-ea"/>
            </a:endParaRPr>
          </a:p>
          <a:p>
            <a:pPr>
              <a:spcBef>
                <a:spcPct val="0"/>
              </a:spcBef>
              <a:buFontTx/>
              <a:buNone/>
              <a:defRPr/>
            </a:pPr>
            <a:r>
              <a:rPr lang="en-US" altLang="zh-CN" b="1" dirty="0"/>
              <a:t>       </a:t>
            </a:r>
            <a:r>
              <a:rPr lang="en-US" altLang="zh-CN" b="1" dirty="0" err="1"/>
              <a:t>int</a:t>
            </a:r>
            <a:r>
              <a:rPr lang="en-US" altLang="zh-CN" b="1" dirty="0"/>
              <a:t> </a:t>
            </a:r>
            <a:r>
              <a:rPr lang="en-US" altLang="zh-CN" b="1" dirty="0" err="1"/>
              <a:t>i,sum</a:t>
            </a:r>
            <a:r>
              <a:rPr lang="en-US" altLang="zh-CN" b="1" dirty="0"/>
              <a:t>=1,n=100;</a:t>
            </a:r>
          </a:p>
          <a:p>
            <a:pPr>
              <a:spcBef>
                <a:spcPct val="0"/>
              </a:spcBef>
              <a:buFontTx/>
              <a:buNone/>
              <a:defRPr/>
            </a:pPr>
            <a:r>
              <a:rPr lang="en-US" altLang="zh-CN" b="1" dirty="0"/>
              <a:t>       for(</a:t>
            </a:r>
            <a:r>
              <a:rPr lang="en-US" altLang="zh-CN" b="1" dirty="0" err="1"/>
              <a:t>i</a:t>
            </a:r>
            <a:r>
              <a:rPr lang="en-US" altLang="zh-CN" b="1" dirty="0"/>
              <a:t>=2;i&lt;=n;++</a:t>
            </a:r>
            <a:r>
              <a:rPr lang="en-US" altLang="zh-CN" b="1" dirty="0" err="1"/>
              <a:t>i</a:t>
            </a:r>
            <a:r>
              <a:rPr lang="en-US" altLang="zh-CN" b="1" dirty="0"/>
              <a:t>)</a:t>
            </a:r>
          </a:p>
          <a:p>
            <a:pPr>
              <a:spcBef>
                <a:spcPct val="0"/>
              </a:spcBef>
              <a:buFontTx/>
              <a:buNone/>
              <a:defRPr/>
            </a:pPr>
            <a:r>
              <a:rPr lang="en-US" altLang="zh-CN" b="1" dirty="0"/>
              <a:t>            sum+=</a:t>
            </a:r>
            <a:r>
              <a:rPr lang="en-US" altLang="zh-CN" b="1" dirty="0" err="1"/>
              <a:t>i</a:t>
            </a:r>
            <a:r>
              <a:rPr lang="en-US" altLang="zh-CN" b="1" dirty="0"/>
              <a:t>;</a:t>
            </a:r>
          </a:p>
          <a:p>
            <a:pPr>
              <a:spcBef>
                <a:spcPct val="0"/>
              </a:spcBef>
              <a:buFontTx/>
              <a:buNone/>
              <a:defRPr/>
            </a:pPr>
            <a:r>
              <a:rPr lang="en-US" altLang="zh-CN" b="1" dirty="0"/>
              <a:t>       </a:t>
            </a:r>
            <a:r>
              <a:rPr lang="en-US" altLang="zh-CN" b="1" dirty="0" err="1"/>
              <a:t>printf</a:t>
            </a:r>
            <a:r>
              <a:rPr lang="en-US" altLang="zh-CN" b="1" dirty="0"/>
              <a:t>(“sum=%d\</a:t>
            </a:r>
            <a:r>
              <a:rPr lang="en-US" altLang="zh-CN" b="1" dirty="0" err="1"/>
              <a:t>n”,sum</a:t>
            </a:r>
            <a:r>
              <a:rPr lang="en-US" altLang="zh-CN" b="1" dirty="0"/>
              <a:t>);</a:t>
            </a:r>
          </a:p>
          <a:p>
            <a:pPr>
              <a:spcBef>
                <a:spcPct val="0"/>
              </a:spcBef>
              <a:buFontTx/>
              <a:buNone/>
              <a:defRPr/>
            </a:pPr>
            <a:r>
              <a:rPr lang="en-US" altLang="zh-CN" b="1" dirty="0"/>
              <a:t>       return sum;</a:t>
            </a:r>
            <a:br>
              <a:rPr lang="en-US" altLang="zh-CN" b="1" dirty="0"/>
            </a:br>
            <a:r>
              <a:rPr lang="en-US" altLang="zh-CN" b="1" dirty="0"/>
              <a:t>}</a:t>
            </a:r>
            <a:endParaRPr lang="zh-CN" altLang="en-US" b="1" dirty="0"/>
          </a:p>
        </p:txBody>
      </p:sp>
      <p:sp>
        <p:nvSpPr>
          <p:cNvPr id="4" name="圆角矩形 3"/>
          <p:cNvSpPr>
            <a:spLocks noChangeArrowheads="1"/>
          </p:cNvSpPr>
          <p:nvPr/>
        </p:nvSpPr>
        <p:spPr bwMode="auto">
          <a:xfrm>
            <a:off x="4124660" y="3084336"/>
            <a:ext cx="474663" cy="325438"/>
          </a:xfrm>
          <a:prstGeom prst="roundRect">
            <a:avLst>
              <a:gd name="adj" fmla="val 16667"/>
            </a:avLst>
          </a:prstGeom>
          <a:solidFill>
            <a:schemeClr val="accent1"/>
          </a:solidFill>
          <a:ln w="9525" algn="ctr">
            <a:solidFill>
              <a:schemeClr val="accent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chemeClr val="bg1"/>
                </a:solidFill>
              </a:rPr>
              <a:t>1</a:t>
            </a:r>
            <a:endParaRPr lang="zh-CN" altLang="en-US" sz="2400" b="1">
              <a:solidFill>
                <a:schemeClr val="bg1"/>
              </a:solidFill>
            </a:endParaRPr>
          </a:p>
        </p:txBody>
      </p:sp>
      <p:sp>
        <p:nvSpPr>
          <p:cNvPr id="5" name="圆角矩形 4"/>
          <p:cNvSpPr>
            <a:spLocks noChangeArrowheads="1"/>
          </p:cNvSpPr>
          <p:nvPr/>
        </p:nvSpPr>
        <p:spPr bwMode="auto">
          <a:xfrm>
            <a:off x="5031123" y="3084336"/>
            <a:ext cx="504825" cy="325438"/>
          </a:xfrm>
          <a:prstGeom prst="roundRect">
            <a:avLst>
              <a:gd name="adj" fmla="val 16667"/>
            </a:avLst>
          </a:prstGeom>
          <a:solidFill>
            <a:schemeClr val="accent1"/>
          </a:solidFill>
          <a:ln w="9525" algn="ctr">
            <a:solidFill>
              <a:schemeClr val="accent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chemeClr val="bg1"/>
                </a:solidFill>
              </a:rPr>
              <a:t>n</a:t>
            </a:r>
            <a:endParaRPr lang="zh-CN" altLang="en-US" sz="2400" b="1">
              <a:solidFill>
                <a:schemeClr val="bg1"/>
              </a:solidFill>
            </a:endParaRPr>
          </a:p>
        </p:txBody>
      </p:sp>
      <p:sp>
        <p:nvSpPr>
          <p:cNvPr id="6" name="圆角矩形 5"/>
          <p:cNvSpPr>
            <a:spLocks noChangeArrowheads="1"/>
          </p:cNvSpPr>
          <p:nvPr/>
        </p:nvSpPr>
        <p:spPr bwMode="auto">
          <a:xfrm>
            <a:off x="6732923" y="2960511"/>
            <a:ext cx="458787" cy="412750"/>
          </a:xfrm>
          <a:prstGeom prst="roundRect">
            <a:avLst>
              <a:gd name="adj" fmla="val 16667"/>
            </a:avLst>
          </a:prstGeom>
          <a:solidFill>
            <a:schemeClr val="accent1"/>
          </a:solidFill>
          <a:ln w="9525" algn="ctr">
            <a:solidFill>
              <a:schemeClr val="accent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chemeClr val="bg1"/>
                </a:solidFill>
              </a:rPr>
              <a:t>2</a:t>
            </a:r>
            <a:endParaRPr lang="zh-CN" altLang="en-US" sz="2400" b="1">
              <a:solidFill>
                <a:schemeClr val="bg1"/>
              </a:solidFill>
            </a:endParaRPr>
          </a:p>
        </p:txBody>
      </p:sp>
      <p:sp>
        <p:nvSpPr>
          <p:cNvPr id="7" name="圆角矩形 6"/>
          <p:cNvSpPr>
            <a:spLocks noChangeArrowheads="1"/>
          </p:cNvSpPr>
          <p:nvPr/>
        </p:nvSpPr>
        <p:spPr bwMode="auto">
          <a:xfrm>
            <a:off x="6550360" y="3427236"/>
            <a:ext cx="738188" cy="377825"/>
          </a:xfrm>
          <a:prstGeom prst="roundRect">
            <a:avLst>
              <a:gd name="adj" fmla="val 16667"/>
            </a:avLst>
          </a:prstGeom>
          <a:solidFill>
            <a:schemeClr val="accent1"/>
          </a:solidFill>
          <a:ln w="9525" algn="ctr">
            <a:solidFill>
              <a:schemeClr val="accent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n-1</a:t>
            </a:r>
            <a:endParaRPr kumimoji="1" lang="zh-CN" altLang="en-US" sz="2400" b="1">
              <a:solidFill>
                <a:schemeClr val="bg1"/>
              </a:solidFill>
              <a:latin typeface="Times New Roman" panose="02020603050405020304" pitchFamily="18" charset="0"/>
            </a:endParaRPr>
          </a:p>
        </p:txBody>
      </p:sp>
      <p:sp>
        <p:nvSpPr>
          <p:cNvPr id="8" name="圆角矩形 7"/>
          <p:cNvSpPr>
            <a:spLocks noChangeArrowheads="1"/>
          </p:cNvSpPr>
          <p:nvPr/>
        </p:nvSpPr>
        <p:spPr bwMode="auto">
          <a:xfrm>
            <a:off x="5494673" y="3908249"/>
            <a:ext cx="814387" cy="431800"/>
          </a:xfrm>
          <a:prstGeom prst="roundRect">
            <a:avLst>
              <a:gd name="adj" fmla="val 16667"/>
            </a:avLst>
          </a:prstGeom>
          <a:solidFill>
            <a:schemeClr val="accent1"/>
          </a:solidFill>
          <a:ln w="9525" algn="ctr">
            <a:solidFill>
              <a:schemeClr val="accent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dirty="0">
                <a:solidFill>
                  <a:schemeClr val="bg1"/>
                </a:solidFill>
                <a:latin typeface="Times New Roman" panose="02020603050405020304" pitchFamily="18" charset="0"/>
              </a:rPr>
              <a:t>n-1</a:t>
            </a:r>
            <a:endParaRPr kumimoji="1" lang="zh-CN" altLang="en-US" sz="2400" b="1" dirty="0">
              <a:solidFill>
                <a:schemeClr val="bg1"/>
              </a:solidFill>
              <a:latin typeface="Times New Roman" panose="02020603050405020304" pitchFamily="18" charset="0"/>
            </a:endParaRPr>
          </a:p>
        </p:txBody>
      </p:sp>
      <p:sp>
        <p:nvSpPr>
          <p:cNvPr id="9" name="圆角矩形 8"/>
          <p:cNvSpPr>
            <a:spLocks noChangeArrowheads="1"/>
          </p:cNvSpPr>
          <p:nvPr/>
        </p:nvSpPr>
        <p:spPr bwMode="auto">
          <a:xfrm>
            <a:off x="8126748" y="4452761"/>
            <a:ext cx="504825" cy="341313"/>
          </a:xfrm>
          <a:prstGeom prst="roundRect">
            <a:avLst>
              <a:gd name="adj" fmla="val 16667"/>
            </a:avLst>
          </a:prstGeom>
          <a:solidFill>
            <a:schemeClr val="accent1"/>
          </a:solidFill>
          <a:ln w="9525" algn="ctr">
            <a:solidFill>
              <a:schemeClr val="tx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1</a:t>
            </a:r>
            <a:endParaRPr kumimoji="1" lang="zh-CN" altLang="en-US" sz="2400" b="1">
              <a:solidFill>
                <a:schemeClr val="bg1"/>
              </a:solidFill>
              <a:latin typeface="Times New Roman" panose="02020603050405020304" pitchFamily="18" charset="0"/>
            </a:endParaRPr>
          </a:p>
        </p:txBody>
      </p:sp>
      <p:sp>
        <p:nvSpPr>
          <p:cNvPr id="10" name="圆角矩形 9"/>
          <p:cNvSpPr>
            <a:spLocks noChangeArrowheads="1"/>
          </p:cNvSpPr>
          <p:nvPr/>
        </p:nvSpPr>
        <p:spPr bwMode="auto">
          <a:xfrm>
            <a:off x="5626435" y="4957586"/>
            <a:ext cx="484188" cy="357188"/>
          </a:xfrm>
          <a:prstGeom prst="roundRect">
            <a:avLst>
              <a:gd name="adj" fmla="val 16667"/>
            </a:avLst>
          </a:prstGeom>
          <a:solidFill>
            <a:schemeClr val="accent1"/>
          </a:solidFill>
          <a:ln w="9525" algn="ctr">
            <a:solidFill>
              <a:schemeClr val="accent1"/>
            </a:solidFill>
            <a:round/>
            <a:headEnd/>
            <a:tailEnd/>
          </a:ln>
        </p:spPr>
        <p:txBody>
          <a:bodyPr t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1</a:t>
            </a:r>
            <a:endParaRPr kumimoji="1" lang="zh-CN" altLang="en-US" sz="2400" b="1">
              <a:solidFill>
                <a:schemeClr val="bg1"/>
              </a:solidFill>
              <a:latin typeface="Times New Roman" panose="02020603050405020304" pitchFamily="18" charset="0"/>
            </a:endParaRPr>
          </a:p>
        </p:txBody>
      </p:sp>
      <p:sp>
        <p:nvSpPr>
          <p:cNvPr id="11" name="文本框 10"/>
          <p:cNvSpPr txBox="1"/>
          <p:nvPr/>
        </p:nvSpPr>
        <p:spPr>
          <a:xfrm>
            <a:off x="2006141" y="276793"/>
            <a:ext cx="8574773" cy="1292662"/>
          </a:xfrm>
          <a:prstGeom prst="rect">
            <a:avLst/>
          </a:prstGeom>
          <a:noFill/>
          <a:ln>
            <a:solidFill>
              <a:schemeClr val="accent1"/>
            </a:solidFill>
          </a:ln>
        </p:spPr>
        <p:txBody>
          <a:bodyPr wrap="square">
            <a:spAutoFit/>
          </a:bodyPr>
          <a:lstStyle/>
          <a:p>
            <a:pPr algn="ctr">
              <a:lnSpc>
                <a:spcPct val="130000"/>
              </a:lnSpc>
              <a:defRPr/>
            </a:pPr>
            <a:r>
              <a:rPr lang="zh-CN" altLang="en-US" sz="3200" b="1" dirty="0">
                <a:latin typeface="楷体" panose="02010609060101010101" pitchFamily="49" charset="-122"/>
                <a:ea typeface="楷体" panose="02010609060101010101" pitchFamily="49" charset="-122"/>
              </a:rPr>
              <a:t>语句频度</a:t>
            </a:r>
            <a:r>
              <a:rPr lang="en-US" altLang="zh-CN" sz="2800" b="1" dirty="0">
                <a:solidFill>
                  <a:srgbClr val="00B0F0"/>
                </a:solidFill>
                <a:latin typeface="楷体" panose="02010609060101010101" pitchFamily="49" charset="-122"/>
                <a:ea typeface="楷体" panose="02010609060101010101" pitchFamily="49" charset="-122"/>
              </a:rPr>
              <a:t>(</a:t>
            </a:r>
            <a:r>
              <a:rPr lang="zh-CN" altLang="en-US" sz="2800" b="1" dirty="0">
                <a:solidFill>
                  <a:srgbClr val="00B0F0"/>
                </a:solidFill>
                <a:latin typeface="楷体" panose="02010609060101010101" pitchFamily="49" charset="-122"/>
                <a:ea typeface="楷体" panose="02010609060101010101" pitchFamily="49" charset="-122"/>
              </a:rPr>
              <a:t>时间频度</a:t>
            </a:r>
            <a:r>
              <a:rPr lang="en-US" altLang="zh-CN" sz="2800" b="1" dirty="0">
                <a:solidFill>
                  <a:srgbClr val="00B0F0"/>
                </a:solidFill>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比较算法性能方法</a:t>
            </a:r>
            <a:endParaRPr lang="en-US" altLang="zh-CN" sz="3200" b="1" dirty="0">
              <a:latin typeface="楷体" panose="02010609060101010101" pitchFamily="49" charset="-122"/>
              <a:ea typeface="楷体" panose="02010609060101010101" pitchFamily="49" charset="-122"/>
            </a:endParaRPr>
          </a:p>
          <a:p>
            <a:pPr>
              <a:lnSpc>
                <a:spcPct val="130000"/>
              </a:lnSpc>
              <a:defRPr/>
            </a:pPr>
            <a:r>
              <a:rPr lang="zh-CN" altLang="en-US" sz="2800" b="1" dirty="0">
                <a:latin typeface="楷体" panose="02010609060101010101" pitchFamily="49" charset="-122"/>
                <a:ea typeface="楷体" panose="02010609060101010101" pitchFamily="49" charset="-122"/>
              </a:rPr>
              <a:t>语句频度</a:t>
            </a:r>
            <a:r>
              <a:rPr lang="en-US" altLang="zh-CN" sz="2800" b="1" dirty="0">
                <a:latin typeface="楷体" panose="02010609060101010101" pitchFamily="49" charset="-122"/>
                <a:ea typeface="楷体" panose="02010609060101010101" pitchFamily="49" charset="-122"/>
              </a:rPr>
              <a:t>f(n)</a:t>
            </a:r>
            <a:r>
              <a:rPr lang="zh-CN" altLang="en-US" sz="2800" b="1" dirty="0">
                <a:latin typeface="楷体" panose="02010609060101010101" pitchFamily="49" charset="-122"/>
                <a:ea typeface="楷体" panose="02010609060101010101" pitchFamily="49" charset="-122"/>
              </a:rPr>
              <a:t>：算法中语句</a:t>
            </a:r>
            <a:r>
              <a:rPr lang="zh-CN" altLang="en-US" sz="2800" b="1" dirty="0">
                <a:solidFill>
                  <a:srgbClr val="FF0000"/>
                </a:solidFill>
                <a:latin typeface="楷体" panose="02010609060101010101" pitchFamily="49" charset="-122"/>
                <a:ea typeface="楷体" panose="02010609060101010101" pitchFamily="49" charset="-122"/>
              </a:rPr>
              <a:t>可能</a:t>
            </a:r>
            <a:r>
              <a:rPr lang="zh-CN" altLang="en-US" sz="2800" b="1" dirty="0">
                <a:latin typeface="楷体" panose="02010609060101010101" pitchFamily="49" charset="-122"/>
                <a:ea typeface="楷体" panose="02010609060101010101" pitchFamily="49" charset="-122"/>
              </a:rPr>
              <a:t>重复执行的</a:t>
            </a:r>
            <a:r>
              <a:rPr lang="zh-CN" altLang="en-US" sz="2800" b="1" dirty="0">
                <a:solidFill>
                  <a:srgbClr val="FF0000"/>
                </a:solidFill>
                <a:latin typeface="楷体" panose="02010609060101010101" pitchFamily="49" charset="-122"/>
                <a:ea typeface="楷体" panose="02010609060101010101" pitchFamily="49" charset="-122"/>
              </a:rPr>
              <a:t>最大</a:t>
            </a:r>
            <a:r>
              <a:rPr lang="zh-CN" altLang="en-US" sz="2800" b="1" dirty="0">
                <a:latin typeface="楷体" panose="02010609060101010101" pitchFamily="49" charset="-122"/>
                <a:ea typeface="楷体" panose="02010609060101010101" pitchFamily="49" charset="-122"/>
              </a:rPr>
              <a:t>次数</a:t>
            </a:r>
          </a:p>
        </p:txBody>
      </p:sp>
      <p:sp>
        <p:nvSpPr>
          <p:cNvPr id="12" name="文本框 11"/>
          <p:cNvSpPr txBox="1"/>
          <p:nvPr/>
        </p:nvSpPr>
        <p:spPr>
          <a:xfrm>
            <a:off x="6328110" y="5268736"/>
            <a:ext cx="3816350" cy="1200150"/>
          </a:xfrm>
          <a:prstGeom prst="rect">
            <a:avLst/>
          </a:prstGeom>
        </p:spPr>
        <p:style>
          <a:lnRef idx="1">
            <a:schemeClr val="accent6"/>
          </a:lnRef>
          <a:fillRef idx="3">
            <a:schemeClr val="accent6"/>
          </a:fillRef>
          <a:effectRef idx="2">
            <a:schemeClr val="accent6"/>
          </a:effectRef>
          <a:fontRef idx="minor">
            <a:schemeClr val="lt1"/>
          </a:fontRef>
        </p:style>
        <p:txBody>
          <a:bodyPr>
            <a:spAutoFit/>
          </a:bodyPr>
          <a:lstStyle/>
          <a:p>
            <a:pPr>
              <a:defRPr/>
            </a:pPr>
            <a:r>
              <a:rPr lang="zh-CN" altLang="en-US" sz="2400" b="1" dirty="0">
                <a:latin typeface="楷体" panose="02010609060101010101" pitchFamily="49" charset="-122"/>
                <a:ea typeface="楷体" panose="02010609060101010101" pitchFamily="49" charset="-122"/>
              </a:rPr>
              <a:t>语句频度总和：</a:t>
            </a:r>
            <a:endParaRPr lang="en-US" altLang="zh-CN" sz="2400" b="1" dirty="0">
              <a:latin typeface="楷体" panose="02010609060101010101" pitchFamily="49" charset="-122"/>
              <a:ea typeface="楷体" panose="02010609060101010101" pitchFamily="49" charset="-122"/>
            </a:endParaRPr>
          </a:p>
          <a:p>
            <a:pPr>
              <a:defRPr/>
            </a:pPr>
            <a:r>
              <a:rPr lang="en-US" altLang="zh-CN" sz="2400" b="1" dirty="0">
                <a:latin typeface="楷体" panose="02010609060101010101" pitchFamily="49" charset="-122"/>
                <a:ea typeface="楷体" panose="02010609060101010101" pitchFamily="49" charset="-122"/>
              </a:rPr>
              <a:t>2+1+n+(n-1)+(n-1)+1+1</a:t>
            </a:r>
          </a:p>
          <a:p>
            <a:pPr>
              <a:defRPr/>
            </a:pPr>
            <a:r>
              <a:rPr lang="en-US" altLang="zh-CN" sz="2400" b="1" dirty="0">
                <a:latin typeface="楷体" panose="02010609060101010101" pitchFamily="49" charset="-122"/>
                <a:ea typeface="楷体" panose="02010609060101010101" pitchFamily="49" charset="-122"/>
              </a:rPr>
              <a:t>=3n+3</a:t>
            </a:r>
            <a:r>
              <a:rPr lang="zh-CN" altLang="en-US" sz="2400" b="1" dirty="0">
                <a:latin typeface="楷体" panose="02010609060101010101" pitchFamily="49" charset="-122"/>
                <a:ea typeface="楷体" panose="02010609060101010101" pitchFamily="49" charset="-122"/>
              </a:rPr>
              <a:t>步</a:t>
            </a:r>
          </a:p>
        </p:txBody>
      </p:sp>
    </p:spTree>
    <p:extLst>
      <p:ext uri="{BB962C8B-B14F-4D97-AF65-F5344CB8AC3E}">
        <p14:creationId xmlns:p14="http://schemas.microsoft.com/office/powerpoint/2010/main" val="101697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6" name="文本框 18"/>
          <p:cNvSpPr txBox="1">
            <a:spLocks noChangeArrowheads="1"/>
          </p:cNvSpPr>
          <p:nvPr/>
        </p:nvSpPr>
        <p:spPr bwMode="auto">
          <a:xfrm>
            <a:off x="2012639" y="2086921"/>
            <a:ext cx="5969000" cy="3540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latin typeface="Times New Roman" panose="02020603050405020304" pitchFamily="18" charset="0"/>
              </a:rPr>
              <a:t>int main</a:t>
            </a:r>
          </a:p>
          <a:p>
            <a:pPr eaLnBrk="1" hangingPunct="1"/>
            <a:r>
              <a:rPr kumimoji="1" lang="en-US" altLang="zh-CN" sz="3200" b="1">
                <a:latin typeface="Times New Roman" panose="02020603050405020304" pitchFamily="18" charset="0"/>
              </a:rPr>
              <a:t>{ /</a:t>
            </a:r>
            <a:r>
              <a:rPr kumimoji="1" lang="zh-CN" altLang="en-US" sz="3200" b="1">
                <a:latin typeface="Times New Roman" panose="02020603050405020304" pitchFamily="18" charset="0"/>
              </a:rPr>
              <a:t>* </a:t>
            </a:r>
            <a:r>
              <a:rPr kumimoji="1" lang="zh-CN" altLang="en-US" sz="2800">
                <a:latin typeface="黑体" panose="02010609060101010101" pitchFamily="49" charset="-122"/>
                <a:ea typeface="黑体" panose="02010609060101010101" pitchFamily="49" charset="-122"/>
              </a:rPr>
              <a:t>算法</a:t>
            </a:r>
            <a:r>
              <a:rPr kumimoji="1" lang="en-US" altLang="zh-CN" sz="2800">
                <a:latin typeface="黑体" panose="02010609060101010101" pitchFamily="49" charset="-122"/>
                <a:ea typeface="黑体" panose="02010609060101010101" pitchFamily="49" charset="-122"/>
              </a:rPr>
              <a:t>2</a:t>
            </a:r>
            <a:r>
              <a:rPr kumimoji="1" lang="zh-CN" altLang="en-US" sz="2800">
                <a:latin typeface="黑体" panose="02010609060101010101" pitchFamily="49" charset="-122"/>
                <a:ea typeface="黑体" panose="02010609060101010101" pitchFamily="49" charset="-122"/>
              </a:rPr>
              <a:t>：计算公式 *</a:t>
            </a:r>
            <a:r>
              <a:rPr lang="en-US" altLang="zh-CN" sz="2800" b="1"/>
              <a:t>/</a:t>
            </a:r>
            <a:endParaRPr kumimoji="1" lang="en-US" altLang="zh-CN" sz="2800" b="1">
              <a:latin typeface="Times New Roman" panose="02020603050405020304" pitchFamily="18" charset="0"/>
            </a:endParaRPr>
          </a:p>
          <a:p>
            <a:pPr eaLnBrk="1" hangingPunct="1"/>
            <a:r>
              <a:rPr kumimoji="1" lang="en-US" altLang="zh-CN" sz="3200" b="1">
                <a:latin typeface="Times New Roman" panose="02020603050405020304" pitchFamily="18" charset="0"/>
              </a:rPr>
              <a:t>       int i,sum,n=100;</a:t>
            </a:r>
          </a:p>
          <a:p>
            <a:pPr eaLnBrk="1" hangingPunct="1"/>
            <a:r>
              <a:rPr kumimoji="1" lang="en-US" altLang="zh-CN" sz="3200" b="1">
                <a:latin typeface="Times New Roman" panose="02020603050405020304" pitchFamily="18" charset="0"/>
              </a:rPr>
              <a:t>       sum = (1+n)*n/2;</a:t>
            </a:r>
          </a:p>
          <a:p>
            <a:pPr eaLnBrk="1" hangingPunct="1"/>
            <a:r>
              <a:rPr kumimoji="1" lang="en-US" altLang="zh-CN" sz="3200" b="1">
                <a:latin typeface="Times New Roman" panose="02020603050405020304" pitchFamily="18" charset="0"/>
              </a:rPr>
              <a:t>       printf(“sum=%d\n”,sum);</a:t>
            </a:r>
          </a:p>
          <a:p>
            <a:pPr eaLnBrk="1" hangingPunct="1"/>
            <a:r>
              <a:rPr kumimoji="1" lang="en-US" altLang="zh-CN" sz="3200" b="1">
                <a:latin typeface="Times New Roman" panose="02020603050405020304" pitchFamily="18" charset="0"/>
              </a:rPr>
              <a:t>       return sum;</a:t>
            </a:r>
            <a:br>
              <a:rPr kumimoji="1" lang="en-US" altLang="zh-CN" sz="3200" b="1">
                <a:latin typeface="Times New Roman" panose="02020603050405020304" pitchFamily="18" charset="0"/>
              </a:rPr>
            </a:br>
            <a:r>
              <a:rPr kumimoji="1" lang="en-US" altLang="zh-CN" sz="3200" b="1">
                <a:latin typeface="Times New Roman" panose="02020603050405020304" pitchFamily="18" charset="0"/>
              </a:rPr>
              <a:t>}</a:t>
            </a:r>
            <a:endParaRPr kumimoji="1" lang="zh-CN" altLang="en-US" sz="3200" b="1">
              <a:latin typeface="Times New Roman" panose="02020603050405020304" pitchFamily="18" charset="0"/>
            </a:endParaRPr>
          </a:p>
        </p:txBody>
      </p:sp>
      <p:sp>
        <p:nvSpPr>
          <p:cNvPr id="7" name="文本框 6"/>
          <p:cNvSpPr txBox="1"/>
          <p:nvPr/>
        </p:nvSpPr>
        <p:spPr>
          <a:xfrm>
            <a:off x="1972952" y="859783"/>
            <a:ext cx="5511800" cy="641714"/>
          </a:xfrm>
          <a:prstGeom prst="rect">
            <a:avLst/>
          </a:prstGeom>
          <a:noFill/>
          <a:ln>
            <a:solidFill>
              <a:schemeClr val="accent1"/>
            </a:solidFill>
          </a:ln>
        </p:spPr>
        <p:txBody>
          <a:bodyPr>
            <a:spAutoFit/>
          </a:bodyPr>
          <a:lstStyle/>
          <a:p>
            <a:pPr algn="ctr">
              <a:lnSpc>
                <a:spcPct val="130000"/>
              </a:lnSpc>
              <a:defRPr/>
            </a:pPr>
            <a:r>
              <a:rPr lang="zh-CN" altLang="en-US" sz="3200" b="1" dirty="0">
                <a:latin typeface="楷体" panose="02010609060101010101" pitchFamily="49" charset="-122"/>
                <a:ea typeface="楷体" panose="02010609060101010101" pitchFamily="49" charset="-122"/>
              </a:rPr>
              <a:t>语句频度比较算法性能方法</a:t>
            </a:r>
            <a:endParaRPr lang="en-US" altLang="zh-CN" sz="3200" b="1" dirty="0">
              <a:latin typeface="楷体" panose="02010609060101010101" pitchFamily="49" charset="-122"/>
              <a:ea typeface="楷体" panose="02010609060101010101" pitchFamily="49" charset="-122"/>
            </a:endParaRPr>
          </a:p>
        </p:txBody>
      </p:sp>
      <p:sp>
        <p:nvSpPr>
          <p:cNvPr id="8" name="圆角矩形 7"/>
          <p:cNvSpPr>
            <a:spLocks noChangeArrowheads="1"/>
          </p:cNvSpPr>
          <p:nvPr/>
        </p:nvSpPr>
        <p:spPr bwMode="auto">
          <a:xfrm>
            <a:off x="6116327" y="3021958"/>
            <a:ext cx="504825" cy="477838"/>
          </a:xfrm>
          <a:prstGeom prst="roundRect">
            <a:avLst>
              <a:gd name="adj" fmla="val 16667"/>
            </a:avLst>
          </a:prstGeom>
          <a:solidFill>
            <a:schemeClr val="accent1"/>
          </a:solidFill>
          <a:ln w="9525" algn="ctr">
            <a:solidFill>
              <a:schemeClr val="accent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chemeClr val="bg1"/>
                </a:solidFill>
                <a:latin typeface="Times New Roman" panose="02020603050405020304" pitchFamily="18" charset="0"/>
              </a:rPr>
              <a:t>1</a:t>
            </a:r>
            <a:endParaRPr kumimoji="1" lang="zh-CN" altLang="en-US" sz="2800" b="1">
              <a:solidFill>
                <a:schemeClr val="bg1"/>
              </a:solidFill>
              <a:latin typeface="Times New Roman" panose="02020603050405020304" pitchFamily="18" charset="0"/>
            </a:endParaRPr>
          </a:p>
        </p:txBody>
      </p:sp>
      <p:sp>
        <p:nvSpPr>
          <p:cNvPr id="9" name="圆角矩形 8"/>
          <p:cNvSpPr>
            <a:spLocks noChangeArrowheads="1"/>
          </p:cNvSpPr>
          <p:nvPr/>
        </p:nvSpPr>
        <p:spPr bwMode="auto">
          <a:xfrm>
            <a:off x="6837052" y="3499796"/>
            <a:ext cx="557212" cy="431800"/>
          </a:xfrm>
          <a:prstGeom prst="roundRect">
            <a:avLst>
              <a:gd name="adj" fmla="val 16667"/>
            </a:avLst>
          </a:prstGeom>
          <a:solidFill>
            <a:schemeClr val="accent1"/>
          </a:solidFill>
          <a:ln w="9525" algn="ctr">
            <a:solidFill>
              <a:schemeClr val="accent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chemeClr val="bg1"/>
                </a:solidFill>
                <a:latin typeface="Times New Roman" panose="02020603050405020304" pitchFamily="18" charset="0"/>
              </a:rPr>
              <a:t>1</a:t>
            </a:r>
            <a:endParaRPr kumimoji="1" lang="zh-CN" altLang="en-US" sz="2800" b="1">
              <a:solidFill>
                <a:schemeClr val="bg1"/>
              </a:solidFill>
              <a:latin typeface="Times New Roman" panose="02020603050405020304" pitchFamily="18" charset="0"/>
            </a:endParaRPr>
          </a:p>
        </p:txBody>
      </p:sp>
      <p:sp>
        <p:nvSpPr>
          <p:cNvPr id="10" name="圆角矩形 9"/>
          <p:cNvSpPr>
            <a:spLocks noChangeArrowheads="1"/>
          </p:cNvSpPr>
          <p:nvPr/>
        </p:nvSpPr>
        <p:spPr bwMode="auto">
          <a:xfrm>
            <a:off x="7556189" y="4076058"/>
            <a:ext cx="557213" cy="431800"/>
          </a:xfrm>
          <a:prstGeom prst="roundRect">
            <a:avLst>
              <a:gd name="adj" fmla="val 16667"/>
            </a:avLst>
          </a:prstGeom>
          <a:solidFill>
            <a:schemeClr val="accent1"/>
          </a:solidFill>
          <a:ln w="9525" algn="ctr">
            <a:solidFill>
              <a:schemeClr val="accent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chemeClr val="bg1"/>
                </a:solidFill>
                <a:latin typeface="Times New Roman" panose="02020603050405020304" pitchFamily="18" charset="0"/>
              </a:rPr>
              <a:t>1</a:t>
            </a:r>
            <a:endParaRPr kumimoji="1" lang="zh-CN" altLang="en-US" sz="2800" b="1">
              <a:solidFill>
                <a:schemeClr val="bg1"/>
              </a:solidFill>
              <a:latin typeface="Times New Roman" panose="02020603050405020304" pitchFamily="18" charset="0"/>
            </a:endParaRPr>
          </a:p>
        </p:txBody>
      </p:sp>
      <p:sp>
        <p:nvSpPr>
          <p:cNvPr id="11" name="圆角矩形 10"/>
          <p:cNvSpPr>
            <a:spLocks noChangeArrowheads="1"/>
          </p:cNvSpPr>
          <p:nvPr/>
        </p:nvSpPr>
        <p:spPr bwMode="auto">
          <a:xfrm>
            <a:off x="6908489" y="4650733"/>
            <a:ext cx="557213" cy="431800"/>
          </a:xfrm>
          <a:prstGeom prst="roundRect">
            <a:avLst>
              <a:gd name="adj" fmla="val 16667"/>
            </a:avLst>
          </a:prstGeom>
          <a:solidFill>
            <a:schemeClr val="accent1"/>
          </a:solidFill>
          <a:ln w="9525" algn="ctr">
            <a:solidFill>
              <a:schemeClr val="accent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chemeClr val="bg1"/>
                </a:solidFill>
                <a:latin typeface="Times New Roman" panose="02020603050405020304" pitchFamily="18" charset="0"/>
              </a:rPr>
              <a:t>1</a:t>
            </a:r>
            <a:endParaRPr kumimoji="1" lang="zh-CN" altLang="en-US" sz="2800" b="1">
              <a:solidFill>
                <a:schemeClr val="bg1"/>
              </a:solidFill>
              <a:latin typeface="Times New Roman" panose="02020603050405020304" pitchFamily="18" charset="0"/>
            </a:endParaRPr>
          </a:p>
        </p:txBody>
      </p:sp>
      <p:sp>
        <p:nvSpPr>
          <p:cNvPr id="12" name="文本框 11"/>
          <p:cNvSpPr txBox="1"/>
          <p:nvPr/>
        </p:nvSpPr>
        <p:spPr>
          <a:xfrm>
            <a:off x="6621152" y="5587358"/>
            <a:ext cx="2879725" cy="954088"/>
          </a:xfrm>
          <a:prstGeom prst="rect">
            <a:avLst/>
          </a:prstGeom>
          <a:ln>
            <a:solidFill>
              <a:schemeClr val="accent1"/>
            </a:solidFill>
          </a:ln>
        </p:spPr>
        <p:style>
          <a:lnRef idx="1">
            <a:schemeClr val="accent6"/>
          </a:lnRef>
          <a:fillRef idx="3">
            <a:schemeClr val="accent6"/>
          </a:fillRef>
          <a:effectRef idx="2">
            <a:schemeClr val="accent6"/>
          </a:effectRef>
          <a:fontRef idx="minor">
            <a:schemeClr val="lt1"/>
          </a:fontRef>
        </p:style>
        <p:txBody>
          <a:bodyPr>
            <a:spAutoFit/>
          </a:bodyPr>
          <a:lstStyle/>
          <a:p>
            <a:pPr>
              <a:defRPr/>
            </a:pPr>
            <a:r>
              <a:rPr lang="zh-CN" altLang="en-US" sz="2800" b="1" dirty="0">
                <a:latin typeface="楷体" panose="02010609060101010101" pitchFamily="49" charset="-122"/>
                <a:ea typeface="楷体" panose="02010609060101010101" pitchFamily="49" charset="-122"/>
              </a:rPr>
              <a:t>语句频度总和：</a:t>
            </a:r>
            <a:endParaRPr lang="en-US" altLang="zh-CN" sz="2800" b="1" dirty="0">
              <a:latin typeface="楷体" panose="02010609060101010101" pitchFamily="49" charset="-122"/>
              <a:ea typeface="楷体" panose="02010609060101010101" pitchFamily="49" charset="-122"/>
            </a:endParaRPr>
          </a:p>
          <a:p>
            <a:pPr>
              <a:defRPr/>
            </a:pPr>
            <a:r>
              <a:rPr lang="en-US" altLang="zh-CN" sz="2800" b="1" dirty="0">
                <a:latin typeface="楷体" panose="02010609060101010101" pitchFamily="49" charset="-122"/>
                <a:ea typeface="楷体" panose="02010609060101010101" pitchFamily="49" charset="-122"/>
              </a:rPr>
              <a:t>1+1+1+1=4</a:t>
            </a:r>
            <a:r>
              <a:rPr lang="zh-CN" altLang="en-US" sz="2800" b="1" dirty="0">
                <a:latin typeface="楷体" panose="02010609060101010101" pitchFamily="49" charset="-122"/>
                <a:ea typeface="楷体" panose="02010609060101010101" pitchFamily="49" charset="-122"/>
              </a:rPr>
              <a:t>步</a:t>
            </a:r>
          </a:p>
        </p:txBody>
      </p:sp>
    </p:spTree>
    <p:extLst>
      <p:ext uri="{BB962C8B-B14F-4D97-AF65-F5344CB8AC3E}">
        <p14:creationId xmlns:p14="http://schemas.microsoft.com/office/powerpoint/2010/main" val="220388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86111" y="48238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7261" y="913803"/>
            <a:ext cx="5094287"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3061" y="36871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nvSpPr>
        <p:spPr bwMode="auto">
          <a:xfrm>
            <a:off x="7101973" y="5012728"/>
            <a:ext cx="12493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3600" b="1"/>
              <a:t>3n+3</a:t>
            </a:r>
            <a:endParaRPr lang="zh-CN" altLang="en-US" sz="3600" b="1"/>
          </a:p>
        </p:txBody>
      </p:sp>
      <p:sp>
        <p:nvSpPr>
          <p:cNvPr id="7" name="文本框 6"/>
          <p:cNvSpPr txBox="1">
            <a:spLocks noChangeArrowheads="1"/>
          </p:cNvSpPr>
          <p:nvPr/>
        </p:nvSpPr>
        <p:spPr bwMode="auto">
          <a:xfrm>
            <a:off x="4373061" y="4496791"/>
            <a:ext cx="44132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3600" b="1"/>
              <a:t>4</a:t>
            </a:r>
            <a:endParaRPr lang="zh-CN" altLang="en-US" sz="3600" b="1"/>
          </a:p>
        </p:txBody>
      </p:sp>
      <p:pic>
        <p:nvPicPr>
          <p:cNvPr id="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0461" y="36014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2611" y="32823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4073" y="36871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4998" y="42888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2398" y="42031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4548" y="388401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1448" y="37554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7598" y="42888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95611" y="38109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6786" y="339347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9836" y="37982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6873" y="29585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9923" y="336331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19448" y="25203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2498" y="29251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8498" y="20234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6073" y="33299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648" y="41078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64086" y="41205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11761" y="4153891"/>
            <a:ext cx="7016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73723" y="41364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61086" y="4072928"/>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2911" y="36141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0911" y="36141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56211" y="36125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05473" y="35728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72198" y="355540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3361" y="31172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1523" y="30855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06986" y="304264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38798" y="30124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70611" y="298390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2711" y="25759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33886" y="25759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57761" y="24584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3223" y="245844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32498" y="24425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1411" y="20377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52911" y="1961553"/>
            <a:ext cx="7032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2498" y="18869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76861" y="18710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6136" y="18297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5173" y="14503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6348" y="14678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9273" y="13964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9186" y="14106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8936" y="13392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57898" y="12757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2786" y="85506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6886" y="8010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5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6798" y="815378"/>
            <a:ext cx="701675"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5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14961" y="7439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5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3923" y="6804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6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11586" y="828078"/>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9898" y="20419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48223" y="218478"/>
            <a:ext cx="70326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6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87973" y="1470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6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6936" y="83540"/>
            <a:ext cx="703262" cy="80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83011" y="23117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6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38661" y="5871566"/>
            <a:ext cx="7016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图片 6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06986" y="588426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6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46736" y="581282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6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5698" y="57493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7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3361" y="58969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7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62123" y="6035078"/>
            <a:ext cx="701675"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图片 7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32036" y="6047778"/>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0198" y="59763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图片 7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9161" y="59128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图片 7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6823" y="6060478"/>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5148" y="54667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5061" y="54794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图片 7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9848" y="54921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图片 7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8036" y="48809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8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7948" y="48936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8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1623" y="61271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1536" y="61398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8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9698" y="60700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8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8661" y="60049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8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6323" y="615414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8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53861" y="55429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8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22186" y="55556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8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1936" y="5485803"/>
            <a:ext cx="7032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8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0898" y="542071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图片 9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6973" y="55683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图片 9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236" y="498574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图片 9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8561" y="49984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图片 9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8311" y="4928591"/>
            <a:ext cx="703262"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图片 9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7273" y="48635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图片 9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4936" y="501114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图片 9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3686" y="428406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图片 9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2648" y="42205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图片 9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7848" y="37713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图片 9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7761" y="378400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图片 10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87511" y="371415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图片 10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6473" y="3649066"/>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图片 10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2548" y="379829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图片 10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6748" y="318869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图片 10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6661" y="320139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图片 10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4823" y="31299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图片 10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3786" y="30664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图片 10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1448" y="321409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图片 10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9486" y="2604491"/>
            <a:ext cx="7016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图片 10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7811" y="26171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7561" y="25457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76523" y="24822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图片 1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84186" y="262989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图片 1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7111" y="19742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图片 1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7023" y="19869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图片 11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6773" y="1917103"/>
            <a:ext cx="70326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图片 1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25736" y="18520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图片 11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1811" y="2001241"/>
            <a:ext cx="703262"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图片 1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5523" y="144879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图片 1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5436" y="14614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图片 1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5186" y="13916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图片 12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4148" y="1328141"/>
            <a:ext cx="7032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图片 1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0223" y="14757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图片 1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8536" y="9090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图片 1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8448" y="9217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图片 1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08198" y="851891"/>
            <a:ext cx="7016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图片 1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97161" y="78680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图片 12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3236" y="936028"/>
            <a:ext cx="7032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图片 1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4323" y="3391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图片 12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4236" y="353416"/>
            <a:ext cx="7016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图片 13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2398" y="2819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图片 1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1361" y="21847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图片 13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9023" y="36611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图片 1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8361" y="44174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图片 1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8273" y="443011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图片 1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38023" y="4358678"/>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图片 1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3061" y="444281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2486" y="371256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图片 1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398" y="37252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图片 1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2148" y="36538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图片 1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1111" y="359032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图片 14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7186" y="373796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图片 14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1836" y="311249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图片 14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1748" y="3126778"/>
            <a:ext cx="70326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图片 1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1498" y="30553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图片 14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0461" y="2991841"/>
            <a:ext cx="703262"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图片 14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6535" y="31394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图片 1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2486" y="245367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图片 1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398" y="246637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图片 1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2148" y="23965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图片 1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1111" y="2331441"/>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图片 15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7186" y="2480666"/>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图片 15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8523" y="182344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图片 1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848" y="18361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图片 1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6598" y="176629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图片 1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5561" y="170120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图片 15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1636" y="1850428"/>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图片 1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9786" y="119320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图片 15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9698" y="1205903"/>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图片 15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7861" y="11360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图片 1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6823" y="107096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图片 1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4486" y="1220191"/>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图片 16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2823" y="5645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图片 16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2736" y="577253"/>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图片 16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2486" y="507403"/>
            <a:ext cx="7032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图片 1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1448" y="442316"/>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图片 16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7523" y="591541"/>
            <a:ext cx="7032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图片 16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373" y="-5360"/>
            <a:ext cx="703263" cy="80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图片 16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8286" y="7340"/>
            <a:ext cx="703262" cy="80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图片 16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38036" y="-62510"/>
            <a:ext cx="701675" cy="80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图片 17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6998" y="-127597"/>
            <a:ext cx="701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图片 17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3073" y="21628"/>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图片 17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936" y="308966"/>
            <a:ext cx="703262"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图片 17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5961" y="-140297"/>
            <a:ext cx="7032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图片 17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1748" y="-140297"/>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图片 17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6598" y="-126010"/>
            <a:ext cx="703263" cy="80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图片 1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4311" y="-199035"/>
            <a:ext cx="703262" cy="80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图片 1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3773" y="-216497"/>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图片 17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9573" y="6154141"/>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图片 17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6398" y="55112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图片 1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2798" y="556835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图片 18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7823" y="50286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8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7573" y="4927003"/>
            <a:ext cx="703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1"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 presetClass="entr" presetSubtype="1"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0-#ppt_h/2"/>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1"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2" presetClass="entr" presetSubtype="1"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2" presetClass="entr" presetSubtype="1"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0-#ppt_h/2"/>
                                          </p:val>
                                        </p:tav>
                                        <p:tav tm="100000">
                                          <p:val>
                                            <p:strVal val="#ppt_y"/>
                                          </p:val>
                                        </p:tav>
                                      </p:tavLst>
                                    </p:anim>
                                  </p:childTnLst>
                                </p:cTn>
                              </p:par>
                            </p:childTnLst>
                          </p:cTn>
                        </p:par>
                        <p:par>
                          <p:cTn id="48" fill="hold">
                            <p:stCondLst>
                              <p:cond delay="4000"/>
                            </p:stCondLst>
                            <p:childTnLst>
                              <p:par>
                                <p:cTn id="49" presetID="2" presetClass="entr" presetSubtype="1"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1"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0-#ppt_h/2"/>
                                          </p:val>
                                        </p:tav>
                                        <p:tav tm="100000">
                                          <p:val>
                                            <p:strVal val="#ppt_y"/>
                                          </p:val>
                                        </p:tav>
                                      </p:tavLst>
                                    </p:anim>
                                  </p:childTnLst>
                                </p:cTn>
                              </p:par>
                            </p:childTnLst>
                          </p:cTn>
                        </p:par>
                        <p:par>
                          <p:cTn id="58" fill="hold">
                            <p:stCondLst>
                              <p:cond delay="5000"/>
                            </p:stCondLst>
                            <p:childTnLst>
                              <p:par>
                                <p:cTn id="59" presetID="2" presetClass="entr" presetSubtype="1"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 presetClass="entr" presetSubtype="1"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ppt_x"/>
                                          </p:val>
                                        </p:tav>
                                        <p:tav tm="100000">
                                          <p:val>
                                            <p:strVal val="#ppt_x"/>
                                          </p:val>
                                        </p:tav>
                                      </p:tavLst>
                                    </p:anim>
                                    <p:anim calcmode="lin" valueType="num">
                                      <p:cBhvr additive="base">
                                        <p:cTn id="67" dur="500" fill="hold"/>
                                        <p:tgtEl>
                                          <p:spTgt spid="35"/>
                                        </p:tgtEl>
                                        <p:attrNameLst>
                                          <p:attrName>ppt_y</p:attrName>
                                        </p:attrNameLst>
                                      </p:cBhvr>
                                      <p:tavLst>
                                        <p:tav tm="0">
                                          <p:val>
                                            <p:strVal val="0-#ppt_h/2"/>
                                          </p:val>
                                        </p:tav>
                                        <p:tav tm="100000">
                                          <p:val>
                                            <p:strVal val="#ppt_y"/>
                                          </p:val>
                                        </p:tav>
                                      </p:tavLst>
                                    </p:anim>
                                  </p:childTnLst>
                                </p:cTn>
                              </p:par>
                            </p:childTnLst>
                          </p:cTn>
                        </p:par>
                        <p:par>
                          <p:cTn id="68" fill="hold">
                            <p:stCondLst>
                              <p:cond delay="6000"/>
                            </p:stCondLst>
                            <p:childTnLst>
                              <p:par>
                                <p:cTn id="69" presetID="2" presetClass="entr" presetSubtype="1"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0-#ppt_h/2"/>
                                          </p:val>
                                        </p:tav>
                                        <p:tav tm="100000">
                                          <p:val>
                                            <p:strVal val="#ppt_y"/>
                                          </p:val>
                                        </p:tav>
                                      </p:tavLst>
                                    </p:anim>
                                  </p:childTnLst>
                                </p:cTn>
                              </p:par>
                            </p:childTnLst>
                          </p:cTn>
                        </p:par>
                        <p:par>
                          <p:cTn id="73" fill="hold">
                            <p:stCondLst>
                              <p:cond delay="6500"/>
                            </p:stCondLst>
                            <p:childTnLst>
                              <p:par>
                                <p:cTn id="74" presetID="2" presetClass="entr" presetSubtype="1"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childTnLst>
                          </p:cTn>
                        </p:par>
                        <p:par>
                          <p:cTn id="78" fill="hold">
                            <p:stCondLst>
                              <p:cond delay="7000"/>
                            </p:stCondLst>
                            <p:childTnLst>
                              <p:par>
                                <p:cTn id="79" presetID="2" presetClass="entr" presetSubtype="1"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ppt_x"/>
                                          </p:val>
                                        </p:tav>
                                        <p:tav tm="100000">
                                          <p:val>
                                            <p:strVal val="#ppt_x"/>
                                          </p:val>
                                        </p:tav>
                                      </p:tavLst>
                                    </p:anim>
                                    <p:anim calcmode="lin" valueType="num">
                                      <p:cBhvr additive="base">
                                        <p:cTn id="82" dur="500" fill="hold"/>
                                        <p:tgtEl>
                                          <p:spTgt spid="38"/>
                                        </p:tgtEl>
                                        <p:attrNameLst>
                                          <p:attrName>ppt_y</p:attrName>
                                        </p:attrNameLst>
                                      </p:cBhvr>
                                      <p:tavLst>
                                        <p:tav tm="0">
                                          <p:val>
                                            <p:strVal val="0-#ppt_h/2"/>
                                          </p:val>
                                        </p:tav>
                                        <p:tav tm="100000">
                                          <p:val>
                                            <p:strVal val="#ppt_y"/>
                                          </p:val>
                                        </p:tav>
                                      </p:tavLst>
                                    </p:anim>
                                  </p:childTnLst>
                                </p:cTn>
                              </p:par>
                            </p:childTnLst>
                          </p:cTn>
                        </p:par>
                        <p:par>
                          <p:cTn id="83" fill="hold">
                            <p:stCondLst>
                              <p:cond delay="7500"/>
                            </p:stCondLst>
                            <p:childTnLst>
                              <p:par>
                                <p:cTn id="84" presetID="2" presetClass="entr" presetSubtype="1" fill="hold" nodeType="after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0-#ppt_h/2"/>
                                          </p:val>
                                        </p:tav>
                                        <p:tav tm="100000">
                                          <p:val>
                                            <p:strVal val="#ppt_y"/>
                                          </p:val>
                                        </p:tav>
                                      </p:tavLst>
                                    </p:anim>
                                  </p:childTnLst>
                                </p:cTn>
                              </p:par>
                            </p:childTnLst>
                          </p:cTn>
                        </p:par>
                        <p:par>
                          <p:cTn id="88" fill="hold">
                            <p:stCondLst>
                              <p:cond delay="8000"/>
                            </p:stCondLst>
                            <p:childTnLst>
                              <p:par>
                                <p:cTn id="89" presetID="2" presetClass="entr" presetSubtype="1" fill="hold" nodeType="after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ppt_x"/>
                                          </p:val>
                                        </p:tav>
                                        <p:tav tm="100000">
                                          <p:val>
                                            <p:strVal val="#ppt_x"/>
                                          </p:val>
                                        </p:tav>
                                      </p:tavLst>
                                    </p:anim>
                                    <p:anim calcmode="lin" valueType="num">
                                      <p:cBhvr additive="base">
                                        <p:cTn id="92" dur="500" fill="hold"/>
                                        <p:tgtEl>
                                          <p:spTgt spid="40"/>
                                        </p:tgtEl>
                                        <p:attrNameLst>
                                          <p:attrName>ppt_y</p:attrName>
                                        </p:attrNameLst>
                                      </p:cBhvr>
                                      <p:tavLst>
                                        <p:tav tm="0">
                                          <p:val>
                                            <p:strVal val="0-#ppt_h/2"/>
                                          </p:val>
                                        </p:tav>
                                        <p:tav tm="100000">
                                          <p:val>
                                            <p:strVal val="#ppt_y"/>
                                          </p:val>
                                        </p:tav>
                                      </p:tavLst>
                                    </p:anim>
                                  </p:childTnLst>
                                </p:cTn>
                              </p:par>
                            </p:childTnLst>
                          </p:cTn>
                        </p:par>
                        <p:par>
                          <p:cTn id="93" fill="hold">
                            <p:stCondLst>
                              <p:cond delay="8500"/>
                            </p:stCondLst>
                            <p:childTnLst>
                              <p:par>
                                <p:cTn id="94" presetID="2" presetClass="entr" presetSubtype="1" fill="hold" nodeType="after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additive="base">
                                        <p:cTn id="96" dur="500" fill="hold"/>
                                        <p:tgtEl>
                                          <p:spTgt spid="41"/>
                                        </p:tgtEl>
                                        <p:attrNameLst>
                                          <p:attrName>ppt_x</p:attrName>
                                        </p:attrNameLst>
                                      </p:cBhvr>
                                      <p:tavLst>
                                        <p:tav tm="0">
                                          <p:val>
                                            <p:strVal val="#ppt_x"/>
                                          </p:val>
                                        </p:tav>
                                        <p:tav tm="100000">
                                          <p:val>
                                            <p:strVal val="#ppt_x"/>
                                          </p:val>
                                        </p:tav>
                                      </p:tavLst>
                                    </p:anim>
                                    <p:anim calcmode="lin" valueType="num">
                                      <p:cBhvr additive="base">
                                        <p:cTn id="97" dur="500" fill="hold"/>
                                        <p:tgtEl>
                                          <p:spTgt spid="41"/>
                                        </p:tgtEl>
                                        <p:attrNameLst>
                                          <p:attrName>ppt_y</p:attrName>
                                        </p:attrNameLst>
                                      </p:cBhvr>
                                      <p:tavLst>
                                        <p:tav tm="0">
                                          <p:val>
                                            <p:strVal val="0-#ppt_h/2"/>
                                          </p:val>
                                        </p:tav>
                                        <p:tav tm="100000">
                                          <p:val>
                                            <p:strVal val="#ppt_y"/>
                                          </p:val>
                                        </p:tav>
                                      </p:tavLst>
                                    </p:anim>
                                  </p:childTnLst>
                                </p:cTn>
                              </p:par>
                            </p:childTnLst>
                          </p:cTn>
                        </p:par>
                        <p:par>
                          <p:cTn id="98" fill="hold">
                            <p:stCondLst>
                              <p:cond delay="9000"/>
                            </p:stCondLst>
                            <p:childTnLst>
                              <p:par>
                                <p:cTn id="99" presetID="2" presetClass="entr" presetSubtype="1" fill="hold" nodeType="after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additive="base">
                                        <p:cTn id="101" dur="500" fill="hold"/>
                                        <p:tgtEl>
                                          <p:spTgt spid="42"/>
                                        </p:tgtEl>
                                        <p:attrNameLst>
                                          <p:attrName>ppt_x</p:attrName>
                                        </p:attrNameLst>
                                      </p:cBhvr>
                                      <p:tavLst>
                                        <p:tav tm="0">
                                          <p:val>
                                            <p:strVal val="#ppt_x"/>
                                          </p:val>
                                        </p:tav>
                                        <p:tav tm="100000">
                                          <p:val>
                                            <p:strVal val="#ppt_x"/>
                                          </p:val>
                                        </p:tav>
                                      </p:tavLst>
                                    </p:anim>
                                    <p:anim calcmode="lin" valueType="num">
                                      <p:cBhvr additive="base">
                                        <p:cTn id="102" dur="500" fill="hold"/>
                                        <p:tgtEl>
                                          <p:spTgt spid="42"/>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 presetClass="entr" presetSubtype="1" fill="hold" nodeType="after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ppt_x"/>
                                          </p:val>
                                        </p:tav>
                                        <p:tav tm="100000">
                                          <p:val>
                                            <p:strVal val="#ppt_x"/>
                                          </p:val>
                                        </p:tav>
                                      </p:tavLst>
                                    </p:anim>
                                    <p:anim calcmode="lin" valueType="num">
                                      <p:cBhvr additive="base">
                                        <p:cTn id="107" dur="500" fill="hold"/>
                                        <p:tgtEl>
                                          <p:spTgt spid="43"/>
                                        </p:tgtEl>
                                        <p:attrNameLst>
                                          <p:attrName>ppt_y</p:attrName>
                                        </p:attrNameLst>
                                      </p:cBhvr>
                                      <p:tavLst>
                                        <p:tav tm="0">
                                          <p:val>
                                            <p:strVal val="0-#ppt_h/2"/>
                                          </p:val>
                                        </p:tav>
                                        <p:tav tm="100000">
                                          <p:val>
                                            <p:strVal val="#ppt_y"/>
                                          </p:val>
                                        </p:tav>
                                      </p:tavLst>
                                    </p:anim>
                                  </p:childTnLst>
                                </p:cTn>
                              </p:par>
                            </p:childTnLst>
                          </p:cTn>
                        </p:par>
                        <p:par>
                          <p:cTn id="108" fill="hold">
                            <p:stCondLst>
                              <p:cond delay="10000"/>
                            </p:stCondLst>
                            <p:childTnLst>
                              <p:par>
                                <p:cTn id="109" presetID="2" presetClass="entr" presetSubtype="1" fill="hold" nodeType="afterEffect">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ppt_x"/>
                                          </p:val>
                                        </p:tav>
                                        <p:tav tm="100000">
                                          <p:val>
                                            <p:strVal val="#ppt_x"/>
                                          </p:val>
                                        </p:tav>
                                      </p:tavLst>
                                    </p:anim>
                                    <p:anim calcmode="lin" valueType="num">
                                      <p:cBhvr additive="base">
                                        <p:cTn id="112" dur="500" fill="hold"/>
                                        <p:tgtEl>
                                          <p:spTgt spid="44"/>
                                        </p:tgtEl>
                                        <p:attrNameLst>
                                          <p:attrName>ppt_y</p:attrName>
                                        </p:attrNameLst>
                                      </p:cBhvr>
                                      <p:tavLst>
                                        <p:tav tm="0">
                                          <p:val>
                                            <p:strVal val="0-#ppt_h/2"/>
                                          </p:val>
                                        </p:tav>
                                        <p:tav tm="100000">
                                          <p:val>
                                            <p:strVal val="#ppt_y"/>
                                          </p:val>
                                        </p:tav>
                                      </p:tavLst>
                                    </p:anim>
                                  </p:childTnLst>
                                </p:cTn>
                              </p:par>
                            </p:childTnLst>
                          </p:cTn>
                        </p:par>
                        <p:par>
                          <p:cTn id="113" fill="hold">
                            <p:stCondLst>
                              <p:cond delay="10500"/>
                            </p:stCondLst>
                            <p:childTnLst>
                              <p:par>
                                <p:cTn id="114" presetID="2" presetClass="entr" presetSubtype="1" fill="hold" nodeType="after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additive="base">
                                        <p:cTn id="116" dur="500" fill="hold"/>
                                        <p:tgtEl>
                                          <p:spTgt spid="45"/>
                                        </p:tgtEl>
                                        <p:attrNameLst>
                                          <p:attrName>ppt_x</p:attrName>
                                        </p:attrNameLst>
                                      </p:cBhvr>
                                      <p:tavLst>
                                        <p:tav tm="0">
                                          <p:val>
                                            <p:strVal val="#ppt_x"/>
                                          </p:val>
                                        </p:tav>
                                        <p:tav tm="100000">
                                          <p:val>
                                            <p:strVal val="#ppt_x"/>
                                          </p:val>
                                        </p:tav>
                                      </p:tavLst>
                                    </p:anim>
                                    <p:anim calcmode="lin" valueType="num">
                                      <p:cBhvr additive="base">
                                        <p:cTn id="117" dur="500" fill="hold"/>
                                        <p:tgtEl>
                                          <p:spTgt spid="45"/>
                                        </p:tgtEl>
                                        <p:attrNameLst>
                                          <p:attrName>ppt_y</p:attrName>
                                        </p:attrNameLst>
                                      </p:cBhvr>
                                      <p:tavLst>
                                        <p:tav tm="0">
                                          <p:val>
                                            <p:strVal val="0-#ppt_h/2"/>
                                          </p:val>
                                        </p:tav>
                                        <p:tav tm="100000">
                                          <p:val>
                                            <p:strVal val="#ppt_y"/>
                                          </p:val>
                                        </p:tav>
                                      </p:tavLst>
                                    </p:anim>
                                  </p:childTnLst>
                                </p:cTn>
                              </p:par>
                            </p:childTnLst>
                          </p:cTn>
                        </p:par>
                        <p:par>
                          <p:cTn id="118" fill="hold">
                            <p:stCondLst>
                              <p:cond delay="11000"/>
                            </p:stCondLst>
                            <p:childTnLst>
                              <p:par>
                                <p:cTn id="119" presetID="2" presetClass="entr" presetSubtype="1"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additive="base">
                                        <p:cTn id="121" dur="500" fill="hold"/>
                                        <p:tgtEl>
                                          <p:spTgt spid="46"/>
                                        </p:tgtEl>
                                        <p:attrNameLst>
                                          <p:attrName>ppt_x</p:attrName>
                                        </p:attrNameLst>
                                      </p:cBhvr>
                                      <p:tavLst>
                                        <p:tav tm="0">
                                          <p:val>
                                            <p:strVal val="#ppt_x"/>
                                          </p:val>
                                        </p:tav>
                                        <p:tav tm="100000">
                                          <p:val>
                                            <p:strVal val="#ppt_x"/>
                                          </p:val>
                                        </p:tav>
                                      </p:tavLst>
                                    </p:anim>
                                    <p:anim calcmode="lin" valueType="num">
                                      <p:cBhvr additive="base">
                                        <p:cTn id="122" dur="500" fill="hold"/>
                                        <p:tgtEl>
                                          <p:spTgt spid="46"/>
                                        </p:tgtEl>
                                        <p:attrNameLst>
                                          <p:attrName>ppt_y</p:attrName>
                                        </p:attrNameLst>
                                      </p:cBhvr>
                                      <p:tavLst>
                                        <p:tav tm="0">
                                          <p:val>
                                            <p:strVal val="0-#ppt_h/2"/>
                                          </p:val>
                                        </p:tav>
                                        <p:tav tm="100000">
                                          <p:val>
                                            <p:strVal val="#ppt_y"/>
                                          </p:val>
                                        </p:tav>
                                      </p:tavLst>
                                    </p:anim>
                                  </p:childTnLst>
                                </p:cTn>
                              </p:par>
                            </p:childTnLst>
                          </p:cTn>
                        </p:par>
                        <p:par>
                          <p:cTn id="123" fill="hold">
                            <p:stCondLst>
                              <p:cond delay="11500"/>
                            </p:stCondLst>
                            <p:childTnLst>
                              <p:par>
                                <p:cTn id="124" presetID="2" presetClass="entr" presetSubtype="1"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 calcmode="lin" valueType="num">
                                      <p:cBhvr additive="base">
                                        <p:cTn id="126" dur="500" fill="hold"/>
                                        <p:tgtEl>
                                          <p:spTgt spid="47"/>
                                        </p:tgtEl>
                                        <p:attrNameLst>
                                          <p:attrName>ppt_x</p:attrName>
                                        </p:attrNameLst>
                                      </p:cBhvr>
                                      <p:tavLst>
                                        <p:tav tm="0">
                                          <p:val>
                                            <p:strVal val="#ppt_x"/>
                                          </p:val>
                                        </p:tav>
                                        <p:tav tm="100000">
                                          <p:val>
                                            <p:strVal val="#ppt_x"/>
                                          </p:val>
                                        </p:tav>
                                      </p:tavLst>
                                    </p:anim>
                                    <p:anim calcmode="lin" valueType="num">
                                      <p:cBhvr additive="base">
                                        <p:cTn id="127" dur="500" fill="hold"/>
                                        <p:tgtEl>
                                          <p:spTgt spid="47"/>
                                        </p:tgtEl>
                                        <p:attrNameLst>
                                          <p:attrName>ppt_y</p:attrName>
                                        </p:attrNameLst>
                                      </p:cBhvr>
                                      <p:tavLst>
                                        <p:tav tm="0">
                                          <p:val>
                                            <p:strVal val="0-#ppt_h/2"/>
                                          </p:val>
                                        </p:tav>
                                        <p:tav tm="100000">
                                          <p:val>
                                            <p:strVal val="#ppt_y"/>
                                          </p:val>
                                        </p:tav>
                                      </p:tavLst>
                                    </p:anim>
                                  </p:childTnLst>
                                </p:cTn>
                              </p:par>
                            </p:childTnLst>
                          </p:cTn>
                        </p:par>
                        <p:par>
                          <p:cTn id="128" fill="hold">
                            <p:stCondLst>
                              <p:cond delay="12000"/>
                            </p:stCondLst>
                            <p:childTnLst>
                              <p:par>
                                <p:cTn id="129" presetID="2" presetClass="entr" presetSubtype="1" fill="hold"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additive="base">
                                        <p:cTn id="131" dur="500" fill="hold"/>
                                        <p:tgtEl>
                                          <p:spTgt spid="48"/>
                                        </p:tgtEl>
                                        <p:attrNameLst>
                                          <p:attrName>ppt_x</p:attrName>
                                        </p:attrNameLst>
                                      </p:cBhvr>
                                      <p:tavLst>
                                        <p:tav tm="0">
                                          <p:val>
                                            <p:strVal val="#ppt_x"/>
                                          </p:val>
                                        </p:tav>
                                        <p:tav tm="100000">
                                          <p:val>
                                            <p:strVal val="#ppt_x"/>
                                          </p:val>
                                        </p:tav>
                                      </p:tavLst>
                                    </p:anim>
                                    <p:anim calcmode="lin" valueType="num">
                                      <p:cBhvr additive="base">
                                        <p:cTn id="132" dur="500" fill="hold"/>
                                        <p:tgtEl>
                                          <p:spTgt spid="48"/>
                                        </p:tgtEl>
                                        <p:attrNameLst>
                                          <p:attrName>ppt_y</p:attrName>
                                        </p:attrNameLst>
                                      </p:cBhvr>
                                      <p:tavLst>
                                        <p:tav tm="0">
                                          <p:val>
                                            <p:strVal val="0-#ppt_h/2"/>
                                          </p:val>
                                        </p:tav>
                                        <p:tav tm="100000">
                                          <p:val>
                                            <p:strVal val="#ppt_y"/>
                                          </p:val>
                                        </p:tav>
                                      </p:tavLst>
                                    </p:anim>
                                  </p:childTnLst>
                                </p:cTn>
                              </p:par>
                            </p:childTnLst>
                          </p:cTn>
                        </p:par>
                        <p:par>
                          <p:cTn id="133" fill="hold">
                            <p:stCondLst>
                              <p:cond delay="12500"/>
                            </p:stCondLst>
                            <p:childTnLst>
                              <p:par>
                                <p:cTn id="134" presetID="2" presetClass="entr" presetSubtype="1" fill="hold" nodeType="afterEffect">
                                  <p:stCondLst>
                                    <p:cond delay="0"/>
                                  </p:stCondLst>
                                  <p:childTnLst>
                                    <p:set>
                                      <p:cBhvr>
                                        <p:cTn id="135" dur="1" fill="hold">
                                          <p:stCondLst>
                                            <p:cond delay="0"/>
                                          </p:stCondLst>
                                        </p:cTn>
                                        <p:tgtEl>
                                          <p:spTgt spid="49"/>
                                        </p:tgtEl>
                                        <p:attrNameLst>
                                          <p:attrName>style.visibility</p:attrName>
                                        </p:attrNameLst>
                                      </p:cBhvr>
                                      <p:to>
                                        <p:strVal val="visible"/>
                                      </p:to>
                                    </p:set>
                                    <p:anim calcmode="lin" valueType="num">
                                      <p:cBhvr additive="base">
                                        <p:cTn id="136" dur="500" fill="hold"/>
                                        <p:tgtEl>
                                          <p:spTgt spid="49"/>
                                        </p:tgtEl>
                                        <p:attrNameLst>
                                          <p:attrName>ppt_x</p:attrName>
                                        </p:attrNameLst>
                                      </p:cBhvr>
                                      <p:tavLst>
                                        <p:tav tm="0">
                                          <p:val>
                                            <p:strVal val="#ppt_x"/>
                                          </p:val>
                                        </p:tav>
                                        <p:tav tm="100000">
                                          <p:val>
                                            <p:strVal val="#ppt_x"/>
                                          </p:val>
                                        </p:tav>
                                      </p:tavLst>
                                    </p:anim>
                                    <p:anim calcmode="lin" valueType="num">
                                      <p:cBhvr additive="base">
                                        <p:cTn id="137" dur="500" fill="hold"/>
                                        <p:tgtEl>
                                          <p:spTgt spid="49"/>
                                        </p:tgtEl>
                                        <p:attrNameLst>
                                          <p:attrName>ppt_y</p:attrName>
                                        </p:attrNameLst>
                                      </p:cBhvr>
                                      <p:tavLst>
                                        <p:tav tm="0">
                                          <p:val>
                                            <p:strVal val="0-#ppt_h/2"/>
                                          </p:val>
                                        </p:tav>
                                        <p:tav tm="100000">
                                          <p:val>
                                            <p:strVal val="#ppt_y"/>
                                          </p:val>
                                        </p:tav>
                                      </p:tavLst>
                                    </p:anim>
                                  </p:childTnLst>
                                </p:cTn>
                              </p:par>
                              <p:par>
                                <p:cTn id="138" presetID="2" presetClass="entr" presetSubtype="1" fill="hold" nodeType="withEffect">
                                  <p:stCondLst>
                                    <p:cond delay="0"/>
                                  </p:stCondLst>
                                  <p:childTnLst>
                                    <p:set>
                                      <p:cBhvr>
                                        <p:cTn id="139" dur="1" fill="hold">
                                          <p:stCondLst>
                                            <p:cond delay="0"/>
                                          </p:stCondLst>
                                        </p:cTn>
                                        <p:tgtEl>
                                          <p:spTgt spid="50"/>
                                        </p:tgtEl>
                                        <p:attrNameLst>
                                          <p:attrName>style.visibility</p:attrName>
                                        </p:attrNameLst>
                                      </p:cBhvr>
                                      <p:to>
                                        <p:strVal val="visible"/>
                                      </p:to>
                                    </p:set>
                                    <p:anim calcmode="lin" valueType="num">
                                      <p:cBhvr additive="base">
                                        <p:cTn id="140" dur="500" fill="hold"/>
                                        <p:tgtEl>
                                          <p:spTgt spid="50"/>
                                        </p:tgtEl>
                                        <p:attrNameLst>
                                          <p:attrName>ppt_x</p:attrName>
                                        </p:attrNameLst>
                                      </p:cBhvr>
                                      <p:tavLst>
                                        <p:tav tm="0">
                                          <p:val>
                                            <p:strVal val="#ppt_x"/>
                                          </p:val>
                                        </p:tav>
                                        <p:tav tm="100000">
                                          <p:val>
                                            <p:strVal val="#ppt_x"/>
                                          </p:val>
                                        </p:tav>
                                      </p:tavLst>
                                    </p:anim>
                                    <p:anim calcmode="lin" valueType="num">
                                      <p:cBhvr additive="base">
                                        <p:cTn id="141" dur="500" fill="hold"/>
                                        <p:tgtEl>
                                          <p:spTgt spid="50"/>
                                        </p:tgtEl>
                                        <p:attrNameLst>
                                          <p:attrName>ppt_y</p:attrName>
                                        </p:attrNameLst>
                                      </p:cBhvr>
                                      <p:tavLst>
                                        <p:tav tm="0">
                                          <p:val>
                                            <p:strVal val="0-#ppt_h/2"/>
                                          </p:val>
                                        </p:tav>
                                        <p:tav tm="100000">
                                          <p:val>
                                            <p:strVal val="#ppt_y"/>
                                          </p:val>
                                        </p:tav>
                                      </p:tavLst>
                                    </p:anim>
                                  </p:childTnLst>
                                </p:cTn>
                              </p:par>
                              <p:par>
                                <p:cTn id="142" presetID="2" presetClass="entr" presetSubtype="1" fill="hold" nodeType="withEffect">
                                  <p:stCondLst>
                                    <p:cond delay="0"/>
                                  </p:stCondLst>
                                  <p:childTnLst>
                                    <p:set>
                                      <p:cBhvr>
                                        <p:cTn id="143" dur="1" fill="hold">
                                          <p:stCondLst>
                                            <p:cond delay="0"/>
                                          </p:stCondLst>
                                        </p:cTn>
                                        <p:tgtEl>
                                          <p:spTgt spid="51"/>
                                        </p:tgtEl>
                                        <p:attrNameLst>
                                          <p:attrName>style.visibility</p:attrName>
                                        </p:attrNameLst>
                                      </p:cBhvr>
                                      <p:to>
                                        <p:strVal val="visible"/>
                                      </p:to>
                                    </p:set>
                                    <p:anim calcmode="lin" valueType="num">
                                      <p:cBhvr additive="base">
                                        <p:cTn id="144" dur="500" fill="hold"/>
                                        <p:tgtEl>
                                          <p:spTgt spid="51"/>
                                        </p:tgtEl>
                                        <p:attrNameLst>
                                          <p:attrName>ppt_x</p:attrName>
                                        </p:attrNameLst>
                                      </p:cBhvr>
                                      <p:tavLst>
                                        <p:tav tm="0">
                                          <p:val>
                                            <p:strVal val="#ppt_x"/>
                                          </p:val>
                                        </p:tav>
                                        <p:tav tm="100000">
                                          <p:val>
                                            <p:strVal val="#ppt_x"/>
                                          </p:val>
                                        </p:tav>
                                      </p:tavLst>
                                    </p:anim>
                                    <p:anim calcmode="lin" valueType="num">
                                      <p:cBhvr additive="base">
                                        <p:cTn id="145" dur="500" fill="hold"/>
                                        <p:tgtEl>
                                          <p:spTgt spid="51"/>
                                        </p:tgtEl>
                                        <p:attrNameLst>
                                          <p:attrName>ppt_y</p:attrName>
                                        </p:attrNameLst>
                                      </p:cBhvr>
                                      <p:tavLst>
                                        <p:tav tm="0">
                                          <p:val>
                                            <p:strVal val="0-#ppt_h/2"/>
                                          </p:val>
                                        </p:tav>
                                        <p:tav tm="100000">
                                          <p:val>
                                            <p:strVal val="#ppt_y"/>
                                          </p:val>
                                        </p:tav>
                                      </p:tavLst>
                                    </p:anim>
                                  </p:childTnLst>
                                </p:cTn>
                              </p:par>
                              <p:par>
                                <p:cTn id="146" presetID="2" presetClass="entr" presetSubtype="1" fill="hold" nodeType="withEffect">
                                  <p:stCondLst>
                                    <p:cond delay="0"/>
                                  </p:stCondLst>
                                  <p:childTnLst>
                                    <p:set>
                                      <p:cBhvr>
                                        <p:cTn id="147" dur="1" fill="hold">
                                          <p:stCondLst>
                                            <p:cond delay="0"/>
                                          </p:stCondLst>
                                        </p:cTn>
                                        <p:tgtEl>
                                          <p:spTgt spid="52"/>
                                        </p:tgtEl>
                                        <p:attrNameLst>
                                          <p:attrName>style.visibility</p:attrName>
                                        </p:attrNameLst>
                                      </p:cBhvr>
                                      <p:to>
                                        <p:strVal val="visible"/>
                                      </p:to>
                                    </p:set>
                                    <p:anim calcmode="lin" valueType="num">
                                      <p:cBhvr additive="base">
                                        <p:cTn id="148" dur="500" fill="hold"/>
                                        <p:tgtEl>
                                          <p:spTgt spid="52"/>
                                        </p:tgtEl>
                                        <p:attrNameLst>
                                          <p:attrName>ppt_x</p:attrName>
                                        </p:attrNameLst>
                                      </p:cBhvr>
                                      <p:tavLst>
                                        <p:tav tm="0">
                                          <p:val>
                                            <p:strVal val="#ppt_x"/>
                                          </p:val>
                                        </p:tav>
                                        <p:tav tm="100000">
                                          <p:val>
                                            <p:strVal val="#ppt_x"/>
                                          </p:val>
                                        </p:tav>
                                      </p:tavLst>
                                    </p:anim>
                                    <p:anim calcmode="lin" valueType="num">
                                      <p:cBhvr additive="base">
                                        <p:cTn id="149" dur="500" fill="hold"/>
                                        <p:tgtEl>
                                          <p:spTgt spid="52"/>
                                        </p:tgtEl>
                                        <p:attrNameLst>
                                          <p:attrName>ppt_y</p:attrName>
                                        </p:attrNameLst>
                                      </p:cBhvr>
                                      <p:tavLst>
                                        <p:tav tm="0">
                                          <p:val>
                                            <p:strVal val="0-#ppt_h/2"/>
                                          </p:val>
                                        </p:tav>
                                        <p:tav tm="100000">
                                          <p:val>
                                            <p:strVal val="#ppt_y"/>
                                          </p:val>
                                        </p:tav>
                                      </p:tavLst>
                                    </p:anim>
                                  </p:childTnLst>
                                </p:cTn>
                              </p:par>
                              <p:par>
                                <p:cTn id="150" presetID="2" presetClass="entr" presetSubtype="1"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 calcmode="lin" valueType="num">
                                      <p:cBhvr additive="base">
                                        <p:cTn id="152" dur="500" fill="hold"/>
                                        <p:tgtEl>
                                          <p:spTgt spid="53"/>
                                        </p:tgtEl>
                                        <p:attrNameLst>
                                          <p:attrName>ppt_x</p:attrName>
                                        </p:attrNameLst>
                                      </p:cBhvr>
                                      <p:tavLst>
                                        <p:tav tm="0">
                                          <p:val>
                                            <p:strVal val="#ppt_x"/>
                                          </p:val>
                                        </p:tav>
                                        <p:tav tm="100000">
                                          <p:val>
                                            <p:strVal val="#ppt_x"/>
                                          </p:val>
                                        </p:tav>
                                      </p:tavLst>
                                    </p:anim>
                                    <p:anim calcmode="lin" valueType="num">
                                      <p:cBhvr additive="base">
                                        <p:cTn id="153" dur="500" fill="hold"/>
                                        <p:tgtEl>
                                          <p:spTgt spid="53"/>
                                        </p:tgtEl>
                                        <p:attrNameLst>
                                          <p:attrName>ppt_y</p:attrName>
                                        </p:attrNameLst>
                                      </p:cBhvr>
                                      <p:tavLst>
                                        <p:tav tm="0">
                                          <p:val>
                                            <p:strVal val="0-#ppt_h/2"/>
                                          </p:val>
                                        </p:tav>
                                        <p:tav tm="100000">
                                          <p:val>
                                            <p:strVal val="#ppt_y"/>
                                          </p:val>
                                        </p:tav>
                                      </p:tavLst>
                                    </p:anim>
                                  </p:childTnLst>
                                </p:cTn>
                              </p:par>
                              <p:par>
                                <p:cTn id="154" presetID="2" presetClass="entr" presetSubtype="1" fill="hold" nodeType="withEffect">
                                  <p:stCondLst>
                                    <p:cond delay="0"/>
                                  </p:stCondLst>
                                  <p:childTnLst>
                                    <p:set>
                                      <p:cBhvr>
                                        <p:cTn id="155" dur="1" fill="hold">
                                          <p:stCondLst>
                                            <p:cond delay="0"/>
                                          </p:stCondLst>
                                        </p:cTn>
                                        <p:tgtEl>
                                          <p:spTgt spid="54"/>
                                        </p:tgtEl>
                                        <p:attrNameLst>
                                          <p:attrName>style.visibility</p:attrName>
                                        </p:attrNameLst>
                                      </p:cBhvr>
                                      <p:to>
                                        <p:strVal val="visible"/>
                                      </p:to>
                                    </p:set>
                                    <p:anim calcmode="lin" valueType="num">
                                      <p:cBhvr additive="base">
                                        <p:cTn id="156" dur="500" fill="hold"/>
                                        <p:tgtEl>
                                          <p:spTgt spid="54"/>
                                        </p:tgtEl>
                                        <p:attrNameLst>
                                          <p:attrName>ppt_x</p:attrName>
                                        </p:attrNameLst>
                                      </p:cBhvr>
                                      <p:tavLst>
                                        <p:tav tm="0">
                                          <p:val>
                                            <p:strVal val="#ppt_x"/>
                                          </p:val>
                                        </p:tav>
                                        <p:tav tm="100000">
                                          <p:val>
                                            <p:strVal val="#ppt_x"/>
                                          </p:val>
                                        </p:tav>
                                      </p:tavLst>
                                    </p:anim>
                                    <p:anim calcmode="lin" valueType="num">
                                      <p:cBhvr additive="base">
                                        <p:cTn id="157" dur="500" fill="hold"/>
                                        <p:tgtEl>
                                          <p:spTgt spid="54"/>
                                        </p:tgtEl>
                                        <p:attrNameLst>
                                          <p:attrName>ppt_y</p:attrName>
                                        </p:attrNameLst>
                                      </p:cBhvr>
                                      <p:tavLst>
                                        <p:tav tm="0">
                                          <p:val>
                                            <p:strVal val="0-#ppt_h/2"/>
                                          </p:val>
                                        </p:tav>
                                        <p:tav tm="100000">
                                          <p:val>
                                            <p:strVal val="#ppt_y"/>
                                          </p:val>
                                        </p:tav>
                                      </p:tavLst>
                                    </p:anim>
                                  </p:childTnLst>
                                </p:cTn>
                              </p:par>
                              <p:par>
                                <p:cTn id="158" presetID="2" presetClass="entr" presetSubtype="1" fill="hold" nodeType="withEffect">
                                  <p:stCondLst>
                                    <p:cond delay="0"/>
                                  </p:stCondLst>
                                  <p:childTnLst>
                                    <p:set>
                                      <p:cBhvr>
                                        <p:cTn id="159" dur="1" fill="hold">
                                          <p:stCondLst>
                                            <p:cond delay="0"/>
                                          </p:stCondLst>
                                        </p:cTn>
                                        <p:tgtEl>
                                          <p:spTgt spid="55"/>
                                        </p:tgtEl>
                                        <p:attrNameLst>
                                          <p:attrName>style.visibility</p:attrName>
                                        </p:attrNameLst>
                                      </p:cBhvr>
                                      <p:to>
                                        <p:strVal val="visible"/>
                                      </p:to>
                                    </p:set>
                                    <p:anim calcmode="lin" valueType="num">
                                      <p:cBhvr additive="base">
                                        <p:cTn id="160" dur="500" fill="hold"/>
                                        <p:tgtEl>
                                          <p:spTgt spid="55"/>
                                        </p:tgtEl>
                                        <p:attrNameLst>
                                          <p:attrName>ppt_x</p:attrName>
                                        </p:attrNameLst>
                                      </p:cBhvr>
                                      <p:tavLst>
                                        <p:tav tm="0">
                                          <p:val>
                                            <p:strVal val="#ppt_x"/>
                                          </p:val>
                                        </p:tav>
                                        <p:tav tm="100000">
                                          <p:val>
                                            <p:strVal val="#ppt_x"/>
                                          </p:val>
                                        </p:tav>
                                      </p:tavLst>
                                    </p:anim>
                                    <p:anim calcmode="lin" valueType="num">
                                      <p:cBhvr additive="base">
                                        <p:cTn id="161" dur="500" fill="hold"/>
                                        <p:tgtEl>
                                          <p:spTgt spid="55"/>
                                        </p:tgtEl>
                                        <p:attrNameLst>
                                          <p:attrName>ppt_y</p:attrName>
                                        </p:attrNameLst>
                                      </p:cBhvr>
                                      <p:tavLst>
                                        <p:tav tm="0">
                                          <p:val>
                                            <p:strVal val="0-#ppt_h/2"/>
                                          </p:val>
                                        </p:tav>
                                        <p:tav tm="100000">
                                          <p:val>
                                            <p:strVal val="#ppt_y"/>
                                          </p:val>
                                        </p:tav>
                                      </p:tavLst>
                                    </p:anim>
                                  </p:childTnLst>
                                </p:cTn>
                              </p:par>
                              <p:par>
                                <p:cTn id="162" presetID="2" presetClass="entr" presetSubtype="1" fill="hold" nodeType="withEffect">
                                  <p:stCondLst>
                                    <p:cond delay="0"/>
                                  </p:stCondLst>
                                  <p:childTnLst>
                                    <p:set>
                                      <p:cBhvr>
                                        <p:cTn id="163" dur="1" fill="hold">
                                          <p:stCondLst>
                                            <p:cond delay="0"/>
                                          </p:stCondLst>
                                        </p:cTn>
                                        <p:tgtEl>
                                          <p:spTgt spid="56"/>
                                        </p:tgtEl>
                                        <p:attrNameLst>
                                          <p:attrName>style.visibility</p:attrName>
                                        </p:attrNameLst>
                                      </p:cBhvr>
                                      <p:to>
                                        <p:strVal val="visible"/>
                                      </p:to>
                                    </p:set>
                                    <p:anim calcmode="lin" valueType="num">
                                      <p:cBhvr additive="base">
                                        <p:cTn id="164" dur="500" fill="hold"/>
                                        <p:tgtEl>
                                          <p:spTgt spid="56"/>
                                        </p:tgtEl>
                                        <p:attrNameLst>
                                          <p:attrName>ppt_x</p:attrName>
                                        </p:attrNameLst>
                                      </p:cBhvr>
                                      <p:tavLst>
                                        <p:tav tm="0">
                                          <p:val>
                                            <p:strVal val="#ppt_x"/>
                                          </p:val>
                                        </p:tav>
                                        <p:tav tm="100000">
                                          <p:val>
                                            <p:strVal val="#ppt_x"/>
                                          </p:val>
                                        </p:tav>
                                      </p:tavLst>
                                    </p:anim>
                                    <p:anim calcmode="lin" valueType="num">
                                      <p:cBhvr additive="base">
                                        <p:cTn id="165" dur="500" fill="hold"/>
                                        <p:tgtEl>
                                          <p:spTgt spid="56"/>
                                        </p:tgtEl>
                                        <p:attrNameLst>
                                          <p:attrName>ppt_y</p:attrName>
                                        </p:attrNameLst>
                                      </p:cBhvr>
                                      <p:tavLst>
                                        <p:tav tm="0">
                                          <p:val>
                                            <p:strVal val="0-#ppt_h/2"/>
                                          </p:val>
                                        </p:tav>
                                        <p:tav tm="100000">
                                          <p:val>
                                            <p:strVal val="#ppt_y"/>
                                          </p:val>
                                        </p:tav>
                                      </p:tavLst>
                                    </p:anim>
                                  </p:childTnLst>
                                </p:cTn>
                              </p:par>
                              <p:par>
                                <p:cTn id="166" presetID="2" presetClass="entr" presetSubtype="1" fill="hold" nodeType="withEffect">
                                  <p:stCondLst>
                                    <p:cond delay="0"/>
                                  </p:stCondLst>
                                  <p:childTnLst>
                                    <p:set>
                                      <p:cBhvr>
                                        <p:cTn id="167" dur="1" fill="hold">
                                          <p:stCondLst>
                                            <p:cond delay="0"/>
                                          </p:stCondLst>
                                        </p:cTn>
                                        <p:tgtEl>
                                          <p:spTgt spid="57"/>
                                        </p:tgtEl>
                                        <p:attrNameLst>
                                          <p:attrName>style.visibility</p:attrName>
                                        </p:attrNameLst>
                                      </p:cBhvr>
                                      <p:to>
                                        <p:strVal val="visible"/>
                                      </p:to>
                                    </p:set>
                                    <p:anim calcmode="lin" valueType="num">
                                      <p:cBhvr additive="base">
                                        <p:cTn id="168" dur="500" fill="hold"/>
                                        <p:tgtEl>
                                          <p:spTgt spid="57"/>
                                        </p:tgtEl>
                                        <p:attrNameLst>
                                          <p:attrName>ppt_x</p:attrName>
                                        </p:attrNameLst>
                                      </p:cBhvr>
                                      <p:tavLst>
                                        <p:tav tm="0">
                                          <p:val>
                                            <p:strVal val="#ppt_x"/>
                                          </p:val>
                                        </p:tav>
                                        <p:tav tm="100000">
                                          <p:val>
                                            <p:strVal val="#ppt_x"/>
                                          </p:val>
                                        </p:tav>
                                      </p:tavLst>
                                    </p:anim>
                                    <p:anim calcmode="lin" valueType="num">
                                      <p:cBhvr additive="base">
                                        <p:cTn id="169" dur="500" fill="hold"/>
                                        <p:tgtEl>
                                          <p:spTgt spid="57"/>
                                        </p:tgtEl>
                                        <p:attrNameLst>
                                          <p:attrName>ppt_y</p:attrName>
                                        </p:attrNameLst>
                                      </p:cBhvr>
                                      <p:tavLst>
                                        <p:tav tm="0">
                                          <p:val>
                                            <p:strVal val="0-#ppt_h/2"/>
                                          </p:val>
                                        </p:tav>
                                        <p:tav tm="100000">
                                          <p:val>
                                            <p:strVal val="#ppt_y"/>
                                          </p:val>
                                        </p:tav>
                                      </p:tavLst>
                                    </p:anim>
                                  </p:childTnLst>
                                </p:cTn>
                              </p:par>
                              <p:par>
                                <p:cTn id="170" presetID="2" presetClass="entr" presetSubtype="1" fill="hold" nodeType="withEffect">
                                  <p:stCondLst>
                                    <p:cond delay="0"/>
                                  </p:stCondLst>
                                  <p:childTnLst>
                                    <p:set>
                                      <p:cBhvr>
                                        <p:cTn id="171" dur="1" fill="hold">
                                          <p:stCondLst>
                                            <p:cond delay="0"/>
                                          </p:stCondLst>
                                        </p:cTn>
                                        <p:tgtEl>
                                          <p:spTgt spid="58"/>
                                        </p:tgtEl>
                                        <p:attrNameLst>
                                          <p:attrName>style.visibility</p:attrName>
                                        </p:attrNameLst>
                                      </p:cBhvr>
                                      <p:to>
                                        <p:strVal val="visible"/>
                                      </p:to>
                                    </p:set>
                                    <p:anim calcmode="lin" valueType="num">
                                      <p:cBhvr additive="base">
                                        <p:cTn id="172" dur="500" fill="hold"/>
                                        <p:tgtEl>
                                          <p:spTgt spid="58"/>
                                        </p:tgtEl>
                                        <p:attrNameLst>
                                          <p:attrName>ppt_x</p:attrName>
                                        </p:attrNameLst>
                                      </p:cBhvr>
                                      <p:tavLst>
                                        <p:tav tm="0">
                                          <p:val>
                                            <p:strVal val="#ppt_x"/>
                                          </p:val>
                                        </p:tav>
                                        <p:tav tm="100000">
                                          <p:val>
                                            <p:strVal val="#ppt_x"/>
                                          </p:val>
                                        </p:tav>
                                      </p:tavLst>
                                    </p:anim>
                                    <p:anim calcmode="lin" valueType="num">
                                      <p:cBhvr additive="base">
                                        <p:cTn id="173" dur="500" fill="hold"/>
                                        <p:tgtEl>
                                          <p:spTgt spid="58"/>
                                        </p:tgtEl>
                                        <p:attrNameLst>
                                          <p:attrName>ppt_y</p:attrName>
                                        </p:attrNameLst>
                                      </p:cBhvr>
                                      <p:tavLst>
                                        <p:tav tm="0">
                                          <p:val>
                                            <p:strVal val="0-#ppt_h/2"/>
                                          </p:val>
                                        </p:tav>
                                        <p:tav tm="100000">
                                          <p:val>
                                            <p:strVal val="#ppt_y"/>
                                          </p:val>
                                        </p:tav>
                                      </p:tavLst>
                                    </p:anim>
                                  </p:childTnLst>
                                </p:cTn>
                              </p:par>
                              <p:par>
                                <p:cTn id="174" presetID="2" presetClass="entr" presetSubtype="1" fill="hold" nodeType="withEffect">
                                  <p:stCondLst>
                                    <p:cond delay="0"/>
                                  </p:stCondLst>
                                  <p:childTnLst>
                                    <p:set>
                                      <p:cBhvr>
                                        <p:cTn id="175" dur="1" fill="hold">
                                          <p:stCondLst>
                                            <p:cond delay="0"/>
                                          </p:stCondLst>
                                        </p:cTn>
                                        <p:tgtEl>
                                          <p:spTgt spid="59"/>
                                        </p:tgtEl>
                                        <p:attrNameLst>
                                          <p:attrName>style.visibility</p:attrName>
                                        </p:attrNameLst>
                                      </p:cBhvr>
                                      <p:to>
                                        <p:strVal val="visible"/>
                                      </p:to>
                                    </p:set>
                                    <p:anim calcmode="lin" valueType="num">
                                      <p:cBhvr additive="base">
                                        <p:cTn id="176" dur="500" fill="hold"/>
                                        <p:tgtEl>
                                          <p:spTgt spid="59"/>
                                        </p:tgtEl>
                                        <p:attrNameLst>
                                          <p:attrName>ppt_x</p:attrName>
                                        </p:attrNameLst>
                                      </p:cBhvr>
                                      <p:tavLst>
                                        <p:tav tm="0">
                                          <p:val>
                                            <p:strVal val="#ppt_x"/>
                                          </p:val>
                                        </p:tav>
                                        <p:tav tm="100000">
                                          <p:val>
                                            <p:strVal val="#ppt_x"/>
                                          </p:val>
                                        </p:tav>
                                      </p:tavLst>
                                    </p:anim>
                                    <p:anim calcmode="lin" valueType="num">
                                      <p:cBhvr additive="base">
                                        <p:cTn id="177" dur="500" fill="hold"/>
                                        <p:tgtEl>
                                          <p:spTgt spid="59"/>
                                        </p:tgtEl>
                                        <p:attrNameLst>
                                          <p:attrName>ppt_y</p:attrName>
                                        </p:attrNameLst>
                                      </p:cBhvr>
                                      <p:tavLst>
                                        <p:tav tm="0">
                                          <p:val>
                                            <p:strVal val="0-#ppt_h/2"/>
                                          </p:val>
                                        </p:tav>
                                        <p:tav tm="100000">
                                          <p:val>
                                            <p:strVal val="#ppt_y"/>
                                          </p:val>
                                        </p:tav>
                                      </p:tavLst>
                                    </p:anim>
                                  </p:childTnLst>
                                </p:cTn>
                              </p:par>
                              <p:par>
                                <p:cTn id="178" presetID="2" presetClass="entr" presetSubtype="1" fill="hold" nodeType="withEffect">
                                  <p:stCondLst>
                                    <p:cond delay="0"/>
                                  </p:stCondLst>
                                  <p:childTnLst>
                                    <p:set>
                                      <p:cBhvr>
                                        <p:cTn id="179" dur="1" fill="hold">
                                          <p:stCondLst>
                                            <p:cond delay="0"/>
                                          </p:stCondLst>
                                        </p:cTn>
                                        <p:tgtEl>
                                          <p:spTgt spid="60"/>
                                        </p:tgtEl>
                                        <p:attrNameLst>
                                          <p:attrName>style.visibility</p:attrName>
                                        </p:attrNameLst>
                                      </p:cBhvr>
                                      <p:to>
                                        <p:strVal val="visible"/>
                                      </p:to>
                                    </p:set>
                                    <p:anim calcmode="lin" valueType="num">
                                      <p:cBhvr additive="base">
                                        <p:cTn id="180" dur="500" fill="hold"/>
                                        <p:tgtEl>
                                          <p:spTgt spid="60"/>
                                        </p:tgtEl>
                                        <p:attrNameLst>
                                          <p:attrName>ppt_x</p:attrName>
                                        </p:attrNameLst>
                                      </p:cBhvr>
                                      <p:tavLst>
                                        <p:tav tm="0">
                                          <p:val>
                                            <p:strVal val="#ppt_x"/>
                                          </p:val>
                                        </p:tav>
                                        <p:tav tm="100000">
                                          <p:val>
                                            <p:strVal val="#ppt_x"/>
                                          </p:val>
                                        </p:tav>
                                      </p:tavLst>
                                    </p:anim>
                                    <p:anim calcmode="lin" valueType="num">
                                      <p:cBhvr additive="base">
                                        <p:cTn id="181" dur="500" fill="hold"/>
                                        <p:tgtEl>
                                          <p:spTgt spid="60"/>
                                        </p:tgtEl>
                                        <p:attrNameLst>
                                          <p:attrName>ppt_y</p:attrName>
                                        </p:attrNameLst>
                                      </p:cBhvr>
                                      <p:tavLst>
                                        <p:tav tm="0">
                                          <p:val>
                                            <p:strVal val="0-#ppt_h/2"/>
                                          </p:val>
                                        </p:tav>
                                        <p:tav tm="100000">
                                          <p:val>
                                            <p:strVal val="#ppt_y"/>
                                          </p:val>
                                        </p:tav>
                                      </p:tavLst>
                                    </p:anim>
                                  </p:childTnLst>
                                </p:cTn>
                              </p:par>
                              <p:par>
                                <p:cTn id="182" presetID="2" presetClass="entr" presetSubtype="1" fill="hold" nodeType="withEffect">
                                  <p:stCondLst>
                                    <p:cond delay="0"/>
                                  </p:stCondLst>
                                  <p:childTnLst>
                                    <p:set>
                                      <p:cBhvr>
                                        <p:cTn id="183" dur="1" fill="hold">
                                          <p:stCondLst>
                                            <p:cond delay="0"/>
                                          </p:stCondLst>
                                        </p:cTn>
                                        <p:tgtEl>
                                          <p:spTgt spid="61"/>
                                        </p:tgtEl>
                                        <p:attrNameLst>
                                          <p:attrName>style.visibility</p:attrName>
                                        </p:attrNameLst>
                                      </p:cBhvr>
                                      <p:to>
                                        <p:strVal val="visible"/>
                                      </p:to>
                                    </p:set>
                                    <p:anim calcmode="lin" valueType="num">
                                      <p:cBhvr additive="base">
                                        <p:cTn id="184" dur="500" fill="hold"/>
                                        <p:tgtEl>
                                          <p:spTgt spid="61"/>
                                        </p:tgtEl>
                                        <p:attrNameLst>
                                          <p:attrName>ppt_x</p:attrName>
                                        </p:attrNameLst>
                                      </p:cBhvr>
                                      <p:tavLst>
                                        <p:tav tm="0">
                                          <p:val>
                                            <p:strVal val="#ppt_x"/>
                                          </p:val>
                                        </p:tav>
                                        <p:tav tm="100000">
                                          <p:val>
                                            <p:strVal val="#ppt_x"/>
                                          </p:val>
                                        </p:tav>
                                      </p:tavLst>
                                    </p:anim>
                                    <p:anim calcmode="lin" valueType="num">
                                      <p:cBhvr additive="base">
                                        <p:cTn id="185" dur="500" fill="hold"/>
                                        <p:tgtEl>
                                          <p:spTgt spid="61"/>
                                        </p:tgtEl>
                                        <p:attrNameLst>
                                          <p:attrName>ppt_y</p:attrName>
                                        </p:attrNameLst>
                                      </p:cBhvr>
                                      <p:tavLst>
                                        <p:tav tm="0">
                                          <p:val>
                                            <p:strVal val="0-#ppt_h/2"/>
                                          </p:val>
                                        </p:tav>
                                        <p:tav tm="100000">
                                          <p:val>
                                            <p:strVal val="#ppt_y"/>
                                          </p:val>
                                        </p:tav>
                                      </p:tavLst>
                                    </p:anim>
                                  </p:childTnLst>
                                </p:cTn>
                              </p:par>
                              <p:par>
                                <p:cTn id="186" presetID="2" presetClass="entr" presetSubtype="1" fill="hold" nodeType="withEffect">
                                  <p:stCondLst>
                                    <p:cond delay="0"/>
                                  </p:stCondLst>
                                  <p:childTnLst>
                                    <p:set>
                                      <p:cBhvr>
                                        <p:cTn id="187" dur="1" fill="hold">
                                          <p:stCondLst>
                                            <p:cond delay="0"/>
                                          </p:stCondLst>
                                        </p:cTn>
                                        <p:tgtEl>
                                          <p:spTgt spid="62"/>
                                        </p:tgtEl>
                                        <p:attrNameLst>
                                          <p:attrName>style.visibility</p:attrName>
                                        </p:attrNameLst>
                                      </p:cBhvr>
                                      <p:to>
                                        <p:strVal val="visible"/>
                                      </p:to>
                                    </p:set>
                                    <p:anim calcmode="lin" valueType="num">
                                      <p:cBhvr additive="base">
                                        <p:cTn id="188" dur="500" fill="hold"/>
                                        <p:tgtEl>
                                          <p:spTgt spid="62"/>
                                        </p:tgtEl>
                                        <p:attrNameLst>
                                          <p:attrName>ppt_x</p:attrName>
                                        </p:attrNameLst>
                                      </p:cBhvr>
                                      <p:tavLst>
                                        <p:tav tm="0">
                                          <p:val>
                                            <p:strVal val="#ppt_x"/>
                                          </p:val>
                                        </p:tav>
                                        <p:tav tm="100000">
                                          <p:val>
                                            <p:strVal val="#ppt_x"/>
                                          </p:val>
                                        </p:tav>
                                      </p:tavLst>
                                    </p:anim>
                                    <p:anim calcmode="lin" valueType="num">
                                      <p:cBhvr additive="base">
                                        <p:cTn id="189" dur="500" fill="hold"/>
                                        <p:tgtEl>
                                          <p:spTgt spid="62"/>
                                        </p:tgtEl>
                                        <p:attrNameLst>
                                          <p:attrName>ppt_y</p:attrName>
                                        </p:attrNameLst>
                                      </p:cBhvr>
                                      <p:tavLst>
                                        <p:tav tm="0">
                                          <p:val>
                                            <p:strVal val="0-#ppt_h/2"/>
                                          </p:val>
                                        </p:tav>
                                        <p:tav tm="100000">
                                          <p:val>
                                            <p:strVal val="#ppt_y"/>
                                          </p:val>
                                        </p:tav>
                                      </p:tavLst>
                                    </p:anim>
                                  </p:childTnLst>
                                </p:cTn>
                              </p:par>
                              <p:par>
                                <p:cTn id="190" presetID="2" presetClass="entr" presetSubtype="1" fill="hold" nodeType="withEffect">
                                  <p:stCondLst>
                                    <p:cond delay="0"/>
                                  </p:stCondLst>
                                  <p:childTnLst>
                                    <p:set>
                                      <p:cBhvr>
                                        <p:cTn id="191" dur="1" fill="hold">
                                          <p:stCondLst>
                                            <p:cond delay="0"/>
                                          </p:stCondLst>
                                        </p:cTn>
                                        <p:tgtEl>
                                          <p:spTgt spid="63"/>
                                        </p:tgtEl>
                                        <p:attrNameLst>
                                          <p:attrName>style.visibility</p:attrName>
                                        </p:attrNameLst>
                                      </p:cBhvr>
                                      <p:to>
                                        <p:strVal val="visible"/>
                                      </p:to>
                                    </p:set>
                                    <p:anim calcmode="lin" valueType="num">
                                      <p:cBhvr additive="base">
                                        <p:cTn id="192" dur="500" fill="hold"/>
                                        <p:tgtEl>
                                          <p:spTgt spid="63"/>
                                        </p:tgtEl>
                                        <p:attrNameLst>
                                          <p:attrName>ppt_x</p:attrName>
                                        </p:attrNameLst>
                                      </p:cBhvr>
                                      <p:tavLst>
                                        <p:tav tm="0">
                                          <p:val>
                                            <p:strVal val="#ppt_x"/>
                                          </p:val>
                                        </p:tav>
                                        <p:tav tm="100000">
                                          <p:val>
                                            <p:strVal val="#ppt_x"/>
                                          </p:val>
                                        </p:tav>
                                      </p:tavLst>
                                    </p:anim>
                                    <p:anim calcmode="lin" valueType="num">
                                      <p:cBhvr additive="base">
                                        <p:cTn id="193" dur="500" fill="hold"/>
                                        <p:tgtEl>
                                          <p:spTgt spid="63"/>
                                        </p:tgtEl>
                                        <p:attrNameLst>
                                          <p:attrName>ppt_y</p:attrName>
                                        </p:attrNameLst>
                                      </p:cBhvr>
                                      <p:tavLst>
                                        <p:tav tm="0">
                                          <p:val>
                                            <p:strVal val="0-#ppt_h/2"/>
                                          </p:val>
                                        </p:tav>
                                        <p:tav tm="100000">
                                          <p:val>
                                            <p:strVal val="#ppt_y"/>
                                          </p:val>
                                        </p:tav>
                                      </p:tavLst>
                                    </p:anim>
                                  </p:childTnLst>
                                </p:cTn>
                              </p:par>
                              <p:par>
                                <p:cTn id="194" presetID="2" presetClass="entr" presetSubtype="1" fill="hold" nodeType="withEffect">
                                  <p:stCondLst>
                                    <p:cond delay="0"/>
                                  </p:stCondLst>
                                  <p:childTnLst>
                                    <p:set>
                                      <p:cBhvr>
                                        <p:cTn id="195" dur="1" fill="hold">
                                          <p:stCondLst>
                                            <p:cond delay="0"/>
                                          </p:stCondLst>
                                        </p:cTn>
                                        <p:tgtEl>
                                          <p:spTgt spid="64"/>
                                        </p:tgtEl>
                                        <p:attrNameLst>
                                          <p:attrName>style.visibility</p:attrName>
                                        </p:attrNameLst>
                                      </p:cBhvr>
                                      <p:to>
                                        <p:strVal val="visible"/>
                                      </p:to>
                                    </p:set>
                                    <p:anim calcmode="lin" valueType="num">
                                      <p:cBhvr additive="base">
                                        <p:cTn id="196" dur="500" fill="hold"/>
                                        <p:tgtEl>
                                          <p:spTgt spid="64"/>
                                        </p:tgtEl>
                                        <p:attrNameLst>
                                          <p:attrName>ppt_x</p:attrName>
                                        </p:attrNameLst>
                                      </p:cBhvr>
                                      <p:tavLst>
                                        <p:tav tm="0">
                                          <p:val>
                                            <p:strVal val="#ppt_x"/>
                                          </p:val>
                                        </p:tav>
                                        <p:tav tm="100000">
                                          <p:val>
                                            <p:strVal val="#ppt_x"/>
                                          </p:val>
                                        </p:tav>
                                      </p:tavLst>
                                    </p:anim>
                                    <p:anim calcmode="lin" valueType="num">
                                      <p:cBhvr additive="base">
                                        <p:cTn id="197" dur="500" fill="hold"/>
                                        <p:tgtEl>
                                          <p:spTgt spid="64"/>
                                        </p:tgtEl>
                                        <p:attrNameLst>
                                          <p:attrName>ppt_y</p:attrName>
                                        </p:attrNameLst>
                                      </p:cBhvr>
                                      <p:tavLst>
                                        <p:tav tm="0">
                                          <p:val>
                                            <p:strVal val="0-#ppt_h/2"/>
                                          </p:val>
                                        </p:tav>
                                        <p:tav tm="100000">
                                          <p:val>
                                            <p:strVal val="#ppt_y"/>
                                          </p:val>
                                        </p:tav>
                                      </p:tavLst>
                                    </p:anim>
                                  </p:childTnLst>
                                </p:cTn>
                              </p:par>
                              <p:par>
                                <p:cTn id="198" presetID="2" presetClass="entr" presetSubtype="1" fill="hold" nodeType="withEffect">
                                  <p:stCondLst>
                                    <p:cond delay="0"/>
                                  </p:stCondLst>
                                  <p:childTnLst>
                                    <p:set>
                                      <p:cBhvr>
                                        <p:cTn id="199" dur="1" fill="hold">
                                          <p:stCondLst>
                                            <p:cond delay="0"/>
                                          </p:stCondLst>
                                        </p:cTn>
                                        <p:tgtEl>
                                          <p:spTgt spid="65"/>
                                        </p:tgtEl>
                                        <p:attrNameLst>
                                          <p:attrName>style.visibility</p:attrName>
                                        </p:attrNameLst>
                                      </p:cBhvr>
                                      <p:to>
                                        <p:strVal val="visible"/>
                                      </p:to>
                                    </p:set>
                                    <p:anim calcmode="lin" valueType="num">
                                      <p:cBhvr additive="base">
                                        <p:cTn id="200" dur="500" fill="hold"/>
                                        <p:tgtEl>
                                          <p:spTgt spid="65"/>
                                        </p:tgtEl>
                                        <p:attrNameLst>
                                          <p:attrName>ppt_x</p:attrName>
                                        </p:attrNameLst>
                                      </p:cBhvr>
                                      <p:tavLst>
                                        <p:tav tm="0">
                                          <p:val>
                                            <p:strVal val="#ppt_x"/>
                                          </p:val>
                                        </p:tav>
                                        <p:tav tm="100000">
                                          <p:val>
                                            <p:strVal val="#ppt_x"/>
                                          </p:val>
                                        </p:tav>
                                      </p:tavLst>
                                    </p:anim>
                                    <p:anim calcmode="lin" valueType="num">
                                      <p:cBhvr additive="base">
                                        <p:cTn id="201" dur="500" fill="hold"/>
                                        <p:tgtEl>
                                          <p:spTgt spid="65"/>
                                        </p:tgtEl>
                                        <p:attrNameLst>
                                          <p:attrName>ppt_y</p:attrName>
                                        </p:attrNameLst>
                                      </p:cBhvr>
                                      <p:tavLst>
                                        <p:tav tm="0">
                                          <p:val>
                                            <p:strVal val="0-#ppt_h/2"/>
                                          </p:val>
                                        </p:tav>
                                        <p:tav tm="100000">
                                          <p:val>
                                            <p:strVal val="#ppt_y"/>
                                          </p:val>
                                        </p:tav>
                                      </p:tavLst>
                                    </p:anim>
                                  </p:childTnLst>
                                </p:cTn>
                              </p:par>
                              <p:par>
                                <p:cTn id="202" presetID="2" presetClass="entr" presetSubtype="1" fill="hold" nodeType="withEffect">
                                  <p:stCondLst>
                                    <p:cond delay="0"/>
                                  </p:stCondLst>
                                  <p:childTnLst>
                                    <p:set>
                                      <p:cBhvr>
                                        <p:cTn id="203" dur="1" fill="hold">
                                          <p:stCondLst>
                                            <p:cond delay="0"/>
                                          </p:stCondLst>
                                        </p:cTn>
                                        <p:tgtEl>
                                          <p:spTgt spid="66"/>
                                        </p:tgtEl>
                                        <p:attrNameLst>
                                          <p:attrName>style.visibility</p:attrName>
                                        </p:attrNameLst>
                                      </p:cBhvr>
                                      <p:to>
                                        <p:strVal val="visible"/>
                                      </p:to>
                                    </p:set>
                                    <p:anim calcmode="lin" valueType="num">
                                      <p:cBhvr additive="base">
                                        <p:cTn id="204" dur="500" fill="hold"/>
                                        <p:tgtEl>
                                          <p:spTgt spid="66"/>
                                        </p:tgtEl>
                                        <p:attrNameLst>
                                          <p:attrName>ppt_x</p:attrName>
                                        </p:attrNameLst>
                                      </p:cBhvr>
                                      <p:tavLst>
                                        <p:tav tm="0">
                                          <p:val>
                                            <p:strVal val="#ppt_x"/>
                                          </p:val>
                                        </p:tav>
                                        <p:tav tm="100000">
                                          <p:val>
                                            <p:strVal val="#ppt_x"/>
                                          </p:val>
                                        </p:tav>
                                      </p:tavLst>
                                    </p:anim>
                                    <p:anim calcmode="lin" valueType="num">
                                      <p:cBhvr additive="base">
                                        <p:cTn id="205" dur="500" fill="hold"/>
                                        <p:tgtEl>
                                          <p:spTgt spid="66"/>
                                        </p:tgtEl>
                                        <p:attrNameLst>
                                          <p:attrName>ppt_y</p:attrName>
                                        </p:attrNameLst>
                                      </p:cBhvr>
                                      <p:tavLst>
                                        <p:tav tm="0">
                                          <p:val>
                                            <p:strVal val="0-#ppt_h/2"/>
                                          </p:val>
                                        </p:tav>
                                        <p:tav tm="100000">
                                          <p:val>
                                            <p:strVal val="#ppt_y"/>
                                          </p:val>
                                        </p:tav>
                                      </p:tavLst>
                                    </p:anim>
                                  </p:childTnLst>
                                </p:cTn>
                              </p:par>
                              <p:par>
                                <p:cTn id="206" presetID="2" presetClass="entr" presetSubtype="1" fill="hold" nodeType="withEffect">
                                  <p:stCondLst>
                                    <p:cond delay="0"/>
                                  </p:stCondLst>
                                  <p:childTnLst>
                                    <p:set>
                                      <p:cBhvr>
                                        <p:cTn id="207" dur="1" fill="hold">
                                          <p:stCondLst>
                                            <p:cond delay="0"/>
                                          </p:stCondLst>
                                        </p:cTn>
                                        <p:tgtEl>
                                          <p:spTgt spid="67"/>
                                        </p:tgtEl>
                                        <p:attrNameLst>
                                          <p:attrName>style.visibility</p:attrName>
                                        </p:attrNameLst>
                                      </p:cBhvr>
                                      <p:to>
                                        <p:strVal val="visible"/>
                                      </p:to>
                                    </p:set>
                                    <p:anim calcmode="lin" valueType="num">
                                      <p:cBhvr additive="base">
                                        <p:cTn id="208" dur="500" fill="hold"/>
                                        <p:tgtEl>
                                          <p:spTgt spid="67"/>
                                        </p:tgtEl>
                                        <p:attrNameLst>
                                          <p:attrName>ppt_x</p:attrName>
                                        </p:attrNameLst>
                                      </p:cBhvr>
                                      <p:tavLst>
                                        <p:tav tm="0">
                                          <p:val>
                                            <p:strVal val="#ppt_x"/>
                                          </p:val>
                                        </p:tav>
                                        <p:tav tm="100000">
                                          <p:val>
                                            <p:strVal val="#ppt_x"/>
                                          </p:val>
                                        </p:tav>
                                      </p:tavLst>
                                    </p:anim>
                                    <p:anim calcmode="lin" valueType="num">
                                      <p:cBhvr additive="base">
                                        <p:cTn id="209" dur="500" fill="hold"/>
                                        <p:tgtEl>
                                          <p:spTgt spid="67"/>
                                        </p:tgtEl>
                                        <p:attrNameLst>
                                          <p:attrName>ppt_y</p:attrName>
                                        </p:attrNameLst>
                                      </p:cBhvr>
                                      <p:tavLst>
                                        <p:tav tm="0">
                                          <p:val>
                                            <p:strVal val="0-#ppt_h/2"/>
                                          </p:val>
                                        </p:tav>
                                        <p:tav tm="100000">
                                          <p:val>
                                            <p:strVal val="#ppt_y"/>
                                          </p:val>
                                        </p:tav>
                                      </p:tavLst>
                                    </p:anim>
                                  </p:childTnLst>
                                </p:cTn>
                              </p:par>
                              <p:par>
                                <p:cTn id="210" presetID="2" presetClass="entr" presetSubtype="1" fill="hold" nodeType="withEffect">
                                  <p:stCondLst>
                                    <p:cond delay="0"/>
                                  </p:stCondLst>
                                  <p:childTnLst>
                                    <p:set>
                                      <p:cBhvr>
                                        <p:cTn id="211" dur="1" fill="hold">
                                          <p:stCondLst>
                                            <p:cond delay="0"/>
                                          </p:stCondLst>
                                        </p:cTn>
                                        <p:tgtEl>
                                          <p:spTgt spid="68"/>
                                        </p:tgtEl>
                                        <p:attrNameLst>
                                          <p:attrName>style.visibility</p:attrName>
                                        </p:attrNameLst>
                                      </p:cBhvr>
                                      <p:to>
                                        <p:strVal val="visible"/>
                                      </p:to>
                                    </p:set>
                                    <p:anim calcmode="lin" valueType="num">
                                      <p:cBhvr additive="base">
                                        <p:cTn id="212" dur="500" fill="hold"/>
                                        <p:tgtEl>
                                          <p:spTgt spid="68"/>
                                        </p:tgtEl>
                                        <p:attrNameLst>
                                          <p:attrName>ppt_x</p:attrName>
                                        </p:attrNameLst>
                                      </p:cBhvr>
                                      <p:tavLst>
                                        <p:tav tm="0">
                                          <p:val>
                                            <p:strVal val="#ppt_x"/>
                                          </p:val>
                                        </p:tav>
                                        <p:tav tm="100000">
                                          <p:val>
                                            <p:strVal val="#ppt_x"/>
                                          </p:val>
                                        </p:tav>
                                      </p:tavLst>
                                    </p:anim>
                                    <p:anim calcmode="lin" valueType="num">
                                      <p:cBhvr additive="base">
                                        <p:cTn id="213" dur="500" fill="hold"/>
                                        <p:tgtEl>
                                          <p:spTgt spid="68"/>
                                        </p:tgtEl>
                                        <p:attrNameLst>
                                          <p:attrName>ppt_y</p:attrName>
                                        </p:attrNameLst>
                                      </p:cBhvr>
                                      <p:tavLst>
                                        <p:tav tm="0">
                                          <p:val>
                                            <p:strVal val="0-#ppt_h/2"/>
                                          </p:val>
                                        </p:tav>
                                        <p:tav tm="100000">
                                          <p:val>
                                            <p:strVal val="#ppt_y"/>
                                          </p:val>
                                        </p:tav>
                                      </p:tavLst>
                                    </p:anim>
                                  </p:childTnLst>
                                </p:cTn>
                              </p:par>
                              <p:par>
                                <p:cTn id="214" presetID="2" presetClass="entr" presetSubtype="1" fill="hold" nodeType="withEffect">
                                  <p:stCondLst>
                                    <p:cond delay="0"/>
                                  </p:stCondLst>
                                  <p:childTnLst>
                                    <p:set>
                                      <p:cBhvr>
                                        <p:cTn id="215" dur="1" fill="hold">
                                          <p:stCondLst>
                                            <p:cond delay="0"/>
                                          </p:stCondLst>
                                        </p:cTn>
                                        <p:tgtEl>
                                          <p:spTgt spid="69"/>
                                        </p:tgtEl>
                                        <p:attrNameLst>
                                          <p:attrName>style.visibility</p:attrName>
                                        </p:attrNameLst>
                                      </p:cBhvr>
                                      <p:to>
                                        <p:strVal val="visible"/>
                                      </p:to>
                                    </p:set>
                                    <p:anim calcmode="lin" valueType="num">
                                      <p:cBhvr additive="base">
                                        <p:cTn id="216" dur="500" fill="hold"/>
                                        <p:tgtEl>
                                          <p:spTgt spid="69"/>
                                        </p:tgtEl>
                                        <p:attrNameLst>
                                          <p:attrName>ppt_x</p:attrName>
                                        </p:attrNameLst>
                                      </p:cBhvr>
                                      <p:tavLst>
                                        <p:tav tm="0">
                                          <p:val>
                                            <p:strVal val="#ppt_x"/>
                                          </p:val>
                                        </p:tav>
                                        <p:tav tm="100000">
                                          <p:val>
                                            <p:strVal val="#ppt_x"/>
                                          </p:val>
                                        </p:tav>
                                      </p:tavLst>
                                    </p:anim>
                                    <p:anim calcmode="lin" valueType="num">
                                      <p:cBhvr additive="base">
                                        <p:cTn id="217" dur="500" fill="hold"/>
                                        <p:tgtEl>
                                          <p:spTgt spid="69"/>
                                        </p:tgtEl>
                                        <p:attrNameLst>
                                          <p:attrName>ppt_y</p:attrName>
                                        </p:attrNameLst>
                                      </p:cBhvr>
                                      <p:tavLst>
                                        <p:tav tm="0">
                                          <p:val>
                                            <p:strVal val="0-#ppt_h/2"/>
                                          </p:val>
                                        </p:tav>
                                        <p:tav tm="100000">
                                          <p:val>
                                            <p:strVal val="#ppt_y"/>
                                          </p:val>
                                        </p:tav>
                                      </p:tavLst>
                                    </p:anim>
                                  </p:childTnLst>
                                </p:cTn>
                              </p:par>
                              <p:par>
                                <p:cTn id="218" presetID="2" presetClass="entr" presetSubtype="1" fill="hold" nodeType="withEffect">
                                  <p:stCondLst>
                                    <p:cond delay="0"/>
                                  </p:stCondLst>
                                  <p:childTnLst>
                                    <p:set>
                                      <p:cBhvr>
                                        <p:cTn id="219" dur="1" fill="hold">
                                          <p:stCondLst>
                                            <p:cond delay="0"/>
                                          </p:stCondLst>
                                        </p:cTn>
                                        <p:tgtEl>
                                          <p:spTgt spid="70"/>
                                        </p:tgtEl>
                                        <p:attrNameLst>
                                          <p:attrName>style.visibility</p:attrName>
                                        </p:attrNameLst>
                                      </p:cBhvr>
                                      <p:to>
                                        <p:strVal val="visible"/>
                                      </p:to>
                                    </p:set>
                                    <p:anim calcmode="lin" valueType="num">
                                      <p:cBhvr additive="base">
                                        <p:cTn id="220" dur="500" fill="hold"/>
                                        <p:tgtEl>
                                          <p:spTgt spid="70"/>
                                        </p:tgtEl>
                                        <p:attrNameLst>
                                          <p:attrName>ppt_x</p:attrName>
                                        </p:attrNameLst>
                                      </p:cBhvr>
                                      <p:tavLst>
                                        <p:tav tm="0">
                                          <p:val>
                                            <p:strVal val="#ppt_x"/>
                                          </p:val>
                                        </p:tav>
                                        <p:tav tm="100000">
                                          <p:val>
                                            <p:strVal val="#ppt_x"/>
                                          </p:val>
                                        </p:tav>
                                      </p:tavLst>
                                    </p:anim>
                                    <p:anim calcmode="lin" valueType="num">
                                      <p:cBhvr additive="base">
                                        <p:cTn id="221" dur="500" fill="hold"/>
                                        <p:tgtEl>
                                          <p:spTgt spid="70"/>
                                        </p:tgtEl>
                                        <p:attrNameLst>
                                          <p:attrName>ppt_y</p:attrName>
                                        </p:attrNameLst>
                                      </p:cBhvr>
                                      <p:tavLst>
                                        <p:tav tm="0">
                                          <p:val>
                                            <p:strVal val="0-#ppt_h/2"/>
                                          </p:val>
                                        </p:tav>
                                        <p:tav tm="100000">
                                          <p:val>
                                            <p:strVal val="#ppt_y"/>
                                          </p:val>
                                        </p:tav>
                                      </p:tavLst>
                                    </p:anim>
                                  </p:childTnLst>
                                </p:cTn>
                              </p:par>
                              <p:par>
                                <p:cTn id="222" presetID="2" presetClass="entr" presetSubtype="1" fill="hold" nodeType="withEffect">
                                  <p:stCondLst>
                                    <p:cond delay="0"/>
                                  </p:stCondLst>
                                  <p:childTnLst>
                                    <p:set>
                                      <p:cBhvr>
                                        <p:cTn id="223" dur="1" fill="hold">
                                          <p:stCondLst>
                                            <p:cond delay="0"/>
                                          </p:stCondLst>
                                        </p:cTn>
                                        <p:tgtEl>
                                          <p:spTgt spid="71"/>
                                        </p:tgtEl>
                                        <p:attrNameLst>
                                          <p:attrName>style.visibility</p:attrName>
                                        </p:attrNameLst>
                                      </p:cBhvr>
                                      <p:to>
                                        <p:strVal val="visible"/>
                                      </p:to>
                                    </p:set>
                                    <p:anim calcmode="lin" valueType="num">
                                      <p:cBhvr additive="base">
                                        <p:cTn id="224" dur="500" fill="hold"/>
                                        <p:tgtEl>
                                          <p:spTgt spid="71"/>
                                        </p:tgtEl>
                                        <p:attrNameLst>
                                          <p:attrName>ppt_x</p:attrName>
                                        </p:attrNameLst>
                                      </p:cBhvr>
                                      <p:tavLst>
                                        <p:tav tm="0">
                                          <p:val>
                                            <p:strVal val="#ppt_x"/>
                                          </p:val>
                                        </p:tav>
                                        <p:tav tm="100000">
                                          <p:val>
                                            <p:strVal val="#ppt_x"/>
                                          </p:val>
                                        </p:tav>
                                      </p:tavLst>
                                    </p:anim>
                                    <p:anim calcmode="lin" valueType="num">
                                      <p:cBhvr additive="base">
                                        <p:cTn id="225" dur="500" fill="hold"/>
                                        <p:tgtEl>
                                          <p:spTgt spid="71"/>
                                        </p:tgtEl>
                                        <p:attrNameLst>
                                          <p:attrName>ppt_y</p:attrName>
                                        </p:attrNameLst>
                                      </p:cBhvr>
                                      <p:tavLst>
                                        <p:tav tm="0">
                                          <p:val>
                                            <p:strVal val="0-#ppt_h/2"/>
                                          </p:val>
                                        </p:tav>
                                        <p:tav tm="100000">
                                          <p:val>
                                            <p:strVal val="#ppt_y"/>
                                          </p:val>
                                        </p:tav>
                                      </p:tavLst>
                                    </p:anim>
                                  </p:childTnLst>
                                </p:cTn>
                              </p:par>
                              <p:par>
                                <p:cTn id="226" presetID="2" presetClass="entr" presetSubtype="1" fill="hold" nodeType="withEffect">
                                  <p:stCondLst>
                                    <p:cond delay="0"/>
                                  </p:stCondLst>
                                  <p:childTnLst>
                                    <p:set>
                                      <p:cBhvr>
                                        <p:cTn id="227" dur="1" fill="hold">
                                          <p:stCondLst>
                                            <p:cond delay="0"/>
                                          </p:stCondLst>
                                        </p:cTn>
                                        <p:tgtEl>
                                          <p:spTgt spid="72"/>
                                        </p:tgtEl>
                                        <p:attrNameLst>
                                          <p:attrName>style.visibility</p:attrName>
                                        </p:attrNameLst>
                                      </p:cBhvr>
                                      <p:to>
                                        <p:strVal val="visible"/>
                                      </p:to>
                                    </p:set>
                                    <p:anim calcmode="lin" valueType="num">
                                      <p:cBhvr additive="base">
                                        <p:cTn id="228" dur="500" fill="hold"/>
                                        <p:tgtEl>
                                          <p:spTgt spid="72"/>
                                        </p:tgtEl>
                                        <p:attrNameLst>
                                          <p:attrName>ppt_x</p:attrName>
                                        </p:attrNameLst>
                                      </p:cBhvr>
                                      <p:tavLst>
                                        <p:tav tm="0">
                                          <p:val>
                                            <p:strVal val="#ppt_x"/>
                                          </p:val>
                                        </p:tav>
                                        <p:tav tm="100000">
                                          <p:val>
                                            <p:strVal val="#ppt_x"/>
                                          </p:val>
                                        </p:tav>
                                      </p:tavLst>
                                    </p:anim>
                                    <p:anim calcmode="lin" valueType="num">
                                      <p:cBhvr additive="base">
                                        <p:cTn id="229" dur="500" fill="hold"/>
                                        <p:tgtEl>
                                          <p:spTgt spid="72"/>
                                        </p:tgtEl>
                                        <p:attrNameLst>
                                          <p:attrName>ppt_y</p:attrName>
                                        </p:attrNameLst>
                                      </p:cBhvr>
                                      <p:tavLst>
                                        <p:tav tm="0">
                                          <p:val>
                                            <p:strVal val="0-#ppt_h/2"/>
                                          </p:val>
                                        </p:tav>
                                        <p:tav tm="100000">
                                          <p:val>
                                            <p:strVal val="#ppt_y"/>
                                          </p:val>
                                        </p:tav>
                                      </p:tavLst>
                                    </p:anim>
                                  </p:childTnLst>
                                </p:cTn>
                              </p:par>
                              <p:par>
                                <p:cTn id="230" presetID="2" presetClass="entr" presetSubtype="1" fill="hold" nodeType="withEffect">
                                  <p:stCondLst>
                                    <p:cond delay="0"/>
                                  </p:stCondLst>
                                  <p:childTnLst>
                                    <p:set>
                                      <p:cBhvr>
                                        <p:cTn id="231" dur="1" fill="hold">
                                          <p:stCondLst>
                                            <p:cond delay="0"/>
                                          </p:stCondLst>
                                        </p:cTn>
                                        <p:tgtEl>
                                          <p:spTgt spid="73"/>
                                        </p:tgtEl>
                                        <p:attrNameLst>
                                          <p:attrName>style.visibility</p:attrName>
                                        </p:attrNameLst>
                                      </p:cBhvr>
                                      <p:to>
                                        <p:strVal val="visible"/>
                                      </p:to>
                                    </p:set>
                                    <p:anim calcmode="lin" valueType="num">
                                      <p:cBhvr additive="base">
                                        <p:cTn id="232" dur="500" fill="hold"/>
                                        <p:tgtEl>
                                          <p:spTgt spid="73"/>
                                        </p:tgtEl>
                                        <p:attrNameLst>
                                          <p:attrName>ppt_x</p:attrName>
                                        </p:attrNameLst>
                                      </p:cBhvr>
                                      <p:tavLst>
                                        <p:tav tm="0">
                                          <p:val>
                                            <p:strVal val="#ppt_x"/>
                                          </p:val>
                                        </p:tav>
                                        <p:tav tm="100000">
                                          <p:val>
                                            <p:strVal val="#ppt_x"/>
                                          </p:val>
                                        </p:tav>
                                      </p:tavLst>
                                    </p:anim>
                                    <p:anim calcmode="lin" valueType="num">
                                      <p:cBhvr additive="base">
                                        <p:cTn id="233" dur="500" fill="hold"/>
                                        <p:tgtEl>
                                          <p:spTgt spid="73"/>
                                        </p:tgtEl>
                                        <p:attrNameLst>
                                          <p:attrName>ppt_y</p:attrName>
                                        </p:attrNameLst>
                                      </p:cBhvr>
                                      <p:tavLst>
                                        <p:tav tm="0">
                                          <p:val>
                                            <p:strVal val="0-#ppt_h/2"/>
                                          </p:val>
                                        </p:tav>
                                        <p:tav tm="100000">
                                          <p:val>
                                            <p:strVal val="#ppt_y"/>
                                          </p:val>
                                        </p:tav>
                                      </p:tavLst>
                                    </p:anim>
                                  </p:childTnLst>
                                </p:cTn>
                              </p:par>
                              <p:par>
                                <p:cTn id="234" presetID="2" presetClass="entr" presetSubtype="1" fill="hold" nodeType="withEffect">
                                  <p:stCondLst>
                                    <p:cond delay="0"/>
                                  </p:stCondLst>
                                  <p:childTnLst>
                                    <p:set>
                                      <p:cBhvr>
                                        <p:cTn id="235" dur="1" fill="hold">
                                          <p:stCondLst>
                                            <p:cond delay="0"/>
                                          </p:stCondLst>
                                        </p:cTn>
                                        <p:tgtEl>
                                          <p:spTgt spid="74"/>
                                        </p:tgtEl>
                                        <p:attrNameLst>
                                          <p:attrName>style.visibility</p:attrName>
                                        </p:attrNameLst>
                                      </p:cBhvr>
                                      <p:to>
                                        <p:strVal val="visible"/>
                                      </p:to>
                                    </p:set>
                                    <p:anim calcmode="lin" valueType="num">
                                      <p:cBhvr additive="base">
                                        <p:cTn id="236" dur="500" fill="hold"/>
                                        <p:tgtEl>
                                          <p:spTgt spid="74"/>
                                        </p:tgtEl>
                                        <p:attrNameLst>
                                          <p:attrName>ppt_x</p:attrName>
                                        </p:attrNameLst>
                                      </p:cBhvr>
                                      <p:tavLst>
                                        <p:tav tm="0">
                                          <p:val>
                                            <p:strVal val="#ppt_x"/>
                                          </p:val>
                                        </p:tav>
                                        <p:tav tm="100000">
                                          <p:val>
                                            <p:strVal val="#ppt_x"/>
                                          </p:val>
                                        </p:tav>
                                      </p:tavLst>
                                    </p:anim>
                                    <p:anim calcmode="lin" valueType="num">
                                      <p:cBhvr additive="base">
                                        <p:cTn id="237" dur="500" fill="hold"/>
                                        <p:tgtEl>
                                          <p:spTgt spid="74"/>
                                        </p:tgtEl>
                                        <p:attrNameLst>
                                          <p:attrName>ppt_y</p:attrName>
                                        </p:attrNameLst>
                                      </p:cBhvr>
                                      <p:tavLst>
                                        <p:tav tm="0">
                                          <p:val>
                                            <p:strVal val="0-#ppt_h/2"/>
                                          </p:val>
                                        </p:tav>
                                        <p:tav tm="100000">
                                          <p:val>
                                            <p:strVal val="#ppt_y"/>
                                          </p:val>
                                        </p:tav>
                                      </p:tavLst>
                                    </p:anim>
                                  </p:childTnLst>
                                </p:cTn>
                              </p:par>
                              <p:par>
                                <p:cTn id="238" presetID="2" presetClass="entr" presetSubtype="1" fill="hold" nodeType="withEffect">
                                  <p:stCondLst>
                                    <p:cond delay="0"/>
                                  </p:stCondLst>
                                  <p:childTnLst>
                                    <p:set>
                                      <p:cBhvr>
                                        <p:cTn id="239" dur="1" fill="hold">
                                          <p:stCondLst>
                                            <p:cond delay="0"/>
                                          </p:stCondLst>
                                        </p:cTn>
                                        <p:tgtEl>
                                          <p:spTgt spid="75"/>
                                        </p:tgtEl>
                                        <p:attrNameLst>
                                          <p:attrName>style.visibility</p:attrName>
                                        </p:attrNameLst>
                                      </p:cBhvr>
                                      <p:to>
                                        <p:strVal val="visible"/>
                                      </p:to>
                                    </p:set>
                                    <p:anim calcmode="lin" valueType="num">
                                      <p:cBhvr additive="base">
                                        <p:cTn id="240" dur="500" fill="hold"/>
                                        <p:tgtEl>
                                          <p:spTgt spid="75"/>
                                        </p:tgtEl>
                                        <p:attrNameLst>
                                          <p:attrName>ppt_x</p:attrName>
                                        </p:attrNameLst>
                                      </p:cBhvr>
                                      <p:tavLst>
                                        <p:tav tm="0">
                                          <p:val>
                                            <p:strVal val="#ppt_x"/>
                                          </p:val>
                                        </p:tav>
                                        <p:tav tm="100000">
                                          <p:val>
                                            <p:strVal val="#ppt_x"/>
                                          </p:val>
                                        </p:tav>
                                      </p:tavLst>
                                    </p:anim>
                                    <p:anim calcmode="lin" valueType="num">
                                      <p:cBhvr additive="base">
                                        <p:cTn id="241" dur="500" fill="hold"/>
                                        <p:tgtEl>
                                          <p:spTgt spid="75"/>
                                        </p:tgtEl>
                                        <p:attrNameLst>
                                          <p:attrName>ppt_y</p:attrName>
                                        </p:attrNameLst>
                                      </p:cBhvr>
                                      <p:tavLst>
                                        <p:tav tm="0">
                                          <p:val>
                                            <p:strVal val="0-#ppt_h/2"/>
                                          </p:val>
                                        </p:tav>
                                        <p:tav tm="100000">
                                          <p:val>
                                            <p:strVal val="#ppt_y"/>
                                          </p:val>
                                        </p:tav>
                                      </p:tavLst>
                                    </p:anim>
                                  </p:childTnLst>
                                </p:cTn>
                              </p:par>
                              <p:par>
                                <p:cTn id="242" presetID="2" presetClass="entr" presetSubtype="1" fill="hold" nodeType="withEffect">
                                  <p:stCondLst>
                                    <p:cond delay="0"/>
                                  </p:stCondLst>
                                  <p:childTnLst>
                                    <p:set>
                                      <p:cBhvr>
                                        <p:cTn id="243" dur="1" fill="hold">
                                          <p:stCondLst>
                                            <p:cond delay="0"/>
                                          </p:stCondLst>
                                        </p:cTn>
                                        <p:tgtEl>
                                          <p:spTgt spid="76"/>
                                        </p:tgtEl>
                                        <p:attrNameLst>
                                          <p:attrName>style.visibility</p:attrName>
                                        </p:attrNameLst>
                                      </p:cBhvr>
                                      <p:to>
                                        <p:strVal val="visible"/>
                                      </p:to>
                                    </p:set>
                                    <p:anim calcmode="lin" valueType="num">
                                      <p:cBhvr additive="base">
                                        <p:cTn id="244" dur="500" fill="hold"/>
                                        <p:tgtEl>
                                          <p:spTgt spid="76"/>
                                        </p:tgtEl>
                                        <p:attrNameLst>
                                          <p:attrName>ppt_x</p:attrName>
                                        </p:attrNameLst>
                                      </p:cBhvr>
                                      <p:tavLst>
                                        <p:tav tm="0">
                                          <p:val>
                                            <p:strVal val="#ppt_x"/>
                                          </p:val>
                                        </p:tav>
                                        <p:tav tm="100000">
                                          <p:val>
                                            <p:strVal val="#ppt_x"/>
                                          </p:val>
                                        </p:tav>
                                      </p:tavLst>
                                    </p:anim>
                                    <p:anim calcmode="lin" valueType="num">
                                      <p:cBhvr additive="base">
                                        <p:cTn id="245" dur="500" fill="hold"/>
                                        <p:tgtEl>
                                          <p:spTgt spid="76"/>
                                        </p:tgtEl>
                                        <p:attrNameLst>
                                          <p:attrName>ppt_y</p:attrName>
                                        </p:attrNameLst>
                                      </p:cBhvr>
                                      <p:tavLst>
                                        <p:tav tm="0">
                                          <p:val>
                                            <p:strVal val="0-#ppt_h/2"/>
                                          </p:val>
                                        </p:tav>
                                        <p:tav tm="100000">
                                          <p:val>
                                            <p:strVal val="#ppt_y"/>
                                          </p:val>
                                        </p:tav>
                                      </p:tavLst>
                                    </p:anim>
                                  </p:childTnLst>
                                </p:cTn>
                              </p:par>
                              <p:par>
                                <p:cTn id="246" presetID="2" presetClass="entr" presetSubtype="1" fill="hold" nodeType="withEffect">
                                  <p:stCondLst>
                                    <p:cond delay="0"/>
                                  </p:stCondLst>
                                  <p:childTnLst>
                                    <p:set>
                                      <p:cBhvr>
                                        <p:cTn id="247" dur="1" fill="hold">
                                          <p:stCondLst>
                                            <p:cond delay="0"/>
                                          </p:stCondLst>
                                        </p:cTn>
                                        <p:tgtEl>
                                          <p:spTgt spid="77"/>
                                        </p:tgtEl>
                                        <p:attrNameLst>
                                          <p:attrName>style.visibility</p:attrName>
                                        </p:attrNameLst>
                                      </p:cBhvr>
                                      <p:to>
                                        <p:strVal val="visible"/>
                                      </p:to>
                                    </p:set>
                                    <p:anim calcmode="lin" valueType="num">
                                      <p:cBhvr additive="base">
                                        <p:cTn id="248" dur="500" fill="hold"/>
                                        <p:tgtEl>
                                          <p:spTgt spid="77"/>
                                        </p:tgtEl>
                                        <p:attrNameLst>
                                          <p:attrName>ppt_x</p:attrName>
                                        </p:attrNameLst>
                                      </p:cBhvr>
                                      <p:tavLst>
                                        <p:tav tm="0">
                                          <p:val>
                                            <p:strVal val="#ppt_x"/>
                                          </p:val>
                                        </p:tav>
                                        <p:tav tm="100000">
                                          <p:val>
                                            <p:strVal val="#ppt_x"/>
                                          </p:val>
                                        </p:tav>
                                      </p:tavLst>
                                    </p:anim>
                                    <p:anim calcmode="lin" valueType="num">
                                      <p:cBhvr additive="base">
                                        <p:cTn id="249" dur="500" fill="hold"/>
                                        <p:tgtEl>
                                          <p:spTgt spid="77"/>
                                        </p:tgtEl>
                                        <p:attrNameLst>
                                          <p:attrName>ppt_y</p:attrName>
                                        </p:attrNameLst>
                                      </p:cBhvr>
                                      <p:tavLst>
                                        <p:tav tm="0">
                                          <p:val>
                                            <p:strVal val="0-#ppt_h/2"/>
                                          </p:val>
                                        </p:tav>
                                        <p:tav tm="100000">
                                          <p:val>
                                            <p:strVal val="#ppt_y"/>
                                          </p:val>
                                        </p:tav>
                                      </p:tavLst>
                                    </p:anim>
                                  </p:childTnLst>
                                </p:cTn>
                              </p:par>
                              <p:par>
                                <p:cTn id="250" presetID="2" presetClass="entr" presetSubtype="1" fill="hold" nodeType="withEffect">
                                  <p:stCondLst>
                                    <p:cond delay="0"/>
                                  </p:stCondLst>
                                  <p:childTnLst>
                                    <p:set>
                                      <p:cBhvr>
                                        <p:cTn id="251" dur="1" fill="hold">
                                          <p:stCondLst>
                                            <p:cond delay="0"/>
                                          </p:stCondLst>
                                        </p:cTn>
                                        <p:tgtEl>
                                          <p:spTgt spid="78"/>
                                        </p:tgtEl>
                                        <p:attrNameLst>
                                          <p:attrName>style.visibility</p:attrName>
                                        </p:attrNameLst>
                                      </p:cBhvr>
                                      <p:to>
                                        <p:strVal val="visible"/>
                                      </p:to>
                                    </p:set>
                                    <p:anim calcmode="lin" valueType="num">
                                      <p:cBhvr additive="base">
                                        <p:cTn id="252" dur="500" fill="hold"/>
                                        <p:tgtEl>
                                          <p:spTgt spid="78"/>
                                        </p:tgtEl>
                                        <p:attrNameLst>
                                          <p:attrName>ppt_x</p:attrName>
                                        </p:attrNameLst>
                                      </p:cBhvr>
                                      <p:tavLst>
                                        <p:tav tm="0">
                                          <p:val>
                                            <p:strVal val="#ppt_x"/>
                                          </p:val>
                                        </p:tav>
                                        <p:tav tm="100000">
                                          <p:val>
                                            <p:strVal val="#ppt_x"/>
                                          </p:val>
                                        </p:tav>
                                      </p:tavLst>
                                    </p:anim>
                                    <p:anim calcmode="lin" valueType="num">
                                      <p:cBhvr additive="base">
                                        <p:cTn id="253" dur="500" fill="hold"/>
                                        <p:tgtEl>
                                          <p:spTgt spid="78"/>
                                        </p:tgtEl>
                                        <p:attrNameLst>
                                          <p:attrName>ppt_y</p:attrName>
                                        </p:attrNameLst>
                                      </p:cBhvr>
                                      <p:tavLst>
                                        <p:tav tm="0">
                                          <p:val>
                                            <p:strVal val="0-#ppt_h/2"/>
                                          </p:val>
                                        </p:tav>
                                        <p:tav tm="100000">
                                          <p:val>
                                            <p:strVal val="#ppt_y"/>
                                          </p:val>
                                        </p:tav>
                                      </p:tavLst>
                                    </p:anim>
                                  </p:childTnLst>
                                </p:cTn>
                              </p:par>
                              <p:par>
                                <p:cTn id="254" presetID="2" presetClass="entr" presetSubtype="1" fill="hold" nodeType="withEffect">
                                  <p:stCondLst>
                                    <p:cond delay="0"/>
                                  </p:stCondLst>
                                  <p:childTnLst>
                                    <p:set>
                                      <p:cBhvr>
                                        <p:cTn id="255" dur="1" fill="hold">
                                          <p:stCondLst>
                                            <p:cond delay="0"/>
                                          </p:stCondLst>
                                        </p:cTn>
                                        <p:tgtEl>
                                          <p:spTgt spid="79"/>
                                        </p:tgtEl>
                                        <p:attrNameLst>
                                          <p:attrName>style.visibility</p:attrName>
                                        </p:attrNameLst>
                                      </p:cBhvr>
                                      <p:to>
                                        <p:strVal val="visible"/>
                                      </p:to>
                                    </p:set>
                                    <p:anim calcmode="lin" valueType="num">
                                      <p:cBhvr additive="base">
                                        <p:cTn id="256" dur="500" fill="hold"/>
                                        <p:tgtEl>
                                          <p:spTgt spid="79"/>
                                        </p:tgtEl>
                                        <p:attrNameLst>
                                          <p:attrName>ppt_x</p:attrName>
                                        </p:attrNameLst>
                                      </p:cBhvr>
                                      <p:tavLst>
                                        <p:tav tm="0">
                                          <p:val>
                                            <p:strVal val="#ppt_x"/>
                                          </p:val>
                                        </p:tav>
                                        <p:tav tm="100000">
                                          <p:val>
                                            <p:strVal val="#ppt_x"/>
                                          </p:val>
                                        </p:tav>
                                      </p:tavLst>
                                    </p:anim>
                                    <p:anim calcmode="lin" valueType="num">
                                      <p:cBhvr additive="base">
                                        <p:cTn id="257" dur="500" fill="hold"/>
                                        <p:tgtEl>
                                          <p:spTgt spid="79"/>
                                        </p:tgtEl>
                                        <p:attrNameLst>
                                          <p:attrName>ppt_y</p:attrName>
                                        </p:attrNameLst>
                                      </p:cBhvr>
                                      <p:tavLst>
                                        <p:tav tm="0">
                                          <p:val>
                                            <p:strVal val="0-#ppt_h/2"/>
                                          </p:val>
                                        </p:tav>
                                        <p:tav tm="100000">
                                          <p:val>
                                            <p:strVal val="#ppt_y"/>
                                          </p:val>
                                        </p:tav>
                                      </p:tavLst>
                                    </p:anim>
                                  </p:childTnLst>
                                </p:cTn>
                              </p:par>
                              <p:par>
                                <p:cTn id="258" presetID="2" presetClass="entr" presetSubtype="1" fill="hold" nodeType="withEffect">
                                  <p:stCondLst>
                                    <p:cond delay="0"/>
                                  </p:stCondLst>
                                  <p:childTnLst>
                                    <p:set>
                                      <p:cBhvr>
                                        <p:cTn id="259" dur="1" fill="hold">
                                          <p:stCondLst>
                                            <p:cond delay="0"/>
                                          </p:stCondLst>
                                        </p:cTn>
                                        <p:tgtEl>
                                          <p:spTgt spid="80"/>
                                        </p:tgtEl>
                                        <p:attrNameLst>
                                          <p:attrName>style.visibility</p:attrName>
                                        </p:attrNameLst>
                                      </p:cBhvr>
                                      <p:to>
                                        <p:strVal val="visible"/>
                                      </p:to>
                                    </p:set>
                                    <p:anim calcmode="lin" valueType="num">
                                      <p:cBhvr additive="base">
                                        <p:cTn id="260" dur="500" fill="hold"/>
                                        <p:tgtEl>
                                          <p:spTgt spid="80"/>
                                        </p:tgtEl>
                                        <p:attrNameLst>
                                          <p:attrName>ppt_x</p:attrName>
                                        </p:attrNameLst>
                                      </p:cBhvr>
                                      <p:tavLst>
                                        <p:tav tm="0">
                                          <p:val>
                                            <p:strVal val="#ppt_x"/>
                                          </p:val>
                                        </p:tav>
                                        <p:tav tm="100000">
                                          <p:val>
                                            <p:strVal val="#ppt_x"/>
                                          </p:val>
                                        </p:tav>
                                      </p:tavLst>
                                    </p:anim>
                                    <p:anim calcmode="lin" valueType="num">
                                      <p:cBhvr additive="base">
                                        <p:cTn id="261" dur="500" fill="hold"/>
                                        <p:tgtEl>
                                          <p:spTgt spid="80"/>
                                        </p:tgtEl>
                                        <p:attrNameLst>
                                          <p:attrName>ppt_y</p:attrName>
                                        </p:attrNameLst>
                                      </p:cBhvr>
                                      <p:tavLst>
                                        <p:tav tm="0">
                                          <p:val>
                                            <p:strVal val="0-#ppt_h/2"/>
                                          </p:val>
                                        </p:tav>
                                        <p:tav tm="100000">
                                          <p:val>
                                            <p:strVal val="#ppt_y"/>
                                          </p:val>
                                        </p:tav>
                                      </p:tavLst>
                                    </p:anim>
                                  </p:childTnLst>
                                </p:cTn>
                              </p:par>
                              <p:par>
                                <p:cTn id="262" presetID="2" presetClass="entr" presetSubtype="1" fill="hold" nodeType="withEffect">
                                  <p:stCondLst>
                                    <p:cond delay="0"/>
                                  </p:stCondLst>
                                  <p:childTnLst>
                                    <p:set>
                                      <p:cBhvr>
                                        <p:cTn id="263" dur="1" fill="hold">
                                          <p:stCondLst>
                                            <p:cond delay="0"/>
                                          </p:stCondLst>
                                        </p:cTn>
                                        <p:tgtEl>
                                          <p:spTgt spid="81"/>
                                        </p:tgtEl>
                                        <p:attrNameLst>
                                          <p:attrName>style.visibility</p:attrName>
                                        </p:attrNameLst>
                                      </p:cBhvr>
                                      <p:to>
                                        <p:strVal val="visible"/>
                                      </p:to>
                                    </p:set>
                                    <p:anim calcmode="lin" valueType="num">
                                      <p:cBhvr additive="base">
                                        <p:cTn id="264" dur="500" fill="hold"/>
                                        <p:tgtEl>
                                          <p:spTgt spid="81"/>
                                        </p:tgtEl>
                                        <p:attrNameLst>
                                          <p:attrName>ppt_x</p:attrName>
                                        </p:attrNameLst>
                                      </p:cBhvr>
                                      <p:tavLst>
                                        <p:tav tm="0">
                                          <p:val>
                                            <p:strVal val="#ppt_x"/>
                                          </p:val>
                                        </p:tav>
                                        <p:tav tm="100000">
                                          <p:val>
                                            <p:strVal val="#ppt_x"/>
                                          </p:val>
                                        </p:tav>
                                      </p:tavLst>
                                    </p:anim>
                                    <p:anim calcmode="lin" valueType="num">
                                      <p:cBhvr additive="base">
                                        <p:cTn id="265" dur="500" fill="hold"/>
                                        <p:tgtEl>
                                          <p:spTgt spid="81"/>
                                        </p:tgtEl>
                                        <p:attrNameLst>
                                          <p:attrName>ppt_y</p:attrName>
                                        </p:attrNameLst>
                                      </p:cBhvr>
                                      <p:tavLst>
                                        <p:tav tm="0">
                                          <p:val>
                                            <p:strVal val="0-#ppt_h/2"/>
                                          </p:val>
                                        </p:tav>
                                        <p:tav tm="100000">
                                          <p:val>
                                            <p:strVal val="#ppt_y"/>
                                          </p:val>
                                        </p:tav>
                                      </p:tavLst>
                                    </p:anim>
                                  </p:childTnLst>
                                </p:cTn>
                              </p:par>
                              <p:par>
                                <p:cTn id="266" presetID="2" presetClass="entr" presetSubtype="1" fill="hold" nodeType="withEffect">
                                  <p:stCondLst>
                                    <p:cond delay="0"/>
                                  </p:stCondLst>
                                  <p:childTnLst>
                                    <p:set>
                                      <p:cBhvr>
                                        <p:cTn id="267" dur="1" fill="hold">
                                          <p:stCondLst>
                                            <p:cond delay="0"/>
                                          </p:stCondLst>
                                        </p:cTn>
                                        <p:tgtEl>
                                          <p:spTgt spid="3"/>
                                        </p:tgtEl>
                                        <p:attrNameLst>
                                          <p:attrName>style.visibility</p:attrName>
                                        </p:attrNameLst>
                                      </p:cBhvr>
                                      <p:to>
                                        <p:strVal val="visible"/>
                                      </p:to>
                                    </p:set>
                                    <p:anim calcmode="lin" valueType="num">
                                      <p:cBhvr additive="base">
                                        <p:cTn id="268" dur="500" fill="hold"/>
                                        <p:tgtEl>
                                          <p:spTgt spid="3"/>
                                        </p:tgtEl>
                                        <p:attrNameLst>
                                          <p:attrName>ppt_x</p:attrName>
                                        </p:attrNameLst>
                                      </p:cBhvr>
                                      <p:tavLst>
                                        <p:tav tm="0">
                                          <p:val>
                                            <p:strVal val="#ppt_x"/>
                                          </p:val>
                                        </p:tav>
                                        <p:tav tm="100000">
                                          <p:val>
                                            <p:strVal val="#ppt_x"/>
                                          </p:val>
                                        </p:tav>
                                      </p:tavLst>
                                    </p:anim>
                                    <p:anim calcmode="lin" valueType="num">
                                      <p:cBhvr additive="base">
                                        <p:cTn id="269" dur="500" fill="hold"/>
                                        <p:tgtEl>
                                          <p:spTgt spid="3"/>
                                        </p:tgtEl>
                                        <p:attrNameLst>
                                          <p:attrName>ppt_y</p:attrName>
                                        </p:attrNameLst>
                                      </p:cBhvr>
                                      <p:tavLst>
                                        <p:tav tm="0">
                                          <p:val>
                                            <p:strVal val="0-#ppt_h/2"/>
                                          </p:val>
                                        </p:tav>
                                        <p:tav tm="100000">
                                          <p:val>
                                            <p:strVal val="#ppt_y"/>
                                          </p:val>
                                        </p:tav>
                                      </p:tavLst>
                                    </p:anim>
                                  </p:childTnLst>
                                </p:cTn>
                              </p:par>
                              <p:par>
                                <p:cTn id="270" presetID="2" presetClass="entr" presetSubtype="1" fill="hold" nodeType="withEffect">
                                  <p:stCondLst>
                                    <p:cond delay="0"/>
                                  </p:stCondLst>
                                  <p:childTnLst>
                                    <p:set>
                                      <p:cBhvr>
                                        <p:cTn id="271" dur="1" fill="hold">
                                          <p:stCondLst>
                                            <p:cond delay="0"/>
                                          </p:stCondLst>
                                        </p:cTn>
                                        <p:tgtEl>
                                          <p:spTgt spid="82"/>
                                        </p:tgtEl>
                                        <p:attrNameLst>
                                          <p:attrName>style.visibility</p:attrName>
                                        </p:attrNameLst>
                                      </p:cBhvr>
                                      <p:to>
                                        <p:strVal val="visible"/>
                                      </p:to>
                                    </p:set>
                                    <p:anim calcmode="lin" valueType="num">
                                      <p:cBhvr additive="base">
                                        <p:cTn id="272" dur="500" fill="hold"/>
                                        <p:tgtEl>
                                          <p:spTgt spid="82"/>
                                        </p:tgtEl>
                                        <p:attrNameLst>
                                          <p:attrName>ppt_x</p:attrName>
                                        </p:attrNameLst>
                                      </p:cBhvr>
                                      <p:tavLst>
                                        <p:tav tm="0">
                                          <p:val>
                                            <p:strVal val="#ppt_x"/>
                                          </p:val>
                                        </p:tav>
                                        <p:tav tm="100000">
                                          <p:val>
                                            <p:strVal val="#ppt_x"/>
                                          </p:val>
                                        </p:tav>
                                      </p:tavLst>
                                    </p:anim>
                                    <p:anim calcmode="lin" valueType="num">
                                      <p:cBhvr additive="base">
                                        <p:cTn id="273" dur="500" fill="hold"/>
                                        <p:tgtEl>
                                          <p:spTgt spid="82"/>
                                        </p:tgtEl>
                                        <p:attrNameLst>
                                          <p:attrName>ppt_y</p:attrName>
                                        </p:attrNameLst>
                                      </p:cBhvr>
                                      <p:tavLst>
                                        <p:tav tm="0">
                                          <p:val>
                                            <p:strVal val="0-#ppt_h/2"/>
                                          </p:val>
                                        </p:tav>
                                        <p:tav tm="100000">
                                          <p:val>
                                            <p:strVal val="#ppt_y"/>
                                          </p:val>
                                        </p:tav>
                                      </p:tavLst>
                                    </p:anim>
                                  </p:childTnLst>
                                </p:cTn>
                              </p:par>
                              <p:par>
                                <p:cTn id="274" presetID="2" presetClass="entr" presetSubtype="1" fill="hold" nodeType="withEffect">
                                  <p:stCondLst>
                                    <p:cond delay="0"/>
                                  </p:stCondLst>
                                  <p:childTnLst>
                                    <p:set>
                                      <p:cBhvr>
                                        <p:cTn id="275" dur="1" fill="hold">
                                          <p:stCondLst>
                                            <p:cond delay="0"/>
                                          </p:stCondLst>
                                        </p:cTn>
                                        <p:tgtEl>
                                          <p:spTgt spid="83"/>
                                        </p:tgtEl>
                                        <p:attrNameLst>
                                          <p:attrName>style.visibility</p:attrName>
                                        </p:attrNameLst>
                                      </p:cBhvr>
                                      <p:to>
                                        <p:strVal val="visible"/>
                                      </p:to>
                                    </p:set>
                                    <p:anim calcmode="lin" valueType="num">
                                      <p:cBhvr additive="base">
                                        <p:cTn id="276" dur="500" fill="hold"/>
                                        <p:tgtEl>
                                          <p:spTgt spid="83"/>
                                        </p:tgtEl>
                                        <p:attrNameLst>
                                          <p:attrName>ppt_x</p:attrName>
                                        </p:attrNameLst>
                                      </p:cBhvr>
                                      <p:tavLst>
                                        <p:tav tm="0">
                                          <p:val>
                                            <p:strVal val="#ppt_x"/>
                                          </p:val>
                                        </p:tav>
                                        <p:tav tm="100000">
                                          <p:val>
                                            <p:strVal val="#ppt_x"/>
                                          </p:val>
                                        </p:tav>
                                      </p:tavLst>
                                    </p:anim>
                                    <p:anim calcmode="lin" valueType="num">
                                      <p:cBhvr additive="base">
                                        <p:cTn id="277" dur="500" fill="hold"/>
                                        <p:tgtEl>
                                          <p:spTgt spid="83"/>
                                        </p:tgtEl>
                                        <p:attrNameLst>
                                          <p:attrName>ppt_y</p:attrName>
                                        </p:attrNameLst>
                                      </p:cBhvr>
                                      <p:tavLst>
                                        <p:tav tm="0">
                                          <p:val>
                                            <p:strVal val="0-#ppt_h/2"/>
                                          </p:val>
                                        </p:tav>
                                        <p:tav tm="100000">
                                          <p:val>
                                            <p:strVal val="#ppt_y"/>
                                          </p:val>
                                        </p:tav>
                                      </p:tavLst>
                                    </p:anim>
                                  </p:childTnLst>
                                </p:cTn>
                              </p:par>
                              <p:par>
                                <p:cTn id="278" presetID="2" presetClass="entr" presetSubtype="1" fill="hold" nodeType="withEffect">
                                  <p:stCondLst>
                                    <p:cond delay="0"/>
                                  </p:stCondLst>
                                  <p:childTnLst>
                                    <p:set>
                                      <p:cBhvr>
                                        <p:cTn id="279" dur="1" fill="hold">
                                          <p:stCondLst>
                                            <p:cond delay="0"/>
                                          </p:stCondLst>
                                        </p:cTn>
                                        <p:tgtEl>
                                          <p:spTgt spid="84"/>
                                        </p:tgtEl>
                                        <p:attrNameLst>
                                          <p:attrName>style.visibility</p:attrName>
                                        </p:attrNameLst>
                                      </p:cBhvr>
                                      <p:to>
                                        <p:strVal val="visible"/>
                                      </p:to>
                                    </p:set>
                                    <p:anim calcmode="lin" valueType="num">
                                      <p:cBhvr additive="base">
                                        <p:cTn id="280" dur="500" fill="hold"/>
                                        <p:tgtEl>
                                          <p:spTgt spid="84"/>
                                        </p:tgtEl>
                                        <p:attrNameLst>
                                          <p:attrName>ppt_x</p:attrName>
                                        </p:attrNameLst>
                                      </p:cBhvr>
                                      <p:tavLst>
                                        <p:tav tm="0">
                                          <p:val>
                                            <p:strVal val="#ppt_x"/>
                                          </p:val>
                                        </p:tav>
                                        <p:tav tm="100000">
                                          <p:val>
                                            <p:strVal val="#ppt_x"/>
                                          </p:val>
                                        </p:tav>
                                      </p:tavLst>
                                    </p:anim>
                                    <p:anim calcmode="lin" valueType="num">
                                      <p:cBhvr additive="base">
                                        <p:cTn id="281" dur="500" fill="hold"/>
                                        <p:tgtEl>
                                          <p:spTgt spid="84"/>
                                        </p:tgtEl>
                                        <p:attrNameLst>
                                          <p:attrName>ppt_y</p:attrName>
                                        </p:attrNameLst>
                                      </p:cBhvr>
                                      <p:tavLst>
                                        <p:tav tm="0">
                                          <p:val>
                                            <p:strVal val="0-#ppt_h/2"/>
                                          </p:val>
                                        </p:tav>
                                        <p:tav tm="100000">
                                          <p:val>
                                            <p:strVal val="#ppt_y"/>
                                          </p:val>
                                        </p:tav>
                                      </p:tavLst>
                                    </p:anim>
                                  </p:childTnLst>
                                </p:cTn>
                              </p:par>
                              <p:par>
                                <p:cTn id="282" presetID="2" presetClass="entr" presetSubtype="1" fill="hold" nodeType="withEffect">
                                  <p:stCondLst>
                                    <p:cond delay="0"/>
                                  </p:stCondLst>
                                  <p:childTnLst>
                                    <p:set>
                                      <p:cBhvr>
                                        <p:cTn id="283" dur="1" fill="hold">
                                          <p:stCondLst>
                                            <p:cond delay="0"/>
                                          </p:stCondLst>
                                        </p:cTn>
                                        <p:tgtEl>
                                          <p:spTgt spid="85"/>
                                        </p:tgtEl>
                                        <p:attrNameLst>
                                          <p:attrName>style.visibility</p:attrName>
                                        </p:attrNameLst>
                                      </p:cBhvr>
                                      <p:to>
                                        <p:strVal val="visible"/>
                                      </p:to>
                                    </p:set>
                                    <p:anim calcmode="lin" valueType="num">
                                      <p:cBhvr additive="base">
                                        <p:cTn id="284" dur="500" fill="hold"/>
                                        <p:tgtEl>
                                          <p:spTgt spid="85"/>
                                        </p:tgtEl>
                                        <p:attrNameLst>
                                          <p:attrName>ppt_x</p:attrName>
                                        </p:attrNameLst>
                                      </p:cBhvr>
                                      <p:tavLst>
                                        <p:tav tm="0">
                                          <p:val>
                                            <p:strVal val="#ppt_x"/>
                                          </p:val>
                                        </p:tav>
                                        <p:tav tm="100000">
                                          <p:val>
                                            <p:strVal val="#ppt_x"/>
                                          </p:val>
                                        </p:tav>
                                      </p:tavLst>
                                    </p:anim>
                                    <p:anim calcmode="lin" valueType="num">
                                      <p:cBhvr additive="base">
                                        <p:cTn id="285" dur="500" fill="hold"/>
                                        <p:tgtEl>
                                          <p:spTgt spid="85"/>
                                        </p:tgtEl>
                                        <p:attrNameLst>
                                          <p:attrName>ppt_y</p:attrName>
                                        </p:attrNameLst>
                                      </p:cBhvr>
                                      <p:tavLst>
                                        <p:tav tm="0">
                                          <p:val>
                                            <p:strVal val="0-#ppt_h/2"/>
                                          </p:val>
                                        </p:tav>
                                        <p:tav tm="100000">
                                          <p:val>
                                            <p:strVal val="#ppt_y"/>
                                          </p:val>
                                        </p:tav>
                                      </p:tavLst>
                                    </p:anim>
                                  </p:childTnLst>
                                </p:cTn>
                              </p:par>
                              <p:par>
                                <p:cTn id="286" presetID="2" presetClass="entr" presetSubtype="1" fill="hold" nodeType="withEffect">
                                  <p:stCondLst>
                                    <p:cond delay="0"/>
                                  </p:stCondLst>
                                  <p:childTnLst>
                                    <p:set>
                                      <p:cBhvr>
                                        <p:cTn id="287" dur="1" fill="hold">
                                          <p:stCondLst>
                                            <p:cond delay="0"/>
                                          </p:stCondLst>
                                        </p:cTn>
                                        <p:tgtEl>
                                          <p:spTgt spid="86"/>
                                        </p:tgtEl>
                                        <p:attrNameLst>
                                          <p:attrName>style.visibility</p:attrName>
                                        </p:attrNameLst>
                                      </p:cBhvr>
                                      <p:to>
                                        <p:strVal val="visible"/>
                                      </p:to>
                                    </p:set>
                                    <p:anim calcmode="lin" valueType="num">
                                      <p:cBhvr additive="base">
                                        <p:cTn id="288" dur="500" fill="hold"/>
                                        <p:tgtEl>
                                          <p:spTgt spid="86"/>
                                        </p:tgtEl>
                                        <p:attrNameLst>
                                          <p:attrName>ppt_x</p:attrName>
                                        </p:attrNameLst>
                                      </p:cBhvr>
                                      <p:tavLst>
                                        <p:tav tm="0">
                                          <p:val>
                                            <p:strVal val="#ppt_x"/>
                                          </p:val>
                                        </p:tav>
                                        <p:tav tm="100000">
                                          <p:val>
                                            <p:strVal val="#ppt_x"/>
                                          </p:val>
                                        </p:tav>
                                      </p:tavLst>
                                    </p:anim>
                                    <p:anim calcmode="lin" valueType="num">
                                      <p:cBhvr additive="base">
                                        <p:cTn id="289" dur="500" fill="hold"/>
                                        <p:tgtEl>
                                          <p:spTgt spid="86"/>
                                        </p:tgtEl>
                                        <p:attrNameLst>
                                          <p:attrName>ppt_y</p:attrName>
                                        </p:attrNameLst>
                                      </p:cBhvr>
                                      <p:tavLst>
                                        <p:tav tm="0">
                                          <p:val>
                                            <p:strVal val="0-#ppt_h/2"/>
                                          </p:val>
                                        </p:tav>
                                        <p:tav tm="100000">
                                          <p:val>
                                            <p:strVal val="#ppt_y"/>
                                          </p:val>
                                        </p:tav>
                                      </p:tavLst>
                                    </p:anim>
                                  </p:childTnLst>
                                </p:cTn>
                              </p:par>
                              <p:par>
                                <p:cTn id="290" presetID="2" presetClass="entr" presetSubtype="1" fill="hold" nodeType="withEffect">
                                  <p:stCondLst>
                                    <p:cond delay="0"/>
                                  </p:stCondLst>
                                  <p:childTnLst>
                                    <p:set>
                                      <p:cBhvr>
                                        <p:cTn id="291" dur="1" fill="hold">
                                          <p:stCondLst>
                                            <p:cond delay="0"/>
                                          </p:stCondLst>
                                        </p:cTn>
                                        <p:tgtEl>
                                          <p:spTgt spid="87"/>
                                        </p:tgtEl>
                                        <p:attrNameLst>
                                          <p:attrName>style.visibility</p:attrName>
                                        </p:attrNameLst>
                                      </p:cBhvr>
                                      <p:to>
                                        <p:strVal val="visible"/>
                                      </p:to>
                                    </p:set>
                                    <p:anim calcmode="lin" valueType="num">
                                      <p:cBhvr additive="base">
                                        <p:cTn id="292" dur="500" fill="hold"/>
                                        <p:tgtEl>
                                          <p:spTgt spid="87"/>
                                        </p:tgtEl>
                                        <p:attrNameLst>
                                          <p:attrName>ppt_x</p:attrName>
                                        </p:attrNameLst>
                                      </p:cBhvr>
                                      <p:tavLst>
                                        <p:tav tm="0">
                                          <p:val>
                                            <p:strVal val="#ppt_x"/>
                                          </p:val>
                                        </p:tav>
                                        <p:tav tm="100000">
                                          <p:val>
                                            <p:strVal val="#ppt_x"/>
                                          </p:val>
                                        </p:tav>
                                      </p:tavLst>
                                    </p:anim>
                                    <p:anim calcmode="lin" valueType="num">
                                      <p:cBhvr additive="base">
                                        <p:cTn id="293" dur="500" fill="hold"/>
                                        <p:tgtEl>
                                          <p:spTgt spid="87"/>
                                        </p:tgtEl>
                                        <p:attrNameLst>
                                          <p:attrName>ppt_y</p:attrName>
                                        </p:attrNameLst>
                                      </p:cBhvr>
                                      <p:tavLst>
                                        <p:tav tm="0">
                                          <p:val>
                                            <p:strVal val="0-#ppt_h/2"/>
                                          </p:val>
                                        </p:tav>
                                        <p:tav tm="100000">
                                          <p:val>
                                            <p:strVal val="#ppt_y"/>
                                          </p:val>
                                        </p:tav>
                                      </p:tavLst>
                                    </p:anim>
                                  </p:childTnLst>
                                </p:cTn>
                              </p:par>
                              <p:par>
                                <p:cTn id="294" presetID="2" presetClass="entr" presetSubtype="1" fill="hold" nodeType="withEffect">
                                  <p:stCondLst>
                                    <p:cond delay="0"/>
                                  </p:stCondLst>
                                  <p:childTnLst>
                                    <p:set>
                                      <p:cBhvr>
                                        <p:cTn id="295" dur="1" fill="hold">
                                          <p:stCondLst>
                                            <p:cond delay="0"/>
                                          </p:stCondLst>
                                        </p:cTn>
                                        <p:tgtEl>
                                          <p:spTgt spid="88"/>
                                        </p:tgtEl>
                                        <p:attrNameLst>
                                          <p:attrName>style.visibility</p:attrName>
                                        </p:attrNameLst>
                                      </p:cBhvr>
                                      <p:to>
                                        <p:strVal val="visible"/>
                                      </p:to>
                                    </p:set>
                                    <p:anim calcmode="lin" valueType="num">
                                      <p:cBhvr additive="base">
                                        <p:cTn id="296" dur="500" fill="hold"/>
                                        <p:tgtEl>
                                          <p:spTgt spid="88"/>
                                        </p:tgtEl>
                                        <p:attrNameLst>
                                          <p:attrName>ppt_x</p:attrName>
                                        </p:attrNameLst>
                                      </p:cBhvr>
                                      <p:tavLst>
                                        <p:tav tm="0">
                                          <p:val>
                                            <p:strVal val="#ppt_x"/>
                                          </p:val>
                                        </p:tav>
                                        <p:tav tm="100000">
                                          <p:val>
                                            <p:strVal val="#ppt_x"/>
                                          </p:val>
                                        </p:tav>
                                      </p:tavLst>
                                    </p:anim>
                                    <p:anim calcmode="lin" valueType="num">
                                      <p:cBhvr additive="base">
                                        <p:cTn id="297" dur="500" fill="hold"/>
                                        <p:tgtEl>
                                          <p:spTgt spid="88"/>
                                        </p:tgtEl>
                                        <p:attrNameLst>
                                          <p:attrName>ppt_y</p:attrName>
                                        </p:attrNameLst>
                                      </p:cBhvr>
                                      <p:tavLst>
                                        <p:tav tm="0">
                                          <p:val>
                                            <p:strVal val="0-#ppt_h/2"/>
                                          </p:val>
                                        </p:tav>
                                        <p:tav tm="100000">
                                          <p:val>
                                            <p:strVal val="#ppt_y"/>
                                          </p:val>
                                        </p:tav>
                                      </p:tavLst>
                                    </p:anim>
                                  </p:childTnLst>
                                </p:cTn>
                              </p:par>
                              <p:par>
                                <p:cTn id="298" presetID="2" presetClass="entr" presetSubtype="1" fill="hold" nodeType="withEffect">
                                  <p:stCondLst>
                                    <p:cond delay="0"/>
                                  </p:stCondLst>
                                  <p:childTnLst>
                                    <p:set>
                                      <p:cBhvr>
                                        <p:cTn id="299" dur="1" fill="hold">
                                          <p:stCondLst>
                                            <p:cond delay="0"/>
                                          </p:stCondLst>
                                        </p:cTn>
                                        <p:tgtEl>
                                          <p:spTgt spid="89"/>
                                        </p:tgtEl>
                                        <p:attrNameLst>
                                          <p:attrName>style.visibility</p:attrName>
                                        </p:attrNameLst>
                                      </p:cBhvr>
                                      <p:to>
                                        <p:strVal val="visible"/>
                                      </p:to>
                                    </p:set>
                                    <p:anim calcmode="lin" valueType="num">
                                      <p:cBhvr additive="base">
                                        <p:cTn id="300" dur="500" fill="hold"/>
                                        <p:tgtEl>
                                          <p:spTgt spid="89"/>
                                        </p:tgtEl>
                                        <p:attrNameLst>
                                          <p:attrName>ppt_x</p:attrName>
                                        </p:attrNameLst>
                                      </p:cBhvr>
                                      <p:tavLst>
                                        <p:tav tm="0">
                                          <p:val>
                                            <p:strVal val="#ppt_x"/>
                                          </p:val>
                                        </p:tav>
                                        <p:tav tm="100000">
                                          <p:val>
                                            <p:strVal val="#ppt_x"/>
                                          </p:val>
                                        </p:tav>
                                      </p:tavLst>
                                    </p:anim>
                                    <p:anim calcmode="lin" valueType="num">
                                      <p:cBhvr additive="base">
                                        <p:cTn id="301" dur="500" fill="hold"/>
                                        <p:tgtEl>
                                          <p:spTgt spid="89"/>
                                        </p:tgtEl>
                                        <p:attrNameLst>
                                          <p:attrName>ppt_y</p:attrName>
                                        </p:attrNameLst>
                                      </p:cBhvr>
                                      <p:tavLst>
                                        <p:tav tm="0">
                                          <p:val>
                                            <p:strVal val="0-#ppt_h/2"/>
                                          </p:val>
                                        </p:tav>
                                        <p:tav tm="100000">
                                          <p:val>
                                            <p:strVal val="#ppt_y"/>
                                          </p:val>
                                        </p:tav>
                                      </p:tavLst>
                                    </p:anim>
                                  </p:childTnLst>
                                </p:cTn>
                              </p:par>
                              <p:par>
                                <p:cTn id="302" presetID="2" presetClass="entr" presetSubtype="1" fill="hold" nodeType="withEffect">
                                  <p:stCondLst>
                                    <p:cond delay="0"/>
                                  </p:stCondLst>
                                  <p:childTnLst>
                                    <p:set>
                                      <p:cBhvr>
                                        <p:cTn id="303" dur="1" fill="hold">
                                          <p:stCondLst>
                                            <p:cond delay="0"/>
                                          </p:stCondLst>
                                        </p:cTn>
                                        <p:tgtEl>
                                          <p:spTgt spid="90"/>
                                        </p:tgtEl>
                                        <p:attrNameLst>
                                          <p:attrName>style.visibility</p:attrName>
                                        </p:attrNameLst>
                                      </p:cBhvr>
                                      <p:to>
                                        <p:strVal val="visible"/>
                                      </p:to>
                                    </p:set>
                                    <p:anim calcmode="lin" valueType="num">
                                      <p:cBhvr additive="base">
                                        <p:cTn id="304" dur="500" fill="hold"/>
                                        <p:tgtEl>
                                          <p:spTgt spid="90"/>
                                        </p:tgtEl>
                                        <p:attrNameLst>
                                          <p:attrName>ppt_x</p:attrName>
                                        </p:attrNameLst>
                                      </p:cBhvr>
                                      <p:tavLst>
                                        <p:tav tm="0">
                                          <p:val>
                                            <p:strVal val="#ppt_x"/>
                                          </p:val>
                                        </p:tav>
                                        <p:tav tm="100000">
                                          <p:val>
                                            <p:strVal val="#ppt_x"/>
                                          </p:val>
                                        </p:tav>
                                      </p:tavLst>
                                    </p:anim>
                                    <p:anim calcmode="lin" valueType="num">
                                      <p:cBhvr additive="base">
                                        <p:cTn id="305" dur="500" fill="hold"/>
                                        <p:tgtEl>
                                          <p:spTgt spid="90"/>
                                        </p:tgtEl>
                                        <p:attrNameLst>
                                          <p:attrName>ppt_y</p:attrName>
                                        </p:attrNameLst>
                                      </p:cBhvr>
                                      <p:tavLst>
                                        <p:tav tm="0">
                                          <p:val>
                                            <p:strVal val="0-#ppt_h/2"/>
                                          </p:val>
                                        </p:tav>
                                        <p:tav tm="100000">
                                          <p:val>
                                            <p:strVal val="#ppt_y"/>
                                          </p:val>
                                        </p:tav>
                                      </p:tavLst>
                                    </p:anim>
                                  </p:childTnLst>
                                </p:cTn>
                              </p:par>
                              <p:par>
                                <p:cTn id="306" presetID="2" presetClass="entr" presetSubtype="1" fill="hold" nodeType="withEffect">
                                  <p:stCondLst>
                                    <p:cond delay="0"/>
                                  </p:stCondLst>
                                  <p:childTnLst>
                                    <p:set>
                                      <p:cBhvr>
                                        <p:cTn id="307" dur="1" fill="hold">
                                          <p:stCondLst>
                                            <p:cond delay="0"/>
                                          </p:stCondLst>
                                        </p:cTn>
                                        <p:tgtEl>
                                          <p:spTgt spid="91"/>
                                        </p:tgtEl>
                                        <p:attrNameLst>
                                          <p:attrName>style.visibility</p:attrName>
                                        </p:attrNameLst>
                                      </p:cBhvr>
                                      <p:to>
                                        <p:strVal val="visible"/>
                                      </p:to>
                                    </p:set>
                                    <p:anim calcmode="lin" valueType="num">
                                      <p:cBhvr additive="base">
                                        <p:cTn id="308" dur="500" fill="hold"/>
                                        <p:tgtEl>
                                          <p:spTgt spid="91"/>
                                        </p:tgtEl>
                                        <p:attrNameLst>
                                          <p:attrName>ppt_x</p:attrName>
                                        </p:attrNameLst>
                                      </p:cBhvr>
                                      <p:tavLst>
                                        <p:tav tm="0">
                                          <p:val>
                                            <p:strVal val="#ppt_x"/>
                                          </p:val>
                                        </p:tav>
                                        <p:tav tm="100000">
                                          <p:val>
                                            <p:strVal val="#ppt_x"/>
                                          </p:val>
                                        </p:tav>
                                      </p:tavLst>
                                    </p:anim>
                                    <p:anim calcmode="lin" valueType="num">
                                      <p:cBhvr additive="base">
                                        <p:cTn id="309" dur="500" fill="hold"/>
                                        <p:tgtEl>
                                          <p:spTgt spid="91"/>
                                        </p:tgtEl>
                                        <p:attrNameLst>
                                          <p:attrName>ppt_y</p:attrName>
                                        </p:attrNameLst>
                                      </p:cBhvr>
                                      <p:tavLst>
                                        <p:tav tm="0">
                                          <p:val>
                                            <p:strVal val="0-#ppt_h/2"/>
                                          </p:val>
                                        </p:tav>
                                        <p:tav tm="100000">
                                          <p:val>
                                            <p:strVal val="#ppt_y"/>
                                          </p:val>
                                        </p:tav>
                                      </p:tavLst>
                                    </p:anim>
                                  </p:childTnLst>
                                </p:cTn>
                              </p:par>
                              <p:par>
                                <p:cTn id="310" presetID="2" presetClass="entr" presetSubtype="1" fill="hold" nodeType="withEffect">
                                  <p:stCondLst>
                                    <p:cond delay="0"/>
                                  </p:stCondLst>
                                  <p:childTnLst>
                                    <p:set>
                                      <p:cBhvr>
                                        <p:cTn id="311" dur="1" fill="hold">
                                          <p:stCondLst>
                                            <p:cond delay="0"/>
                                          </p:stCondLst>
                                        </p:cTn>
                                        <p:tgtEl>
                                          <p:spTgt spid="92"/>
                                        </p:tgtEl>
                                        <p:attrNameLst>
                                          <p:attrName>style.visibility</p:attrName>
                                        </p:attrNameLst>
                                      </p:cBhvr>
                                      <p:to>
                                        <p:strVal val="visible"/>
                                      </p:to>
                                    </p:set>
                                    <p:anim calcmode="lin" valueType="num">
                                      <p:cBhvr additive="base">
                                        <p:cTn id="312" dur="500" fill="hold"/>
                                        <p:tgtEl>
                                          <p:spTgt spid="92"/>
                                        </p:tgtEl>
                                        <p:attrNameLst>
                                          <p:attrName>ppt_x</p:attrName>
                                        </p:attrNameLst>
                                      </p:cBhvr>
                                      <p:tavLst>
                                        <p:tav tm="0">
                                          <p:val>
                                            <p:strVal val="#ppt_x"/>
                                          </p:val>
                                        </p:tav>
                                        <p:tav tm="100000">
                                          <p:val>
                                            <p:strVal val="#ppt_x"/>
                                          </p:val>
                                        </p:tav>
                                      </p:tavLst>
                                    </p:anim>
                                    <p:anim calcmode="lin" valueType="num">
                                      <p:cBhvr additive="base">
                                        <p:cTn id="313" dur="500" fill="hold"/>
                                        <p:tgtEl>
                                          <p:spTgt spid="92"/>
                                        </p:tgtEl>
                                        <p:attrNameLst>
                                          <p:attrName>ppt_y</p:attrName>
                                        </p:attrNameLst>
                                      </p:cBhvr>
                                      <p:tavLst>
                                        <p:tav tm="0">
                                          <p:val>
                                            <p:strVal val="0-#ppt_h/2"/>
                                          </p:val>
                                        </p:tav>
                                        <p:tav tm="100000">
                                          <p:val>
                                            <p:strVal val="#ppt_y"/>
                                          </p:val>
                                        </p:tav>
                                      </p:tavLst>
                                    </p:anim>
                                  </p:childTnLst>
                                </p:cTn>
                              </p:par>
                              <p:par>
                                <p:cTn id="314" presetID="2" presetClass="entr" presetSubtype="1" fill="hold" nodeType="withEffect">
                                  <p:stCondLst>
                                    <p:cond delay="0"/>
                                  </p:stCondLst>
                                  <p:childTnLst>
                                    <p:set>
                                      <p:cBhvr>
                                        <p:cTn id="315" dur="1" fill="hold">
                                          <p:stCondLst>
                                            <p:cond delay="0"/>
                                          </p:stCondLst>
                                        </p:cTn>
                                        <p:tgtEl>
                                          <p:spTgt spid="93"/>
                                        </p:tgtEl>
                                        <p:attrNameLst>
                                          <p:attrName>style.visibility</p:attrName>
                                        </p:attrNameLst>
                                      </p:cBhvr>
                                      <p:to>
                                        <p:strVal val="visible"/>
                                      </p:to>
                                    </p:set>
                                    <p:anim calcmode="lin" valueType="num">
                                      <p:cBhvr additive="base">
                                        <p:cTn id="316" dur="500" fill="hold"/>
                                        <p:tgtEl>
                                          <p:spTgt spid="93"/>
                                        </p:tgtEl>
                                        <p:attrNameLst>
                                          <p:attrName>ppt_x</p:attrName>
                                        </p:attrNameLst>
                                      </p:cBhvr>
                                      <p:tavLst>
                                        <p:tav tm="0">
                                          <p:val>
                                            <p:strVal val="#ppt_x"/>
                                          </p:val>
                                        </p:tav>
                                        <p:tav tm="100000">
                                          <p:val>
                                            <p:strVal val="#ppt_x"/>
                                          </p:val>
                                        </p:tav>
                                      </p:tavLst>
                                    </p:anim>
                                    <p:anim calcmode="lin" valueType="num">
                                      <p:cBhvr additive="base">
                                        <p:cTn id="317" dur="500" fill="hold"/>
                                        <p:tgtEl>
                                          <p:spTgt spid="93"/>
                                        </p:tgtEl>
                                        <p:attrNameLst>
                                          <p:attrName>ppt_y</p:attrName>
                                        </p:attrNameLst>
                                      </p:cBhvr>
                                      <p:tavLst>
                                        <p:tav tm="0">
                                          <p:val>
                                            <p:strVal val="0-#ppt_h/2"/>
                                          </p:val>
                                        </p:tav>
                                        <p:tav tm="100000">
                                          <p:val>
                                            <p:strVal val="#ppt_y"/>
                                          </p:val>
                                        </p:tav>
                                      </p:tavLst>
                                    </p:anim>
                                  </p:childTnLst>
                                </p:cTn>
                              </p:par>
                              <p:par>
                                <p:cTn id="318" presetID="2" presetClass="entr" presetSubtype="1" fill="hold" nodeType="withEffect">
                                  <p:stCondLst>
                                    <p:cond delay="0"/>
                                  </p:stCondLst>
                                  <p:childTnLst>
                                    <p:set>
                                      <p:cBhvr>
                                        <p:cTn id="319" dur="1" fill="hold">
                                          <p:stCondLst>
                                            <p:cond delay="0"/>
                                          </p:stCondLst>
                                        </p:cTn>
                                        <p:tgtEl>
                                          <p:spTgt spid="94"/>
                                        </p:tgtEl>
                                        <p:attrNameLst>
                                          <p:attrName>style.visibility</p:attrName>
                                        </p:attrNameLst>
                                      </p:cBhvr>
                                      <p:to>
                                        <p:strVal val="visible"/>
                                      </p:to>
                                    </p:set>
                                    <p:anim calcmode="lin" valueType="num">
                                      <p:cBhvr additive="base">
                                        <p:cTn id="320" dur="500" fill="hold"/>
                                        <p:tgtEl>
                                          <p:spTgt spid="94"/>
                                        </p:tgtEl>
                                        <p:attrNameLst>
                                          <p:attrName>ppt_x</p:attrName>
                                        </p:attrNameLst>
                                      </p:cBhvr>
                                      <p:tavLst>
                                        <p:tav tm="0">
                                          <p:val>
                                            <p:strVal val="#ppt_x"/>
                                          </p:val>
                                        </p:tav>
                                        <p:tav tm="100000">
                                          <p:val>
                                            <p:strVal val="#ppt_x"/>
                                          </p:val>
                                        </p:tav>
                                      </p:tavLst>
                                    </p:anim>
                                    <p:anim calcmode="lin" valueType="num">
                                      <p:cBhvr additive="base">
                                        <p:cTn id="321" dur="500" fill="hold"/>
                                        <p:tgtEl>
                                          <p:spTgt spid="94"/>
                                        </p:tgtEl>
                                        <p:attrNameLst>
                                          <p:attrName>ppt_y</p:attrName>
                                        </p:attrNameLst>
                                      </p:cBhvr>
                                      <p:tavLst>
                                        <p:tav tm="0">
                                          <p:val>
                                            <p:strVal val="0-#ppt_h/2"/>
                                          </p:val>
                                        </p:tav>
                                        <p:tav tm="100000">
                                          <p:val>
                                            <p:strVal val="#ppt_y"/>
                                          </p:val>
                                        </p:tav>
                                      </p:tavLst>
                                    </p:anim>
                                  </p:childTnLst>
                                </p:cTn>
                              </p:par>
                              <p:par>
                                <p:cTn id="322" presetID="2" presetClass="entr" presetSubtype="1" fill="hold" nodeType="withEffect">
                                  <p:stCondLst>
                                    <p:cond delay="0"/>
                                  </p:stCondLst>
                                  <p:childTnLst>
                                    <p:set>
                                      <p:cBhvr>
                                        <p:cTn id="323" dur="1" fill="hold">
                                          <p:stCondLst>
                                            <p:cond delay="0"/>
                                          </p:stCondLst>
                                        </p:cTn>
                                        <p:tgtEl>
                                          <p:spTgt spid="95"/>
                                        </p:tgtEl>
                                        <p:attrNameLst>
                                          <p:attrName>style.visibility</p:attrName>
                                        </p:attrNameLst>
                                      </p:cBhvr>
                                      <p:to>
                                        <p:strVal val="visible"/>
                                      </p:to>
                                    </p:set>
                                    <p:anim calcmode="lin" valueType="num">
                                      <p:cBhvr additive="base">
                                        <p:cTn id="324" dur="500" fill="hold"/>
                                        <p:tgtEl>
                                          <p:spTgt spid="95"/>
                                        </p:tgtEl>
                                        <p:attrNameLst>
                                          <p:attrName>ppt_x</p:attrName>
                                        </p:attrNameLst>
                                      </p:cBhvr>
                                      <p:tavLst>
                                        <p:tav tm="0">
                                          <p:val>
                                            <p:strVal val="#ppt_x"/>
                                          </p:val>
                                        </p:tav>
                                        <p:tav tm="100000">
                                          <p:val>
                                            <p:strVal val="#ppt_x"/>
                                          </p:val>
                                        </p:tav>
                                      </p:tavLst>
                                    </p:anim>
                                    <p:anim calcmode="lin" valueType="num">
                                      <p:cBhvr additive="base">
                                        <p:cTn id="325" dur="500" fill="hold"/>
                                        <p:tgtEl>
                                          <p:spTgt spid="95"/>
                                        </p:tgtEl>
                                        <p:attrNameLst>
                                          <p:attrName>ppt_y</p:attrName>
                                        </p:attrNameLst>
                                      </p:cBhvr>
                                      <p:tavLst>
                                        <p:tav tm="0">
                                          <p:val>
                                            <p:strVal val="0-#ppt_h/2"/>
                                          </p:val>
                                        </p:tav>
                                        <p:tav tm="100000">
                                          <p:val>
                                            <p:strVal val="#ppt_y"/>
                                          </p:val>
                                        </p:tav>
                                      </p:tavLst>
                                    </p:anim>
                                  </p:childTnLst>
                                </p:cTn>
                              </p:par>
                              <p:par>
                                <p:cTn id="326" presetID="2" presetClass="entr" presetSubtype="1" fill="hold" nodeType="withEffect">
                                  <p:stCondLst>
                                    <p:cond delay="0"/>
                                  </p:stCondLst>
                                  <p:childTnLst>
                                    <p:set>
                                      <p:cBhvr>
                                        <p:cTn id="327" dur="1" fill="hold">
                                          <p:stCondLst>
                                            <p:cond delay="0"/>
                                          </p:stCondLst>
                                        </p:cTn>
                                        <p:tgtEl>
                                          <p:spTgt spid="96"/>
                                        </p:tgtEl>
                                        <p:attrNameLst>
                                          <p:attrName>style.visibility</p:attrName>
                                        </p:attrNameLst>
                                      </p:cBhvr>
                                      <p:to>
                                        <p:strVal val="visible"/>
                                      </p:to>
                                    </p:set>
                                    <p:anim calcmode="lin" valueType="num">
                                      <p:cBhvr additive="base">
                                        <p:cTn id="328" dur="500" fill="hold"/>
                                        <p:tgtEl>
                                          <p:spTgt spid="96"/>
                                        </p:tgtEl>
                                        <p:attrNameLst>
                                          <p:attrName>ppt_x</p:attrName>
                                        </p:attrNameLst>
                                      </p:cBhvr>
                                      <p:tavLst>
                                        <p:tav tm="0">
                                          <p:val>
                                            <p:strVal val="#ppt_x"/>
                                          </p:val>
                                        </p:tav>
                                        <p:tav tm="100000">
                                          <p:val>
                                            <p:strVal val="#ppt_x"/>
                                          </p:val>
                                        </p:tav>
                                      </p:tavLst>
                                    </p:anim>
                                    <p:anim calcmode="lin" valueType="num">
                                      <p:cBhvr additive="base">
                                        <p:cTn id="329" dur="500" fill="hold"/>
                                        <p:tgtEl>
                                          <p:spTgt spid="96"/>
                                        </p:tgtEl>
                                        <p:attrNameLst>
                                          <p:attrName>ppt_y</p:attrName>
                                        </p:attrNameLst>
                                      </p:cBhvr>
                                      <p:tavLst>
                                        <p:tav tm="0">
                                          <p:val>
                                            <p:strVal val="0-#ppt_h/2"/>
                                          </p:val>
                                        </p:tav>
                                        <p:tav tm="100000">
                                          <p:val>
                                            <p:strVal val="#ppt_y"/>
                                          </p:val>
                                        </p:tav>
                                      </p:tavLst>
                                    </p:anim>
                                  </p:childTnLst>
                                </p:cTn>
                              </p:par>
                              <p:par>
                                <p:cTn id="330" presetID="2" presetClass="entr" presetSubtype="1" fill="hold" nodeType="withEffect">
                                  <p:stCondLst>
                                    <p:cond delay="0"/>
                                  </p:stCondLst>
                                  <p:childTnLst>
                                    <p:set>
                                      <p:cBhvr>
                                        <p:cTn id="331" dur="1" fill="hold">
                                          <p:stCondLst>
                                            <p:cond delay="0"/>
                                          </p:stCondLst>
                                        </p:cTn>
                                        <p:tgtEl>
                                          <p:spTgt spid="97"/>
                                        </p:tgtEl>
                                        <p:attrNameLst>
                                          <p:attrName>style.visibility</p:attrName>
                                        </p:attrNameLst>
                                      </p:cBhvr>
                                      <p:to>
                                        <p:strVal val="visible"/>
                                      </p:to>
                                    </p:set>
                                    <p:anim calcmode="lin" valueType="num">
                                      <p:cBhvr additive="base">
                                        <p:cTn id="332" dur="500" fill="hold"/>
                                        <p:tgtEl>
                                          <p:spTgt spid="97"/>
                                        </p:tgtEl>
                                        <p:attrNameLst>
                                          <p:attrName>ppt_x</p:attrName>
                                        </p:attrNameLst>
                                      </p:cBhvr>
                                      <p:tavLst>
                                        <p:tav tm="0">
                                          <p:val>
                                            <p:strVal val="#ppt_x"/>
                                          </p:val>
                                        </p:tav>
                                        <p:tav tm="100000">
                                          <p:val>
                                            <p:strVal val="#ppt_x"/>
                                          </p:val>
                                        </p:tav>
                                      </p:tavLst>
                                    </p:anim>
                                    <p:anim calcmode="lin" valueType="num">
                                      <p:cBhvr additive="base">
                                        <p:cTn id="333" dur="500" fill="hold"/>
                                        <p:tgtEl>
                                          <p:spTgt spid="97"/>
                                        </p:tgtEl>
                                        <p:attrNameLst>
                                          <p:attrName>ppt_y</p:attrName>
                                        </p:attrNameLst>
                                      </p:cBhvr>
                                      <p:tavLst>
                                        <p:tav tm="0">
                                          <p:val>
                                            <p:strVal val="0-#ppt_h/2"/>
                                          </p:val>
                                        </p:tav>
                                        <p:tav tm="100000">
                                          <p:val>
                                            <p:strVal val="#ppt_y"/>
                                          </p:val>
                                        </p:tav>
                                      </p:tavLst>
                                    </p:anim>
                                  </p:childTnLst>
                                </p:cTn>
                              </p:par>
                              <p:par>
                                <p:cTn id="334" presetID="2" presetClass="entr" presetSubtype="1" fill="hold" nodeType="withEffect">
                                  <p:stCondLst>
                                    <p:cond delay="0"/>
                                  </p:stCondLst>
                                  <p:childTnLst>
                                    <p:set>
                                      <p:cBhvr>
                                        <p:cTn id="335" dur="1" fill="hold">
                                          <p:stCondLst>
                                            <p:cond delay="0"/>
                                          </p:stCondLst>
                                        </p:cTn>
                                        <p:tgtEl>
                                          <p:spTgt spid="98"/>
                                        </p:tgtEl>
                                        <p:attrNameLst>
                                          <p:attrName>style.visibility</p:attrName>
                                        </p:attrNameLst>
                                      </p:cBhvr>
                                      <p:to>
                                        <p:strVal val="visible"/>
                                      </p:to>
                                    </p:set>
                                    <p:anim calcmode="lin" valueType="num">
                                      <p:cBhvr additive="base">
                                        <p:cTn id="336" dur="500" fill="hold"/>
                                        <p:tgtEl>
                                          <p:spTgt spid="98"/>
                                        </p:tgtEl>
                                        <p:attrNameLst>
                                          <p:attrName>ppt_x</p:attrName>
                                        </p:attrNameLst>
                                      </p:cBhvr>
                                      <p:tavLst>
                                        <p:tav tm="0">
                                          <p:val>
                                            <p:strVal val="#ppt_x"/>
                                          </p:val>
                                        </p:tav>
                                        <p:tav tm="100000">
                                          <p:val>
                                            <p:strVal val="#ppt_x"/>
                                          </p:val>
                                        </p:tav>
                                      </p:tavLst>
                                    </p:anim>
                                    <p:anim calcmode="lin" valueType="num">
                                      <p:cBhvr additive="base">
                                        <p:cTn id="337" dur="500" fill="hold"/>
                                        <p:tgtEl>
                                          <p:spTgt spid="98"/>
                                        </p:tgtEl>
                                        <p:attrNameLst>
                                          <p:attrName>ppt_y</p:attrName>
                                        </p:attrNameLst>
                                      </p:cBhvr>
                                      <p:tavLst>
                                        <p:tav tm="0">
                                          <p:val>
                                            <p:strVal val="0-#ppt_h/2"/>
                                          </p:val>
                                        </p:tav>
                                        <p:tav tm="100000">
                                          <p:val>
                                            <p:strVal val="#ppt_y"/>
                                          </p:val>
                                        </p:tav>
                                      </p:tavLst>
                                    </p:anim>
                                  </p:childTnLst>
                                </p:cTn>
                              </p:par>
                              <p:par>
                                <p:cTn id="338" presetID="2" presetClass="entr" presetSubtype="1" fill="hold" nodeType="withEffect">
                                  <p:stCondLst>
                                    <p:cond delay="0"/>
                                  </p:stCondLst>
                                  <p:childTnLst>
                                    <p:set>
                                      <p:cBhvr>
                                        <p:cTn id="339" dur="1" fill="hold">
                                          <p:stCondLst>
                                            <p:cond delay="0"/>
                                          </p:stCondLst>
                                        </p:cTn>
                                        <p:tgtEl>
                                          <p:spTgt spid="99"/>
                                        </p:tgtEl>
                                        <p:attrNameLst>
                                          <p:attrName>style.visibility</p:attrName>
                                        </p:attrNameLst>
                                      </p:cBhvr>
                                      <p:to>
                                        <p:strVal val="visible"/>
                                      </p:to>
                                    </p:set>
                                    <p:anim calcmode="lin" valueType="num">
                                      <p:cBhvr additive="base">
                                        <p:cTn id="340" dur="500" fill="hold"/>
                                        <p:tgtEl>
                                          <p:spTgt spid="99"/>
                                        </p:tgtEl>
                                        <p:attrNameLst>
                                          <p:attrName>ppt_x</p:attrName>
                                        </p:attrNameLst>
                                      </p:cBhvr>
                                      <p:tavLst>
                                        <p:tav tm="0">
                                          <p:val>
                                            <p:strVal val="#ppt_x"/>
                                          </p:val>
                                        </p:tav>
                                        <p:tav tm="100000">
                                          <p:val>
                                            <p:strVal val="#ppt_x"/>
                                          </p:val>
                                        </p:tav>
                                      </p:tavLst>
                                    </p:anim>
                                    <p:anim calcmode="lin" valueType="num">
                                      <p:cBhvr additive="base">
                                        <p:cTn id="341" dur="500" fill="hold"/>
                                        <p:tgtEl>
                                          <p:spTgt spid="99"/>
                                        </p:tgtEl>
                                        <p:attrNameLst>
                                          <p:attrName>ppt_y</p:attrName>
                                        </p:attrNameLst>
                                      </p:cBhvr>
                                      <p:tavLst>
                                        <p:tav tm="0">
                                          <p:val>
                                            <p:strVal val="0-#ppt_h/2"/>
                                          </p:val>
                                        </p:tav>
                                        <p:tav tm="100000">
                                          <p:val>
                                            <p:strVal val="#ppt_y"/>
                                          </p:val>
                                        </p:tav>
                                      </p:tavLst>
                                    </p:anim>
                                  </p:childTnLst>
                                </p:cTn>
                              </p:par>
                              <p:par>
                                <p:cTn id="342" presetID="2" presetClass="entr" presetSubtype="1" fill="hold" nodeType="withEffect">
                                  <p:stCondLst>
                                    <p:cond delay="0"/>
                                  </p:stCondLst>
                                  <p:childTnLst>
                                    <p:set>
                                      <p:cBhvr>
                                        <p:cTn id="343" dur="1" fill="hold">
                                          <p:stCondLst>
                                            <p:cond delay="0"/>
                                          </p:stCondLst>
                                        </p:cTn>
                                        <p:tgtEl>
                                          <p:spTgt spid="100"/>
                                        </p:tgtEl>
                                        <p:attrNameLst>
                                          <p:attrName>style.visibility</p:attrName>
                                        </p:attrNameLst>
                                      </p:cBhvr>
                                      <p:to>
                                        <p:strVal val="visible"/>
                                      </p:to>
                                    </p:set>
                                    <p:anim calcmode="lin" valueType="num">
                                      <p:cBhvr additive="base">
                                        <p:cTn id="344" dur="500" fill="hold"/>
                                        <p:tgtEl>
                                          <p:spTgt spid="100"/>
                                        </p:tgtEl>
                                        <p:attrNameLst>
                                          <p:attrName>ppt_x</p:attrName>
                                        </p:attrNameLst>
                                      </p:cBhvr>
                                      <p:tavLst>
                                        <p:tav tm="0">
                                          <p:val>
                                            <p:strVal val="#ppt_x"/>
                                          </p:val>
                                        </p:tav>
                                        <p:tav tm="100000">
                                          <p:val>
                                            <p:strVal val="#ppt_x"/>
                                          </p:val>
                                        </p:tav>
                                      </p:tavLst>
                                    </p:anim>
                                    <p:anim calcmode="lin" valueType="num">
                                      <p:cBhvr additive="base">
                                        <p:cTn id="345" dur="500" fill="hold"/>
                                        <p:tgtEl>
                                          <p:spTgt spid="100"/>
                                        </p:tgtEl>
                                        <p:attrNameLst>
                                          <p:attrName>ppt_y</p:attrName>
                                        </p:attrNameLst>
                                      </p:cBhvr>
                                      <p:tavLst>
                                        <p:tav tm="0">
                                          <p:val>
                                            <p:strVal val="0-#ppt_h/2"/>
                                          </p:val>
                                        </p:tav>
                                        <p:tav tm="100000">
                                          <p:val>
                                            <p:strVal val="#ppt_y"/>
                                          </p:val>
                                        </p:tav>
                                      </p:tavLst>
                                    </p:anim>
                                  </p:childTnLst>
                                </p:cTn>
                              </p:par>
                              <p:par>
                                <p:cTn id="346" presetID="2" presetClass="entr" presetSubtype="1" fill="hold" nodeType="withEffect">
                                  <p:stCondLst>
                                    <p:cond delay="0"/>
                                  </p:stCondLst>
                                  <p:childTnLst>
                                    <p:set>
                                      <p:cBhvr>
                                        <p:cTn id="347" dur="1" fill="hold">
                                          <p:stCondLst>
                                            <p:cond delay="0"/>
                                          </p:stCondLst>
                                        </p:cTn>
                                        <p:tgtEl>
                                          <p:spTgt spid="101"/>
                                        </p:tgtEl>
                                        <p:attrNameLst>
                                          <p:attrName>style.visibility</p:attrName>
                                        </p:attrNameLst>
                                      </p:cBhvr>
                                      <p:to>
                                        <p:strVal val="visible"/>
                                      </p:to>
                                    </p:set>
                                    <p:anim calcmode="lin" valueType="num">
                                      <p:cBhvr additive="base">
                                        <p:cTn id="348" dur="500" fill="hold"/>
                                        <p:tgtEl>
                                          <p:spTgt spid="101"/>
                                        </p:tgtEl>
                                        <p:attrNameLst>
                                          <p:attrName>ppt_x</p:attrName>
                                        </p:attrNameLst>
                                      </p:cBhvr>
                                      <p:tavLst>
                                        <p:tav tm="0">
                                          <p:val>
                                            <p:strVal val="#ppt_x"/>
                                          </p:val>
                                        </p:tav>
                                        <p:tav tm="100000">
                                          <p:val>
                                            <p:strVal val="#ppt_x"/>
                                          </p:val>
                                        </p:tav>
                                      </p:tavLst>
                                    </p:anim>
                                    <p:anim calcmode="lin" valueType="num">
                                      <p:cBhvr additive="base">
                                        <p:cTn id="349" dur="500" fill="hold"/>
                                        <p:tgtEl>
                                          <p:spTgt spid="101"/>
                                        </p:tgtEl>
                                        <p:attrNameLst>
                                          <p:attrName>ppt_y</p:attrName>
                                        </p:attrNameLst>
                                      </p:cBhvr>
                                      <p:tavLst>
                                        <p:tav tm="0">
                                          <p:val>
                                            <p:strVal val="0-#ppt_h/2"/>
                                          </p:val>
                                        </p:tav>
                                        <p:tav tm="100000">
                                          <p:val>
                                            <p:strVal val="#ppt_y"/>
                                          </p:val>
                                        </p:tav>
                                      </p:tavLst>
                                    </p:anim>
                                  </p:childTnLst>
                                </p:cTn>
                              </p:par>
                              <p:par>
                                <p:cTn id="350" presetID="2" presetClass="entr" presetSubtype="1" fill="hold" nodeType="withEffect">
                                  <p:stCondLst>
                                    <p:cond delay="0"/>
                                  </p:stCondLst>
                                  <p:childTnLst>
                                    <p:set>
                                      <p:cBhvr>
                                        <p:cTn id="351" dur="1" fill="hold">
                                          <p:stCondLst>
                                            <p:cond delay="0"/>
                                          </p:stCondLst>
                                        </p:cTn>
                                        <p:tgtEl>
                                          <p:spTgt spid="102"/>
                                        </p:tgtEl>
                                        <p:attrNameLst>
                                          <p:attrName>style.visibility</p:attrName>
                                        </p:attrNameLst>
                                      </p:cBhvr>
                                      <p:to>
                                        <p:strVal val="visible"/>
                                      </p:to>
                                    </p:set>
                                    <p:anim calcmode="lin" valueType="num">
                                      <p:cBhvr additive="base">
                                        <p:cTn id="352" dur="500" fill="hold"/>
                                        <p:tgtEl>
                                          <p:spTgt spid="102"/>
                                        </p:tgtEl>
                                        <p:attrNameLst>
                                          <p:attrName>ppt_x</p:attrName>
                                        </p:attrNameLst>
                                      </p:cBhvr>
                                      <p:tavLst>
                                        <p:tav tm="0">
                                          <p:val>
                                            <p:strVal val="#ppt_x"/>
                                          </p:val>
                                        </p:tav>
                                        <p:tav tm="100000">
                                          <p:val>
                                            <p:strVal val="#ppt_x"/>
                                          </p:val>
                                        </p:tav>
                                      </p:tavLst>
                                    </p:anim>
                                    <p:anim calcmode="lin" valueType="num">
                                      <p:cBhvr additive="base">
                                        <p:cTn id="353" dur="500" fill="hold"/>
                                        <p:tgtEl>
                                          <p:spTgt spid="102"/>
                                        </p:tgtEl>
                                        <p:attrNameLst>
                                          <p:attrName>ppt_y</p:attrName>
                                        </p:attrNameLst>
                                      </p:cBhvr>
                                      <p:tavLst>
                                        <p:tav tm="0">
                                          <p:val>
                                            <p:strVal val="0-#ppt_h/2"/>
                                          </p:val>
                                        </p:tav>
                                        <p:tav tm="100000">
                                          <p:val>
                                            <p:strVal val="#ppt_y"/>
                                          </p:val>
                                        </p:tav>
                                      </p:tavLst>
                                    </p:anim>
                                  </p:childTnLst>
                                </p:cTn>
                              </p:par>
                              <p:par>
                                <p:cTn id="354" presetID="2" presetClass="entr" presetSubtype="1" fill="hold" nodeType="withEffect">
                                  <p:stCondLst>
                                    <p:cond delay="0"/>
                                  </p:stCondLst>
                                  <p:childTnLst>
                                    <p:set>
                                      <p:cBhvr>
                                        <p:cTn id="355" dur="1" fill="hold">
                                          <p:stCondLst>
                                            <p:cond delay="0"/>
                                          </p:stCondLst>
                                        </p:cTn>
                                        <p:tgtEl>
                                          <p:spTgt spid="103"/>
                                        </p:tgtEl>
                                        <p:attrNameLst>
                                          <p:attrName>style.visibility</p:attrName>
                                        </p:attrNameLst>
                                      </p:cBhvr>
                                      <p:to>
                                        <p:strVal val="visible"/>
                                      </p:to>
                                    </p:set>
                                    <p:anim calcmode="lin" valueType="num">
                                      <p:cBhvr additive="base">
                                        <p:cTn id="356" dur="500" fill="hold"/>
                                        <p:tgtEl>
                                          <p:spTgt spid="103"/>
                                        </p:tgtEl>
                                        <p:attrNameLst>
                                          <p:attrName>ppt_x</p:attrName>
                                        </p:attrNameLst>
                                      </p:cBhvr>
                                      <p:tavLst>
                                        <p:tav tm="0">
                                          <p:val>
                                            <p:strVal val="#ppt_x"/>
                                          </p:val>
                                        </p:tav>
                                        <p:tav tm="100000">
                                          <p:val>
                                            <p:strVal val="#ppt_x"/>
                                          </p:val>
                                        </p:tav>
                                      </p:tavLst>
                                    </p:anim>
                                    <p:anim calcmode="lin" valueType="num">
                                      <p:cBhvr additive="base">
                                        <p:cTn id="357" dur="500" fill="hold"/>
                                        <p:tgtEl>
                                          <p:spTgt spid="103"/>
                                        </p:tgtEl>
                                        <p:attrNameLst>
                                          <p:attrName>ppt_y</p:attrName>
                                        </p:attrNameLst>
                                      </p:cBhvr>
                                      <p:tavLst>
                                        <p:tav tm="0">
                                          <p:val>
                                            <p:strVal val="0-#ppt_h/2"/>
                                          </p:val>
                                        </p:tav>
                                        <p:tav tm="100000">
                                          <p:val>
                                            <p:strVal val="#ppt_y"/>
                                          </p:val>
                                        </p:tav>
                                      </p:tavLst>
                                    </p:anim>
                                  </p:childTnLst>
                                </p:cTn>
                              </p:par>
                              <p:par>
                                <p:cTn id="358" presetID="2" presetClass="entr" presetSubtype="1" fill="hold" nodeType="withEffect">
                                  <p:stCondLst>
                                    <p:cond delay="0"/>
                                  </p:stCondLst>
                                  <p:childTnLst>
                                    <p:set>
                                      <p:cBhvr>
                                        <p:cTn id="359" dur="1" fill="hold">
                                          <p:stCondLst>
                                            <p:cond delay="0"/>
                                          </p:stCondLst>
                                        </p:cTn>
                                        <p:tgtEl>
                                          <p:spTgt spid="104"/>
                                        </p:tgtEl>
                                        <p:attrNameLst>
                                          <p:attrName>style.visibility</p:attrName>
                                        </p:attrNameLst>
                                      </p:cBhvr>
                                      <p:to>
                                        <p:strVal val="visible"/>
                                      </p:to>
                                    </p:set>
                                    <p:anim calcmode="lin" valueType="num">
                                      <p:cBhvr additive="base">
                                        <p:cTn id="360" dur="500" fill="hold"/>
                                        <p:tgtEl>
                                          <p:spTgt spid="104"/>
                                        </p:tgtEl>
                                        <p:attrNameLst>
                                          <p:attrName>ppt_x</p:attrName>
                                        </p:attrNameLst>
                                      </p:cBhvr>
                                      <p:tavLst>
                                        <p:tav tm="0">
                                          <p:val>
                                            <p:strVal val="#ppt_x"/>
                                          </p:val>
                                        </p:tav>
                                        <p:tav tm="100000">
                                          <p:val>
                                            <p:strVal val="#ppt_x"/>
                                          </p:val>
                                        </p:tav>
                                      </p:tavLst>
                                    </p:anim>
                                    <p:anim calcmode="lin" valueType="num">
                                      <p:cBhvr additive="base">
                                        <p:cTn id="361" dur="500" fill="hold"/>
                                        <p:tgtEl>
                                          <p:spTgt spid="104"/>
                                        </p:tgtEl>
                                        <p:attrNameLst>
                                          <p:attrName>ppt_y</p:attrName>
                                        </p:attrNameLst>
                                      </p:cBhvr>
                                      <p:tavLst>
                                        <p:tav tm="0">
                                          <p:val>
                                            <p:strVal val="0-#ppt_h/2"/>
                                          </p:val>
                                        </p:tav>
                                        <p:tav tm="100000">
                                          <p:val>
                                            <p:strVal val="#ppt_y"/>
                                          </p:val>
                                        </p:tav>
                                      </p:tavLst>
                                    </p:anim>
                                  </p:childTnLst>
                                </p:cTn>
                              </p:par>
                              <p:par>
                                <p:cTn id="362" presetID="2" presetClass="entr" presetSubtype="1" fill="hold" nodeType="withEffect">
                                  <p:stCondLst>
                                    <p:cond delay="0"/>
                                  </p:stCondLst>
                                  <p:childTnLst>
                                    <p:set>
                                      <p:cBhvr>
                                        <p:cTn id="363" dur="1" fill="hold">
                                          <p:stCondLst>
                                            <p:cond delay="0"/>
                                          </p:stCondLst>
                                        </p:cTn>
                                        <p:tgtEl>
                                          <p:spTgt spid="105"/>
                                        </p:tgtEl>
                                        <p:attrNameLst>
                                          <p:attrName>style.visibility</p:attrName>
                                        </p:attrNameLst>
                                      </p:cBhvr>
                                      <p:to>
                                        <p:strVal val="visible"/>
                                      </p:to>
                                    </p:set>
                                    <p:anim calcmode="lin" valueType="num">
                                      <p:cBhvr additive="base">
                                        <p:cTn id="364" dur="500" fill="hold"/>
                                        <p:tgtEl>
                                          <p:spTgt spid="105"/>
                                        </p:tgtEl>
                                        <p:attrNameLst>
                                          <p:attrName>ppt_x</p:attrName>
                                        </p:attrNameLst>
                                      </p:cBhvr>
                                      <p:tavLst>
                                        <p:tav tm="0">
                                          <p:val>
                                            <p:strVal val="#ppt_x"/>
                                          </p:val>
                                        </p:tav>
                                        <p:tav tm="100000">
                                          <p:val>
                                            <p:strVal val="#ppt_x"/>
                                          </p:val>
                                        </p:tav>
                                      </p:tavLst>
                                    </p:anim>
                                    <p:anim calcmode="lin" valueType="num">
                                      <p:cBhvr additive="base">
                                        <p:cTn id="365" dur="500" fill="hold"/>
                                        <p:tgtEl>
                                          <p:spTgt spid="105"/>
                                        </p:tgtEl>
                                        <p:attrNameLst>
                                          <p:attrName>ppt_y</p:attrName>
                                        </p:attrNameLst>
                                      </p:cBhvr>
                                      <p:tavLst>
                                        <p:tav tm="0">
                                          <p:val>
                                            <p:strVal val="0-#ppt_h/2"/>
                                          </p:val>
                                        </p:tav>
                                        <p:tav tm="100000">
                                          <p:val>
                                            <p:strVal val="#ppt_y"/>
                                          </p:val>
                                        </p:tav>
                                      </p:tavLst>
                                    </p:anim>
                                  </p:childTnLst>
                                </p:cTn>
                              </p:par>
                              <p:par>
                                <p:cTn id="366" presetID="2" presetClass="entr" presetSubtype="1" fill="hold" nodeType="withEffect">
                                  <p:stCondLst>
                                    <p:cond delay="0"/>
                                  </p:stCondLst>
                                  <p:childTnLst>
                                    <p:set>
                                      <p:cBhvr>
                                        <p:cTn id="367" dur="1" fill="hold">
                                          <p:stCondLst>
                                            <p:cond delay="0"/>
                                          </p:stCondLst>
                                        </p:cTn>
                                        <p:tgtEl>
                                          <p:spTgt spid="106"/>
                                        </p:tgtEl>
                                        <p:attrNameLst>
                                          <p:attrName>style.visibility</p:attrName>
                                        </p:attrNameLst>
                                      </p:cBhvr>
                                      <p:to>
                                        <p:strVal val="visible"/>
                                      </p:to>
                                    </p:set>
                                    <p:anim calcmode="lin" valueType="num">
                                      <p:cBhvr additive="base">
                                        <p:cTn id="368" dur="500" fill="hold"/>
                                        <p:tgtEl>
                                          <p:spTgt spid="106"/>
                                        </p:tgtEl>
                                        <p:attrNameLst>
                                          <p:attrName>ppt_x</p:attrName>
                                        </p:attrNameLst>
                                      </p:cBhvr>
                                      <p:tavLst>
                                        <p:tav tm="0">
                                          <p:val>
                                            <p:strVal val="#ppt_x"/>
                                          </p:val>
                                        </p:tav>
                                        <p:tav tm="100000">
                                          <p:val>
                                            <p:strVal val="#ppt_x"/>
                                          </p:val>
                                        </p:tav>
                                      </p:tavLst>
                                    </p:anim>
                                    <p:anim calcmode="lin" valueType="num">
                                      <p:cBhvr additive="base">
                                        <p:cTn id="369" dur="500" fill="hold"/>
                                        <p:tgtEl>
                                          <p:spTgt spid="106"/>
                                        </p:tgtEl>
                                        <p:attrNameLst>
                                          <p:attrName>ppt_y</p:attrName>
                                        </p:attrNameLst>
                                      </p:cBhvr>
                                      <p:tavLst>
                                        <p:tav tm="0">
                                          <p:val>
                                            <p:strVal val="0-#ppt_h/2"/>
                                          </p:val>
                                        </p:tav>
                                        <p:tav tm="100000">
                                          <p:val>
                                            <p:strVal val="#ppt_y"/>
                                          </p:val>
                                        </p:tav>
                                      </p:tavLst>
                                    </p:anim>
                                  </p:childTnLst>
                                </p:cTn>
                              </p:par>
                              <p:par>
                                <p:cTn id="370" presetID="2" presetClass="entr" presetSubtype="1" fill="hold" nodeType="withEffect">
                                  <p:stCondLst>
                                    <p:cond delay="0"/>
                                  </p:stCondLst>
                                  <p:childTnLst>
                                    <p:set>
                                      <p:cBhvr>
                                        <p:cTn id="371" dur="1" fill="hold">
                                          <p:stCondLst>
                                            <p:cond delay="0"/>
                                          </p:stCondLst>
                                        </p:cTn>
                                        <p:tgtEl>
                                          <p:spTgt spid="107"/>
                                        </p:tgtEl>
                                        <p:attrNameLst>
                                          <p:attrName>style.visibility</p:attrName>
                                        </p:attrNameLst>
                                      </p:cBhvr>
                                      <p:to>
                                        <p:strVal val="visible"/>
                                      </p:to>
                                    </p:set>
                                    <p:anim calcmode="lin" valueType="num">
                                      <p:cBhvr additive="base">
                                        <p:cTn id="372" dur="500" fill="hold"/>
                                        <p:tgtEl>
                                          <p:spTgt spid="107"/>
                                        </p:tgtEl>
                                        <p:attrNameLst>
                                          <p:attrName>ppt_x</p:attrName>
                                        </p:attrNameLst>
                                      </p:cBhvr>
                                      <p:tavLst>
                                        <p:tav tm="0">
                                          <p:val>
                                            <p:strVal val="#ppt_x"/>
                                          </p:val>
                                        </p:tav>
                                        <p:tav tm="100000">
                                          <p:val>
                                            <p:strVal val="#ppt_x"/>
                                          </p:val>
                                        </p:tav>
                                      </p:tavLst>
                                    </p:anim>
                                    <p:anim calcmode="lin" valueType="num">
                                      <p:cBhvr additive="base">
                                        <p:cTn id="373" dur="500" fill="hold"/>
                                        <p:tgtEl>
                                          <p:spTgt spid="107"/>
                                        </p:tgtEl>
                                        <p:attrNameLst>
                                          <p:attrName>ppt_y</p:attrName>
                                        </p:attrNameLst>
                                      </p:cBhvr>
                                      <p:tavLst>
                                        <p:tav tm="0">
                                          <p:val>
                                            <p:strVal val="0-#ppt_h/2"/>
                                          </p:val>
                                        </p:tav>
                                        <p:tav tm="100000">
                                          <p:val>
                                            <p:strVal val="#ppt_y"/>
                                          </p:val>
                                        </p:tav>
                                      </p:tavLst>
                                    </p:anim>
                                  </p:childTnLst>
                                </p:cTn>
                              </p:par>
                              <p:par>
                                <p:cTn id="374" presetID="2" presetClass="entr" presetSubtype="1" fill="hold" nodeType="withEffect">
                                  <p:stCondLst>
                                    <p:cond delay="0"/>
                                  </p:stCondLst>
                                  <p:childTnLst>
                                    <p:set>
                                      <p:cBhvr>
                                        <p:cTn id="375" dur="1" fill="hold">
                                          <p:stCondLst>
                                            <p:cond delay="0"/>
                                          </p:stCondLst>
                                        </p:cTn>
                                        <p:tgtEl>
                                          <p:spTgt spid="108"/>
                                        </p:tgtEl>
                                        <p:attrNameLst>
                                          <p:attrName>style.visibility</p:attrName>
                                        </p:attrNameLst>
                                      </p:cBhvr>
                                      <p:to>
                                        <p:strVal val="visible"/>
                                      </p:to>
                                    </p:set>
                                    <p:anim calcmode="lin" valueType="num">
                                      <p:cBhvr additive="base">
                                        <p:cTn id="376" dur="500" fill="hold"/>
                                        <p:tgtEl>
                                          <p:spTgt spid="108"/>
                                        </p:tgtEl>
                                        <p:attrNameLst>
                                          <p:attrName>ppt_x</p:attrName>
                                        </p:attrNameLst>
                                      </p:cBhvr>
                                      <p:tavLst>
                                        <p:tav tm="0">
                                          <p:val>
                                            <p:strVal val="#ppt_x"/>
                                          </p:val>
                                        </p:tav>
                                        <p:tav tm="100000">
                                          <p:val>
                                            <p:strVal val="#ppt_x"/>
                                          </p:val>
                                        </p:tav>
                                      </p:tavLst>
                                    </p:anim>
                                    <p:anim calcmode="lin" valueType="num">
                                      <p:cBhvr additive="base">
                                        <p:cTn id="377" dur="500" fill="hold"/>
                                        <p:tgtEl>
                                          <p:spTgt spid="108"/>
                                        </p:tgtEl>
                                        <p:attrNameLst>
                                          <p:attrName>ppt_y</p:attrName>
                                        </p:attrNameLst>
                                      </p:cBhvr>
                                      <p:tavLst>
                                        <p:tav tm="0">
                                          <p:val>
                                            <p:strVal val="0-#ppt_h/2"/>
                                          </p:val>
                                        </p:tav>
                                        <p:tav tm="100000">
                                          <p:val>
                                            <p:strVal val="#ppt_y"/>
                                          </p:val>
                                        </p:tav>
                                      </p:tavLst>
                                    </p:anim>
                                  </p:childTnLst>
                                </p:cTn>
                              </p:par>
                              <p:par>
                                <p:cTn id="378" presetID="2" presetClass="entr" presetSubtype="1" fill="hold" nodeType="withEffect">
                                  <p:stCondLst>
                                    <p:cond delay="0"/>
                                  </p:stCondLst>
                                  <p:childTnLst>
                                    <p:set>
                                      <p:cBhvr>
                                        <p:cTn id="379" dur="1" fill="hold">
                                          <p:stCondLst>
                                            <p:cond delay="0"/>
                                          </p:stCondLst>
                                        </p:cTn>
                                        <p:tgtEl>
                                          <p:spTgt spid="109"/>
                                        </p:tgtEl>
                                        <p:attrNameLst>
                                          <p:attrName>style.visibility</p:attrName>
                                        </p:attrNameLst>
                                      </p:cBhvr>
                                      <p:to>
                                        <p:strVal val="visible"/>
                                      </p:to>
                                    </p:set>
                                    <p:anim calcmode="lin" valueType="num">
                                      <p:cBhvr additive="base">
                                        <p:cTn id="380" dur="500" fill="hold"/>
                                        <p:tgtEl>
                                          <p:spTgt spid="109"/>
                                        </p:tgtEl>
                                        <p:attrNameLst>
                                          <p:attrName>ppt_x</p:attrName>
                                        </p:attrNameLst>
                                      </p:cBhvr>
                                      <p:tavLst>
                                        <p:tav tm="0">
                                          <p:val>
                                            <p:strVal val="#ppt_x"/>
                                          </p:val>
                                        </p:tav>
                                        <p:tav tm="100000">
                                          <p:val>
                                            <p:strVal val="#ppt_x"/>
                                          </p:val>
                                        </p:tav>
                                      </p:tavLst>
                                    </p:anim>
                                    <p:anim calcmode="lin" valueType="num">
                                      <p:cBhvr additive="base">
                                        <p:cTn id="381" dur="500" fill="hold"/>
                                        <p:tgtEl>
                                          <p:spTgt spid="109"/>
                                        </p:tgtEl>
                                        <p:attrNameLst>
                                          <p:attrName>ppt_y</p:attrName>
                                        </p:attrNameLst>
                                      </p:cBhvr>
                                      <p:tavLst>
                                        <p:tav tm="0">
                                          <p:val>
                                            <p:strVal val="0-#ppt_h/2"/>
                                          </p:val>
                                        </p:tav>
                                        <p:tav tm="100000">
                                          <p:val>
                                            <p:strVal val="#ppt_y"/>
                                          </p:val>
                                        </p:tav>
                                      </p:tavLst>
                                    </p:anim>
                                  </p:childTnLst>
                                </p:cTn>
                              </p:par>
                              <p:par>
                                <p:cTn id="382" presetID="2" presetClass="entr" presetSubtype="1" fill="hold" nodeType="withEffect">
                                  <p:stCondLst>
                                    <p:cond delay="0"/>
                                  </p:stCondLst>
                                  <p:childTnLst>
                                    <p:set>
                                      <p:cBhvr>
                                        <p:cTn id="383" dur="1" fill="hold">
                                          <p:stCondLst>
                                            <p:cond delay="0"/>
                                          </p:stCondLst>
                                        </p:cTn>
                                        <p:tgtEl>
                                          <p:spTgt spid="110"/>
                                        </p:tgtEl>
                                        <p:attrNameLst>
                                          <p:attrName>style.visibility</p:attrName>
                                        </p:attrNameLst>
                                      </p:cBhvr>
                                      <p:to>
                                        <p:strVal val="visible"/>
                                      </p:to>
                                    </p:set>
                                    <p:anim calcmode="lin" valueType="num">
                                      <p:cBhvr additive="base">
                                        <p:cTn id="384" dur="500" fill="hold"/>
                                        <p:tgtEl>
                                          <p:spTgt spid="110"/>
                                        </p:tgtEl>
                                        <p:attrNameLst>
                                          <p:attrName>ppt_x</p:attrName>
                                        </p:attrNameLst>
                                      </p:cBhvr>
                                      <p:tavLst>
                                        <p:tav tm="0">
                                          <p:val>
                                            <p:strVal val="#ppt_x"/>
                                          </p:val>
                                        </p:tav>
                                        <p:tav tm="100000">
                                          <p:val>
                                            <p:strVal val="#ppt_x"/>
                                          </p:val>
                                        </p:tav>
                                      </p:tavLst>
                                    </p:anim>
                                    <p:anim calcmode="lin" valueType="num">
                                      <p:cBhvr additive="base">
                                        <p:cTn id="385" dur="500" fill="hold"/>
                                        <p:tgtEl>
                                          <p:spTgt spid="110"/>
                                        </p:tgtEl>
                                        <p:attrNameLst>
                                          <p:attrName>ppt_y</p:attrName>
                                        </p:attrNameLst>
                                      </p:cBhvr>
                                      <p:tavLst>
                                        <p:tav tm="0">
                                          <p:val>
                                            <p:strVal val="0-#ppt_h/2"/>
                                          </p:val>
                                        </p:tav>
                                        <p:tav tm="100000">
                                          <p:val>
                                            <p:strVal val="#ppt_y"/>
                                          </p:val>
                                        </p:tav>
                                      </p:tavLst>
                                    </p:anim>
                                  </p:childTnLst>
                                </p:cTn>
                              </p:par>
                              <p:par>
                                <p:cTn id="386" presetID="2" presetClass="entr" presetSubtype="1" fill="hold" nodeType="withEffect">
                                  <p:stCondLst>
                                    <p:cond delay="0"/>
                                  </p:stCondLst>
                                  <p:childTnLst>
                                    <p:set>
                                      <p:cBhvr>
                                        <p:cTn id="387" dur="1" fill="hold">
                                          <p:stCondLst>
                                            <p:cond delay="0"/>
                                          </p:stCondLst>
                                        </p:cTn>
                                        <p:tgtEl>
                                          <p:spTgt spid="111"/>
                                        </p:tgtEl>
                                        <p:attrNameLst>
                                          <p:attrName>style.visibility</p:attrName>
                                        </p:attrNameLst>
                                      </p:cBhvr>
                                      <p:to>
                                        <p:strVal val="visible"/>
                                      </p:to>
                                    </p:set>
                                    <p:anim calcmode="lin" valueType="num">
                                      <p:cBhvr additive="base">
                                        <p:cTn id="388" dur="500" fill="hold"/>
                                        <p:tgtEl>
                                          <p:spTgt spid="111"/>
                                        </p:tgtEl>
                                        <p:attrNameLst>
                                          <p:attrName>ppt_x</p:attrName>
                                        </p:attrNameLst>
                                      </p:cBhvr>
                                      <p:tavLst>
                                        <p:tav tm="0">
                                          <p:val>
                                            <p:strVal val="#ppt_x"/>
                                          </p:val>
                                        </p:tav>
                                        <p:tav tm="100000">
                                          <p:val>
                                            <p:strVal val="#ppt_x"/>
                                          </p:val>
                                        </p:tav>
                                      </p:tavLst>
                                    </p:anim>
                                    <p:anim calcmode="lin" valueType="num">
                                      <p:cBhvr additive="base">
                                        <p:cTn id="389" dur="500" fill="hold"/>
                                        <p:tgtEl>
                                          <p:spTgt spid="111"/>
                                        </p:tgtEl>
                                        <p:attrNameLst>
                                          <p:attrName>ppt_y</p:attrName>
                                        </p:attrNameLst>
                                      </p:cBhvr>
                                      <p:tavLst>
                                        <p:tav tm="0">
                                          <p:val>
                                            <p:strVal val="0-#ppt_h/2"/>
                                          </p:val>
                                        </p:tav>
                                        <p:tav tm="100000">
                                          <p:val>
                                            <p:strVal val="#ppt_y"/>
                                          </p:val>
                                        </p:tav>
                                      </p:tavLst>
                                    </p:anim>
                                  </p:childTnLst>
                                </p:cTn>
                              </p:par>
                              <p:par>
                                <p:cTn id="390" presetID="2" presetClass="entr" presetSubtype="1" fill="hold" nodeType="withEffect">
                                  <p:stCondLst>
                                    <p:cond delay="0"/>
                                  </p:stCondLst>
                                  <p:childTnLst>
                                    <p:set>
                                      <p:cBhvr>
                                        <p:cTn id="391" dur="1" fill="hold">
                                          <p:stCondLst>
                                            <p:cond delay="0"/>
                                          </p:stCondLst>
                                        </p:cTn>
                                        <p:tgtEl>
                                          <p:spTgt spid="112"/>
                                        </p:tgtEl>
                                        <p:attrNameLst>
                                          <p:attrName>style.visibility</p:attrName>
                                        </p:attrNameLst>
                                      </p:cBhvr>
                                      <p:to>
                                        <p:strVal val="visible"/>
                                      </p:to>
                                    </p:set>
                                    <p:anim calcmode="lin" valueType="num">
                                      <p:cBhvr additive="base">
                                        <p:cTn id="392" dur="500" fill="hold"/>
                                        <p:tgtEl>
                                          <p:spTgt spid="112"/>
                                        </p:tgtEl>
                                        <p:attrNameLst>
                                          <p:attrName>ppt_x</p:attrName>
                                        </p:attrNameLst>
                                      </p:cBhvr>
                                      <p:tavLst>
                                        <p:tav tm="0">
                                          <p:val>
                                            <p:strVal val="#ppt_x"/>
                                          </p:val>
                                        </p:tav>
                                        <p:tav tm="100000">
                                          <p:val>
                                            <p:strVal val="#ppt_x"/>
                                          </p:val>
                                        </p:tav>
                                      </p:tavLst>
                                    </p:anim>
                                    <p:anim calcmode="lin" valueType="num">
                                      <p:cBhvr additive="base">
                                        <p:cTn id="393" dur="500" fill="hold"/>
                                        <p:tgtEl>
                                          <p:spTgt spid="112"/>
                                        </p:tgtEl>
                                        <p:attrNameLst>
                                          <p:attrName>ppt_y</p:attrName>
                                        </p:attrNameLst>
                                      </p:cBhvr>
                                      <p:tavLst>
                                        <p:tav tm="0">
                                          <p:val>
                                            <p:strVal val="0-#ppt_h/2"/>
                                          </p:val>
                                        </p:tav>
                                        <p:tav tm="100000">
                                          <p:val>
                                            <p:strVal val="#ppt_y"/>
                                          </p:val>
                                        </p:tav>
                                      </p:tavLst>
                                    </p:anim>
                                  </p:childTnLst>
                                </p:cTn>
                              </p:par>
                              <p:par>
                                <p:cTn id="394" presetID="2" presetClass="entr" presetSubtype="1" fill="hold" nodeType="withEffect">
                                  <p:stCondLst>
                                    <p:cond delay="0"/>
                                  </p:stCondLst>
                                  <p:childTnLst>
                                    <p:set>
                                      <p:cBhvr>
                                        <p:cTn id="395" dur="1" fill="hold">
                                          <p:stCondLst>
                                            <p:cond delay="0"/>
                                          </p:stCondLst>
                                        </p:cTn>
                                        <p:tgtEl>
                                          <p:spTgt spid="113"/>
                                        </p:tgtEl>
                                        <p:attrNameLst>
                                          <p:attrName>style.visibility</p:attrName>
                                        </p:attrNameLst>
                                      </p:cBhvr>
                                      <p:to>
                                        <p:strVal val="visible"/>
                                      </p:to>
                                    </p:set>
                                    <p:anim calcmode="lin" valueType="num">
                                      <p:cBhvr additive="base">
                                        <p:cTn id="396" dur="500" fill="hold"/>
                                        <p:tgtEl>
                                          <p:spTgt spid="113"/>
                                        </p:tgtEl>
                                        <p:attrNameLst>
                                          <p:attrName>ppt_x</p:attrName>
                                        </p:attrNameLst>
                                      </p:cBhvr>
                                      <p:tavLst>
                                        <p:tav tm="0">
                                          <p:val>
                                            <p:strVal val="#ppt_x"/>
                                          </p:val>
                                        </p:tav>
                                        <p:tav tm="100000">
                                          <p:val>
                                            <p:strVal val="#ppt_x"/>
                                          </p:val>
                                        </p:tav>
                                      </p:tavLst>
                                    </p:anim>
                                    <p:anim calcmode="lin" valueType="num">
                                      <p:cBhvr additive="base">
                                        <p:cTn id="397" dur="500" fill="hold"/>
                                        <p:tgtEl>
                                          <p:spTgt spid="113"/>
                                        </p:tgtEl>
                                        <p:attrNameLst>
                                          <p:attrName>ppt_y</p:attrName>
                                        </p:attrNameLst>
                                      </p:cBhvr>
                                      <p:tavLst>
                                        <p:tav tm="0">
                                          <p:val>
                                            <p:strVal val="0-#ppt_h/2"/>
                                          </p:val>
                                        </p:tav>
                                        <p:tav tm="100000">
                                          <p:val>
                                            <p:strVal val="#ppt_y"/>
                                          </p:val>
                                        </p:tav>
                                      </p:tavLst>
                                    </p:anim>
                                  </p:childTnLst>
                                </p:cTn>
                              </p:par>
                              <p:par>
                                <p:cTn id="398" presetID="2" presetClass="entr" presetSubtype="1" fill="hold" nodeType="withEffect">
                                  <p:stCondLst>
                                    <p:cond delay="0"/>
                                  </p:stCondLst>
                                  <p:childTnLst>
                                    <p:set>
                                      <p:cBhvr>
                                        <p:cTn id="399" dur="1" fill="hold">
                                          <p:stCondLst>
                                            <p:cond delay="0"/>
                                          </p:stCondLst>
                                        </p:cTn>
                                        <p:tgtEl>
                                          <p:spTgt spid="114"/>
                                        </p:tgtEl>
                                        <p:attrNameLst>
                                          <p:attrName>style.visibility</p:attrName>
                                        </p:attrNameLst>
                                      </p:cBhvr>
                                      <p:to>
                                        <p:strVal val="visible"/>
                                      </p:to>
                                    </p:set>
                                    <p:anim calcmode="lin" valueType="num">
                                      <p:cBhvr additive="base">
                                        <p:cTn id="400" dur="500" fill="hold"/>
                                        <p:tgtEl>
                                          <p:spTgt spid="114"/>
                                        </p:tgtEl>
                                        <p:attrNameLst>
                                          <p:attrName>ppt_x</p:attrName>
                                        </p:attrNameLst>
                                      </p:cBhvr>
                                      <p:tavLst>
                                        <p:tav tm="0">
                                          <p:val>
                                            <p:strVal val="#ppt_x"/>
                                          </p:val>
                                        </p:tav>
                                        <p:tav tm="100000">
                                          <p:val>
                                            <p:strVal val="#ppt_x"/>
                                          </p:val>
                                        </p:tav>
                                      </p:tavLst>
                                    </p:anim>
                                    <p:anim calcmode="lin" valueType="num">
                                      <p:cBhvr additive="base">
                                        <p:cTn id="401" dur="500" fill="hold"/>
                                        <p:tgtEl>
                                          <p:spTgt spid="114"/>
                                        </p:tgtEl>
                                        <p:attrNameLst>
                                          <p:attrName>ppt_y</p:attrName>
                                        </p:attrNameLst>
                                      </p:cBhvr>
                                      <p:tavLst>
                                        <p:tav tm="0">
                                          <p:val>
                                            <p:strVal val="0-#ppt_h/2"/>
                                          </p:val>
                                        </p:tav>
                                        <p:tav tm="100000">
                                          <p:val>
                                            <p:strVal val="#ppt_y"/>
                                          </p:val>
                                        </p:tav>
                                      </p:tavLst>
                                    </p:anim>
                                  </p:childTnLst>
                                </p:cTn>
                              </p:par>
                              <p:par>
                                <p:cTn id="402" presetID="2" presetClass="entr" presetSubtype="1" fill="hold" nodeType="withEffect">
                                  <p:stCondLst>
                                    <p:cond delay="0"/>
                                  </p:stCondLst>
                                  <p:childTnLst>
                                    <p:set>
                                      <p:cBhvr>
                                        <p:cTn id="403" dur="1" fill="hold">
                                          <p:stCondLst>
                                            <p:cond delay="0"/>
                                          </p:stCondLst>
                                        </p:cTn>
                                        <p:tgtEl>
                                          <p:spTgt spid="115"/>
                                        </p:tgtEl>
                                        <p:attrNameLst>
                                          <p:attrName>style.visibility</p:attrName>
                                        </p:attrNameLst>
                                      </p:cBhvr>
                                      <p:to>
                                        <p:strVal val="visible"/>
                                      </p:to>
                                    </p:set>
                                    <p:anim calcmode="lin" valueType="num">
                                      <p:cBhvr additive="base">
                                        <p:cTn id="404" dur="500" fill="hold"/>
                                        <p:tgtEl>
                                          <p:spTgt spid="115"/>
                                        </p:tgtEl>
                                        <p:attrNameLst>
                                          <p:attrName>ppt_x</p:attrName>
                                        </p:attrNameLst>
                                      </p:cBhvr>
                                      <p:tavLst>
                                        <p:tav tm="0">
                                          <p:val>
                                            <p:strVal val="#ppt_x"/>
                                          </p:val>
                                        </p:tav>
                                        <p:tav tm="100000">
                                          <p:val>
                                            <p:strVal val="#ppt_x"/>
                                          </p:val>
                                        </p:tav>
                                      </p:tavLst>
                                    </p:anim>
                                    <p:anim calcmode="lin" valueType="num">
                                      <p:cBhvr additive="base">
                                        <p:cTn id="405" dur="500" fill="hold"/>
                                        <p:tgtEl>
                                          <p:spTgt spid="115"/>
                                        </p:tgtEl>
                                        <p:attrNameLst>
                                          <p:attrName>ppt_y</p:attrName>
                                        </p:attrNameLst>
                                      </p:cBhvr>
                                      <p:tavLst>
                                        <p:tav tm="0">
                                          <p:val>
                                            <p:strVal val="0-#ppt_h/2"/>
                                          </p:val>
                                        </p:tav>
                                        <p:tav tm="100000">
                                          <p:val>
                                            <p:strVal val="#ppt_y"/>
                                          </p:val>
                                        </p:tav>
                                      </p:tavLst>
                                    </p:anim>
                                  </p:childTnLst>
                                </p:cTn>
                              </p:par>
                              <p:par>
                                <p:cTn id="406" presetID="2" presetClass="entr" presetSubtype="1" fill="hold" nodeType="withEffect">
                                  <p:stCondLst>
                                    <p:cond delay="0"/>
                                  </p:stCondLst>
                                  <p:childTnLst>
                                    <p:set>
                                      <p:cBhvr>
                                        <p:cTn id="407" dur="1" fill="hold">
                                          <p:stCondLst>
                                            <p:cond delay="0"/>
                                          </p:stCondLst>
                                        </p:cTn>
                                        <p:tgtEl>
                                          <p:spTgt spid="116"/>
                                        </p:tgtEl>
                                        <p:attrNameLst>
                                          <p:attrName>style.visibility</p:attrName>
                                        </p:attrNameLst>
                                      </p:cBhvr>
                                      <p:to>
                                        <p:strVal val="visible"/>
                                      </p:to>
                                    </p:set>
                                    <p:anim calcmode="lin" valueType="num">
                                      <p:cBhvr additive="base">
                                        <p:cTn id="408" dur="500" fill="hold"/>
                                        <p:tgtEl>
                                          <p:spTgt spid="116"/>
                                        </p:tgtEl>
                                        <p:attrNameLst>
                                          <p:attrName>ppt_x</p:attrName>
                                        </p:attrNameLst>
                                      </p:cBhvr>
                                      <p:tavLst>
                                        <p:tav tm="0">
                                          <p:val>
                                            <p:strVal val="#ppt_x"/>
                                          </p:val>
                                        </p:tav>
                                        <p:tav tm="100000">
                                          <p:val>
                                            <p:strVal val="#ppt_x"/>
                                          </p:val>
                                        </p:tav>
                                      </p:tavLst>
                                    </p:anim>
                                    <p:anim calcmode="lin" valueType="num">
                                      <p:cBhvr additive="base">
                                        <p:cTn id="409" dur="500" fill="hold"/>
                                        <p:tgtEl>
                                          <p:spTgt spid="116"/>
                                        </p:tgtEl>
                                        <p:attrNameLst>
                                          <p:attrName>ppt_y</p:attrName>
                                        </p:attrNameLst>
                                      </p:cBhvr>
                                      <p:tavLst>
                                        <p:tav tm="0">
                                          <p:val>
                                            <p:strVal val="0-#ppt_h/2"/>
                                          </p:val>
                                        </p:tav>
                                        <p:tav tm="100000">
                                          <p:val>
                                            <p:strVal val="#ppt_y"/>
                                          </p:val>
                                        </p:tav>
                                      </p:tavLst>
                                    </p:anim>
                                  </p:childTnLst>
                                </p:cTn>
                              </p:par>
                              <p:par>
                                <p:cTn id="410" presetID="2" presetClass="entr" presetSubtype="1" fill="hold" nodeType="withEffect">
                                  <p:stCondLst>
                                    <p:cond delay="0"/>
                                  </p:stCondLst>
                                  <p:childTnLst>
                                    <p:set>
                                      <p:cBhvr>
                                        <p:cTn id="411" dur="1" fill="hold">
                                          <p:stCondLst>
                                            <p:cond delay="0"/>
                                          </p:stCondLst>
                                        </p:cTn>
                                        <p:tgtEl>
                                          <p:spTgt spid="117"/>
                                        </p:tgtEl>
                                        <p:attrNameLst>
                                          <p:attrName>style.visibility</p:attrName>
                                        </p:attrNameLst>
                                      </p:cBhvr>
                                      <p:to>
                                        <p:strVal val="visible"/>
                                      </p:to>
                                    </p:set>
                                    <p:anim calcmode="lin" valueType="num">
                                      <p:cBhvr additive="base">
                                        <p:cTn id="412" dur="500" fill="hold"/>
                                        <p:tgtEl>
                                          <p:spTgt spid="117"/>
                                        </p:tgtEl>
                                        <p:attrNameLst>
                                          <p:attrName>ppt_x</p:attrName>
                                        </p:attrNameLst>
                                      </p:cBhvr>
                                      <p:tavLst>
                                        <p:tav tm="0">
                                          <p:val>
                                            <p:strVal val="#ppt_x"/>
                                          </p:val>
                                        </p:tav>
                                        <p:tav tm="100000">
                                          <p:val>
                                            <p:strVal val="#ppt_x"/>
                                          </p:val>
                                        </p:tav>
                                      </p:tavLst>
                                    </p:anim>
                                    <p:anim calcmode="lin" valueType="num">
                                      <p:cBhvr additive="base">
                                        <p:cTn id="413" dur="500" fill="hold"/>
                                        <p:tgtEl>
                                          <p:spTgt spid="117"/>
                                        </p:tgtEl>
                                        <p:attrNameLst>
                                          <p:attrName>ppt_y</p:attrName>
                                        </p:attrNameLst>
                                      </p:cBhvr>
                                      <p:tavLst>
                                        <p:tav tm="0">
                                          <p:val>
                                            <p:strVal val="0-#ppt_h/2"/>
                                          </p:val>
                                        </p:tav>
                                        <p:tav tm="100000">
                                          <p:val>
                                            <p:strVal val="#ppt_y"/>
                                          </p:val>
                                        </p:tav>
                                      </p:tavLst>
                                    </p:anim>
                                  </p:childTnLst>
                                </p:cTn>
                              </p:par>
                              <p:par>
                                <p:cTn id="414" presetID="2" presetClass="entr" presetSubtype="1" fill="hold" nodeType="withEffect">
                                  <p:stCondLst>
                                    <p:cond delay="0"/>
                                  </p:stCondLst>
                                  <p:childTnLst>
                                    <p:set>
                                      <p:cBhvr>
                                        <p:cTn id="415" dur="1" fill="hold">
                                          <p:stCondLst>
                                            <p:cond delay="0"/>
                                          </p:stCondLst>
                                        </p:cTn>
                                        <p:tgtEl>
                                          <p:spTgt spid="118"/>
                                        </p:tgtEl>
                                        <p:attrNameLst>
                                          <p:attrName>style.visibility</p:attrName>
                                        </p:attrNameLst>
                                      </p:cBhvr>
                                      <p:to>
                                        <p:strVal val="visible"/>
                                      </p:to>
                                    </p:set>
                                    <p:anim calcmode="lin" valueType="num">
                                      <p:cBhvr additive="base">
                                        <p:cTn id="416" dur="500" fill="hold"/>
                                        <p:tgtEl>
                                          <p:spTgt spid="118"/>
                                        </p:tgtEl>
                                        <p:attrNameLst>
                                          <p:attrName>ppt_x</p:attrName>
                                        </p:attrNameLst>
                                      </p:cBhvr>
                                      <p:tavLst>
                                        <p:tav tm="0">
                                          <p:val>
                                            <p:strVal val="#ppt_x"/>
                                          </p:val>
                                        </p:tav>
                                        <p:tav tm="100000">
                                          <p:val>
                                            <p:strVal val="#ppt_x"/>
                                          </p:val>
                                        </p:tav>
                                      </p:tavLst>
                                    </p:anim>
                                    <p:anim calcmode="lin" valueType="num">
                                      <p:cBhvr additive="base">
                                        <p:cTn id="417" dur="500" fill="hold"/>
                                        <p:tgtEl>
                                          <p:spTgt spid="118"/>
                                        </p:tgtEl>
                                        <p:attrNameLst>
                                          <p:attrName>ppt_y</p:attrName>
                                        </p:attrNameLst>
                                      </p:cBhvr>
                                      <p:tavLst>
                                        <p:tav tm="0">
                                          <p:val>
                                            <p:strVal val="0-#ppt_h/2"/>
                                          </p:val>
                                        </p:tav>
                                        <p:tav tm="100000">
                                          <p:val>
                                            <p:strVal val="#ppt_y"/>
                                          </p:val>
                                        </p:tav>
                                      </p:tavLst>
                                    </p:anim>
                                  </p:childTnLst>
                                </p:cTn>
                              </p:par>
                              <p:par>
                                <p:cTn id="418" presetID="2" presetClass="entr" presetSubtype="1" fill="hold" nodeType="withEffect">
                                  <p:stCondLst>
                                    <p:cond delay="0"/>
                                  </p:stCondLst>
                                  <p:childTnLst>
                                    <p:set>
                                      <p:cBhvr>
                                        <p:cTn id="419" dur="1" fill="hold">
                                          <p:stCondLst>
                                            <p:cond delay="0"/>
                                          </p:stCondLst>
                                        </p:cTn>
                                        <p:tgtEl>
                                          <p:spTgt spid="119"/>
                                        </p:tgtEl>
                                        <p:attrNameLst>
                                          <p:attrName>style.visibility</p:attrName>
                                        </p:attrNameLst>
                                      </p:cBhvr>
                                      <p:to>
                                        <p:strVal val="visible"/>
                                      </p:to>
                                    </p:set>
                                    <p:anim calcmode="lin" valueType="num">
                                      <p:cBhvr additive="base">
                                        <p:cTn id="420" dur="500" fill="hold"/>
                                        <p:tgtEl>
                                          <p:spTgt spid="119"/>
                                        </p:tgtEl>
                                        <p:attrNameLst>
                                          <p:attrName>ppt_x</p:attrName>
                                        </p:attrNameLst>
                                      </p:cBhvr>
                                      <p:tavLst>
                                        <p:tav tm="0">
                                          <p:val>
                                            <p:strVal val="#ppt_x"/>
                                          </p:val>
                                        </p:tav>
                                        <p:tav tm="100000">
                                          <p:val>
                                            <p:strVal val="#ppt_x"/>
                                          </p:val>
                                        </p:tav>
                                      </p:tavLst>
                                    </p:anim>
                                    <p:anim calcmode="lin" valueType="num">
                                      <p:cBhvr additive="base">
                                        <p:cTn id="421" dur="500" fill="hold"/>
                                        <p:tgtEl>
                                          <p:spTgt spid="119"/>
                                        </p:tgtEl>
                                        <p:attrNameLst>
                                          <p:attrName>ppt_y</p:attrName>
                                        </p:attrNameLst>
                                      </p:cBhvr>
                                      <p:tavLst>
                                        <p:tav tm="0">
                                          <p:val>
                                            <p:strVal val="0-#ppt_h/2"/>
                                          </p:val>
                                        </p:tav>
                                        <p:tav tm="100000">
                                          <p:val>
                                            <p:strVal val="#ppt_y"/>
                                          </p:val>
                                        </p:tav>
                                      </p:tavLst>
                                    </p:anim>
                                  </p:childTnLst>
                                </p:cTn>
                              </p:par>
                              <p:par>
                                <p:cTn id="422" presetID="2" presetClass="entr" presetSubtype="1" fill="hold" nodeType="withEffect">
                                  <p:stCondLst>
                                    <p:cond delay="0"/>
                                  </p:stCondLst>
                                  <p:childTnLst>
                                    <p:set>
                                      <p:cBhvr>
                                        <p:cTn id="423" dur="1" fill="hold">
                                          <p:stCondLst>
                                            <p:cond delay="0"/>
                                          </p:stCondLst>
                                        </p:cTn>
                                        <p:tgtEl>
                                          <p:spTgt spid="120"/>
                                        </p:tgtEl>
                                        <p:attrNameLst>
                                          <p:attrName>style.visibility</p:attrName>
                                        </p:attrNameLst>
                                      </p:cBhvr>
                                      <p:to>
                                        <p:strVal val="visible"/>
                                      </p:to>
                                    </p:set>
                                    <p:anim calcmode="lin" valueType="num">
                                      <p:cBhvr additive="base">
                                        <p:cTn id="424" dur="500" fill="hold"/>
                                        <p:tgtEl>
                                          <p:spTgt spid="120"/>
                                        </p:tgtEl>
                                        <p:attrNameLst>
                                          <p:attrName>ppt_x</p:attrName>
                                        </p:attrNameLst>
                                      </p:cBhvr>
                                      <p:tavLst>
                                        <p:tav tm="0">
                                          <p:val>
                                            <p:strVal val="#ppt_x"/>
                                          </p:val>
                                        </p:tav>
                                        <p:tav tm="100000">
                                          <p:val>
                                            <p:strVal val="#ppt_x"/>
                                          </p:val>
                                        </p:tav>
                                      </p:tavLst>
                                    </p:anim>
                                    <p:anim calcmode="lin" valueType="num">
                                      <p:cBhvr additive="base">
                                        <p:cTn id="425" dur="500" fill="hold"/>
                                        <p:tgtEl>
                                          <p:spTgt spid="120"/>
                                        </p:tgtEl>
                                        <p:attrNameLst>
                                          <p:attrName>ppt_y</p:attrName>
                                        </p:attrNameLst>
                                      </p:cBhvr>
                                      <p:tavLst>
                                        <p:tav tm="0">
                                          <p:val>
                                            <p:strVal val="0-#ppt_h/2"/>
                                          </p:val>
                                        </p:tav>
                                        <p:tav tm="100000">
                                          <p:val>
                                            <p:strVal val="#ppt_y"/>
                                          </p:val>
                                        </p:tav>
                                      </p:tavLst>
                                    </p:anim>
                                  </p:childTnLst>
                                </p:cTn>
                              </p:par>
                              <p:par>
                                <p:cTn id="426" presetID="2" presetClass="entr" presetSubtype="1" fill="hold" nodeType="withEffect">
                                  <p:stCondLst>
                                    <p:cond delay="0"/>
                                  </p:stCondLst>
                                  <p:childTnLst>
                                    <p:set>
                                      <p:cBhvr>
                                        <p:cTn id="427" dur="1" fill="hold">
                                          <p:stCondLst>
                                            <p:cond delay="0"/>
                                          </p:stCondLst>
                                        </p:cTn>
                                        <p:tgtEl>
                                          <p:spTgt spid="121"/>
                                        </p:tgtEl>
                                        <p:attrNameLst>
                                          <p:attrName>style.visibility</p:attrName>
                                        </p:attrNameLst>
                                      </p:cBhvr>
                                      <p:to>
                                        <p:strVal val="visible"/>
                                      </p:to>
                                    </p:set>
                                    <p:anim calcmode="lin" valueType="num">
                                      <p:cBhvr additive="base">
                                        <p:cTn id="428" dur="500" fill="hold"/>
                                        <p:tgtEl>
                                          <p:spTgt spid="121"/>
                                        </p:tgtEl>
                                        <p:attrNameLst>
                                          <p:attrName>ppt_x</p:attrName>
                                        </p:attrNameLst>
                                      </p:cBhvr>
                                      <p:tavLst>
                                        <p:tav tm="0">
                                          <p:val>
                                            <p:strVal val="#ppt_x"/>
                                          </p:val>
                                        </p:tav>
                                        <p:tav tm="100000">
                                          <p:val>
                                            <p:strVal val="#ppt_x"/>
                                          </p:val>
                                        </p:tav>
                                      </p:tavLst>
                                    </p:anim>
                                    <p:anim calcmode="lin" valueType="num">
                                      <p:cBhvr additive="base">
                                        <p:cTn id="429" dur="500" fill="hold"/>
                                        <p:tgtEl>
                                          <p:spTgt spid="121"/>
                                        </p:tgtEl>
                                        <p:attrNameLst>
                                          <p:attrName>ppt_y</p:attrName>
                                        </p:attrNameLst>
                                      </p:cBhvr>
                                      <p:tavLst>
                                        <p:tav tm="0">
                                          <p:val>
                                            <p:strVal val="0-#ppt_h/2"/>
                                          </p:val>
                                        </p:tav>
                                        <p:tav tm="100000">
                                          <p:val>
                                            <p:strVal val="#ppt_y"/>
                                          </p:val>
                                        </p:tav>
                                      </p:tavLst>
                                    </p:anim>
                                  </p:childTnLst>
                                </p:cTn>
                              </p:par>
                              <p:par>
                                <p:cTn id="430" presetID="2" presetClass="entr" presetSubtype="1" fill="hold" nodeType="withEffect">
                                  <p:stCondLst>
                                    <p:cond delay="0"/>
                                  </p:stCondLst>
                                  <p:childTnLst>
                                    <p:set>
                                      <p:cBhvr>
                                        <p:cTn id="431" dur="1" fill="hold">
                                          <p:stCondLst>
                                            <p:cond delay="0"/>
                                          </p:stCondLst>
                                        </p:cTn>
                                        <p:tgtEl>
                                          <p:spTgt spid="122"/>
                                        </p:tgtEl>
                                        <p:attrNameLst>
                                          <p:attrName>style.visibility</p:attrName>
                                        </p:attrNameLst>
                                      </p:cBhvr>
                                      <p:to>
                                        <p:strVal val="visible"/>
                                      </p:to>
                                    </p:set>
                                    <p:anim calcmode="lin" valueType="num">
                                      <p:cBhvr additive="base">
                                        <p:cTn id="432" dur="500" fill="hold"/>
                                        <p:tgtEl>
                                          <p:spTgt spid="122"/>
                                        </p:tgtEl>
                                        <p:attrNameLst>
                                          <p:attrName>ppt_x</p:attrName>
                                        </p:attrNameLst>
                                      </p:cBhvr>
                                      <p:tavLst>
                                        <p:tav tm="0">
                                          <p:val>
                                            <p:strVal val="#ppt_x"/>
                                          </p:val>
                                        </p:tav>
                                        <p:tav tm="100000">
                                          <p:val>
                                            <p:strVal val="#ppt_x"/>
                                          </p:val>
                                        </p:tav>
                                      </p:tavLst>
                                    </p:anim>
                                    <p:anim calcmode="lin" valueType="num">
                                      <p:cBhvr additive="base">
                                        <p:cTn id="433" dur="500" fill="hold"/>
                                        <p:tgtEl>
                                          <p:spTgt spid="122"/>
                                        </p:tgtEl>
                                        <p:attrNameLst>
                                          <p:attrName>ppt_y</p:attrName>
                                        </p:attrNameLst>
                                      </p:cBhvr>
                                      <p:tavLst>
                                        <p:tav tm="0">
                                          <p:val>
                                            <p:strVal val="0-#ppt_h/2"/>
                                          </p:val>
                                        </p:tav>
                                        <p:tav tm="100000">
                                          <p:val>
                                            <p:strVal val="#ppt_y"/>
                                          </p:val>
                                        </p:tav>
                                      </p:tavLst>
                                    </p:anim>
                                  </p:childTnLst>
                                </p:cTn>
                              </p:par>
                              <p:par>
                                <p:cTn id="434" presetID="2" presetClass="entr" presetSubtype="1" fill="hold" nodeType="withEffect">
                                  <p:stCondLst>
                                    <p:cond delay="0"/>
                                  </p:stCondLst>
                                  <p:childTnLst>
                                    <p:set>
                                      <p:cBhvr>
                                        <p:cTn id="435" dur="1" fill="hold">
                                          <p:stCondLst>
                                            <p:cond delay="0"/>
                                          </p:stCondLst>
                                        </p:cTn>
                                        <p:tgtEl>
                                          <p:spTgt spid="123"/>
                                        </p:tgtEl>
                                        <p:attrNameLst>
                                          <p:attrName>style.visibility</p:attrName>
                                        </p:attrNameLst>
                                      </p:cBhvr>
                                      <p:to>
                                        <p:strVal val="visible"/>
                                      </p:to>
                                    </p:set>
                                    <p:anim calcmode="lin" valueType="num">
                                      <p:cBhvr additive="base">
                                        <p:cTn id="436" dur="500" fill="hold"/>
                                        <p:tgtEl>
                                          <p:spTgt spid="123"/>
                                        </p:tgtEl>
                                        <p:attrNameLst>
                                          <p:attrName>ppt_x</p:attrName>
                                        </p:attrNameLst>
                                      </p:cBhvr>
                                      <p:tavLst>
                                        <p:tav tm="0">
                                          <p:val>
                                            <p:strVal val="#ppt_x"/>
                                          </p:val>
                                        </p:tav>
                                        <p:tav tm="100000">
                                          <p:val>
                                            <p:strVal val="#ppt_x"/>
                                          </p:val>
                                        </p:tav>
                                      </p:tavLst>
                                    </p:anim>
                                    <p:anim calcmode="lin" valueType="num">
                                      <p:cBhvr additive="base">
                                        <p:cTn id="437" dur="500" fill="hold"/>
                                        <p:tgtEl>
                                          <p:spTgt spid="123"/>
                                        </p:tgtEl>
                                        <p:attrNameLst>
                                          <p:attrName>ppt_y</p:attrName>
                                        </p:attrNameLst>
                                      </p:cBhvr>
                                      <p:tavLst>
                                        <p:tav tm="0">
                                          <p:val>
                                            <p:strVal val="0-#ppt_h/2"/>
                                          </p:val>
                                        </p:tav>
                                        <p:tav tm="100000">
                                          <p:val>
                                            <p:strVal val="#ppt_y"/>
                                          </p:val>
                                        </p:tav>
                                      </p:tavLst>
                                    </p:anim>
                                  </p:childTnLst>
                                </p:cTn>
                              </p:par>
                              <p:par>
                                <p:cTn id="438" presetID="2" presetClass="entr" presetSubtype="1" fill="hold" nodeType="withEffect">
                                  <p:stCondLst>
                                    <p:cond delay="0"/>
                                  </p:stCondLst>
                                  <p:childTnLst>
                                    <p:set>
                                      <p:cBhvr>
                                        <p:cTn id="439" dur="1" fill="hold">
                                          <p:stCondLst>
                                            <p:cond delay="0"/>
                                          </p:stCondLst>
                                        </p:cTn>
                                        <p:tgtEl>
                                          <p:spTgt spid="124"/>
                                        </p:tgtEl>
                                        <p:attrNameLst>
                                          <p:attrName>style.visibility</p:attrName>
                                        </p:attrNameLst>
                                      </p:cBhvr>
                                      <p:to>
                                        <p:strVal val="visible"/>
                                      </p:to>
                                    </p:set>
                                    <p:anim calcmode="lin" valueType="num">
                                      <p:cBhvr additive="base">
                                        <p:cTn id="440" dur="500" fill="hold"/>
                                        <p:tgtEl>
                                          <p:spTgt spid="124"/>
                                        </p:tgtEl>
                                        <p:attrNameLst>
                                          <p:attrName>ppt_x</p:attrName>
                                        </p:attrNameLst>
                                      </p:cBhvr>
                                      <p:tavLst>
                                        <p:tav tm="0">
                                          <p:val>
                                            <p:strVal val="#ppt_x"/>
                                          </p:val>
                                        </p:tav>
                                        <p:tav tm="100000">
                                          <p:val>
                                            <p:strVal val="#ppt_x"/>
                                          </p:val>
                                        </p:tav>
                                      </p:tavLst>
                                    </p:anim>
                                    <p:anim calcmode="lin" valueType="num">
                                      <p:cBhvr additive="base">
                                        <p:cTn id="441" dur="500" fill="hold"/>
                                        <p:tgtEl>
                                          <p:spTgt spid="124"/>
                                        </p:tgtEl>
                                        <p:attrNameLst>
                                          <p:attrName>ppt_y</p:attrName>
                                        </p:attrNameLst>
                                      </p:cBhvr>
                                      <p:tavLst>
                                        <p:tav tm="0">
                                          <p:val>
                                            <p:strVal val="0-#ppt_h/2"/>
                                          </p:val>
                                        </p:tav>
                                        <p:tav tm="100000">
                                          <p:val>
                                            <p:strVal val="#ppt_y"/>
                                          </p:val>
                                        </p:tav>
                                      </p:tavLst>
                                    </p:anim>
                                  </p:childTnLst>
                                </p:cTn>
                              </p:par>
                              <p:par>
                                <p:cTn id="442" presetID="2" presetClass="entr" presetSubtype="1" fill="hold" nodeType="withEffect">
                                  <p:stCondLst>
                                    <p:cond delay="0"/>
                                  </p:stCondLst>
                                  <p:childTnLst>
                                    <p:set>
                                      <p:cBhvr>
                                        <p:cTn id="443" dur="1" fill="hold">
                                          <p:stCondLst>
                                            <p:cond delay="0"/>
                                          </p:stCondLst>
                                        </p:cTn>
                                        <p:tgtEl>
                                          <p:spTgt spid="125"/>
                                        </p:tgtEl>
                                        <p:attrNameLst>
                                          <p:attrName>style.visibility</p:attrName>
                                        </p:attrNameLst>
                                      </p:cBhvr>
                                      <p:to>
                                        <p:strVal val="visible"/>
                                      </p:to>
                                    </p:set>
                                    <p:anim calcmode="lin" valueType="num">
                                      <p:cBhvr additive="base">
                                        <p:cTn id="444" dur="500" fill="hold"/>
                                        <p:tgtEl>
                                          <p:spTgt spid="125"/>
                                        </p:tgtEl>
                                        <p:attrNameLst>
                                          <p:attrName>ppt_x</p:attrName>
                                        </p:attrNameLst>
                                      </p:cBhvr>
                                      <p:tavLst>
                                        <p:tav tm="0">
                                          <p:val>
                                            <p:strVal val="#ppt_x"/>
                                          </p:val>
                                        </p:tav>
                                        <p:tav tm="100000">
                                          <p:val>
                                            <p:strVal val="#ppt_x"/>
                                          </p:val>
                                        </p:tav>
                                      </p:tavLst>
                                    </p:anim>
                                    <p:anim calcmode="lin" valueType="num">
                                      <p:cBhvr additive="base">
                                        <p:cTn id="445" dur="500" fill="hold"/>
                                        <p:tgtEl>
                                          <p:spTgt spid="125"/>
                                        </p:tgtEl>
                                        <p:attrNameLst>
                                          <p:attrName>ppt_y</p:attrName>
                                        </p:attrNameLst>
                                      </p:cBhvr>
                                      <p:tavLst>
                                        <p:tav tm="0">
                                          <p:val>
                                            <p:strVal val="0-#ppt_h/2"/>
                                          </p:val>
                                        </p:tav>
                                        <p:tav tm="100000">
                                          <p:val>
                                            <p:strVal val="#ppt_y"/>
                                          </p:val>
                                        </p:tav>
                                      </p:tavLst>
                                    </p:anim>
                                  </p:childTnLst>
                                </p:cTn>
                              </p:par>
                              <p:par>
                                <p:cTn id="446" presetID="2" presetClass="entr" presetSubtype="1" fill="hold" nodeType="withEffect">
                                  <p:stCondLst>
                                    <p:cond delay="0"/>
                                  </p:stCondLst>
                                  <p:childTnLst>
                                    <p:set>
                                      <p:cBhvr>
                                        <p:cTn id="447" dur="1" fill="hold">
                                          <p:stCondLst>
                                            <p:cond delay="0"/>
                                          </p:stCondLst>
                                        </p:cTn>
                                        <p:tgtEl>
                                          <p:spTgt spid="126"/>
                                        </p:tgtEl>
                                        <p:attrNameLst>
                                          <p:attrName>style.visibility</p:attrName>
                                        </p:attrNameLst>
                                      </p:cBhvr>
                                      <p:to>
                                        <p:strVal val="visible"/>
                                      </p:to>
                                    </p:set>
                                    <p:anim calcmode="lin" valueType="num">
                                      <p:cBhvr additive="base">
                                        <p:cTn id="448" dur="500" fill="hold"/>
                                        <p:tgtEl>
                                          <p:spTgt spid="126"/>
                                        </p:tgtEl>
                                        <p:attrNameLst>
                                          <p:attrName>ppt_x</p:attrName>
                                        </p:attrNameLst>
                                      </p:cBhvr>
                                      <p:tavLst>
                                        <p:tav tm="0">
                                          <p:val>
                                            <p:strVal val="#ppt_x"/>
                                          </p:val>
                                        </p:tav>
                                        <p:tav tm="100000">
                                          <p:val>
                                            <p:strVal val="#ppt_x"/>
                                          </p:val>
                                        </p:tav>
                                      </p:tavLst>
                                    </p:anim>
                                    <p:anim calcmode="lin" valueType="num">
                                      <p:cBhvr additive="base">
                                        <p:cTn id="449" dur="500" fill="hold"/>
                                        <p:tgtEl>
                                          <p:spTgt spid="126"/>
                                        </p:tgtEl>
                                        <p:attrNameLst>
                                          <p:attrName>ppt_y</p:attrName>
                                        </p:attrNameLst>
                                      </p:cBhvr>
                                      <p:tavLst>
                                        <p:tav tm="0">
                                          <p:val>
                                            <p:strVal val="0-#ppt_h/2"/>
                                          </p:val>
                                        </p:tav>
                                        <p:tav tm="100000">
                                          <p:val>
                                            <p:strVal val="#ppt_y"/>
                                          </p:val>
                                        </p:tav>
                                      </p:tavLst>
                                    </p:anim>
                                  </p:childTnLst>
                                </p:cTn>
                              </p:par>
                              <p:par>
                                <p:cTn id="450" presetID="2" presetClass="entr" presetSubtype="1" fill="hold" nodeType="withEffect">
                                  <p:stCondLst>
                                    <p:cond delay="0"/>
                                  </p:stCondLst>
                                  <p:childTnLst>
                                    <p:set>
                                      <p:cBhvr>
                                        <p:cTn id="451" dur="1" fill="hold">
                                          <p:stCondLst>
                                            <p:cond delay="0"/>
                                          </p:stCondLst>
                                        </p:cTn>
                                        <p:tgtEl>
                                          <p:spTgt spid="127"/>
                                        </p:tgtEl>
                                        <p:attrNameLst>
                                          <p:attrName>style.visibility</p:attrName>
                                        </p:attrNameLst>
                                      </p:cBhvr>
                                      <p:to>
                                        <p:strVal val="visible"/>
                                      </p:to>
                                    </p:set>
                                    <p:anim calcmode="lin" valueType="num">
                                      <p:cBhvr additive="base">
                                        <p:cTn id="452" dur="500" fill="hold"/>
                                        <p:tgtEl>
                                          <p:spTgt spid="127"/>
                                        </p:tgtEl>
                                        <p:attrNameLst>
                                          <p:attrName>ppt_x</p:attrName>
                                        </p:attrNameLst>
                                      </p:cBhvr>
                                      <p:tavLst>
                                        <p:tav tm="0">
                                          <p:val>
                                            <p:strVal val="#ppt_x"/>
                                          </p:val>
                                        </p:tav>
                                        <p:tav tm="100000">
                                          <p:val>
                                            <p:strVal val="#ppt_x"/>
                                          </p:val>
                                        </p:tav>
                                      </p:tavLst>
                                    </p:anim>
                                    <p:anim calcmode="lin" valueType="num">
                                      <p:cBhvr additive="base">
                                        <p:cTn id="453" dur="500" fill="hold"/>
                                        <p:tgtEl>
                                          <p:spTgt spid="127"/>
                                        </p:tgtEl>
                                        <p:attrNameLst>
                                          <p:attrName>ppt_y</p:attrName>
                                        </p:attrNameLst>
                                      </p:cBhvr>
                                      <p:tavLst>
                                        <p:tav tm="0">
                                          <p:val>
                                            <p:strVal val="0-#ppt_h/2"/>
                                          </p:val>
                                        </p:tav>
                                        <p:tav tm="100000">
                                          <p:val>
                                            <p:strVal val="#ppt_y"/>
                                          </p:val>
                                        </p:tav>
                                      </p:tavLst>
                                    </p:anim>
                                  </p:childTnLst>
                                </p:cTn>
                              </p:par>
                              <p:par>
                                <p:cTn id="454" presetID="2" presetClass="entr" presetSubtype="1" fill="hold" nodeType="withEffect">
                                  <p:stCondLst>
                                    <p:cond delay="0"/>
                                  </p:stCondLst>
                                  <p:childTnLst>
                                    <p:set>
                                      <p:cBhvr>
                                        <p:cTn id="455" dur="1" fill="hold">
                                          <p:stCondLst>
                                            <p:cond delay="0"/>
                                          </p:stCondLst>
                                        </p:cTn>
                                        <p:tgtEl>
                                          <p:spTgt spid="128"/>
                                        </p:tgtEl>
                                        <p:attrNameLst>
                                          <p:attrName>style.visibility</p:attrName>
                                        </p:attrNameLst>
                                      </p:cBhvr>
                                      <p:to>
                                        <p:strVal val="visible"/>
                                      </p:to>
                                    </p:set>
                                    <p:anim calcmode="lin" valueType="num">
                                      <p:cBhvr additive="base">
                                        <p:cTn id="456" dur="500" fill="hold"/>
                                        <p:tgtEl>
                                          <p:spTgt spid="128"/>
                                        </p:tgtEl>
                                        <p:attrNameLst>
                                          <p:attrName>ppt_x</p:attrName>
                                        </p:attrNameLst>
                                      </p:cBhvr>
                                      <p:tavLst>
                                        <p:tav tm="0">
                                          <p:val>
                                            <p:strVal val="#ppt_x"/>
                                          </p:val>
                                        </p:tav>
                                        <p:tav tm="100000">
                                          <p:val>
                                            <p:strVal val="#ppt_x"/>
                                          </p:val>
                                        </p:tav>
                                      </p:tavLst>
                                    </p:anim>
                                    <p:anim calcmode="lin" valueType="num">
                                      <p:cBhvr additive="base">
                                        <p:cTn id="457" dur="500" fill="hold"/>
                                        <p:tgtEl>
                                          <p:spTgt spid="128"/>
                                        </p:tgtEl>
                                        <p:attrNameLst>
                                          <p:attrName>ppt_y</p:attrName>
                                        </p:attrNameLst>
                                      </p:cBhvr>
                                      <p:tavLst>
                                        <p:tav tm="0">
                                          <p:val>
                                            <p:strVal val="0-#ppt_h/2"/>
                                          </p:val>
                                        </p:tav>
                                        <p:tav tm="100000">
                                          <p:val>
                                            <p:strVal val="#ppt_y"/>
                                          </p:val>
                                        </p:tav>
                                      </p:tavLst>
                                    </p:anim>
                                  </p:childTnLst>
                                </p:cTn>
                              </p:par>
                              <p:par>
                                <p:cTn id="458" presetID="2" presetClass="entr" presetSubtype="1" fill="hold" nodeType="withEffect">
                                  <p:stCondLst>
                                    <p:cond delay="0"/>
                                  </p:stCondLst>
                                  <p:childTnLst>
                                    <p:set>
                                      <p:cBhvr>
                                        <p:cTn id="459" dur="1" fill="hold">
                                          <p:stCondLst>
                                            <p:cond delay="0"/>
                                          </p:stCondLst>
                                        </p:cTn>
                                        <p:tgtEl>
                                          <p:spTgt spid="129"/>
                                        </p:tgtEl>
                                        <p:attrNameLst>
                                          <p:attrName>style.visibility</p:attrName>
                                        </p:attrNameLst>
                                      </p:cBhvr>
                                      <p:to>
                                        <p:strVal val="visible"/>
                                      </p:to>
                                    </p:set>
                                    <p:anim calcmode="lin" valueType="num">
                                      <p:cBhvr additive="base">
                                        <p:cTn id="460" dur="500" fill="hold"/>
                                        <p:tgtEl>
                                          <p:spTgt spid="129"/>
                                        </p:tgtEl>
                                        <p:attrNameLst>
                                          <p:attrName>ppt_x</p:attrName>
                                        </p:attrNameLst>
                                      </p:cBhvr>
                                      <p:tavLst>
                                        <p:tav tm="0">
                                          <p:val>
                                            <p:strVal val="#ppt_x"/>
                                          </p:val>
                                        </p:tav>
                                        <p:tav tm="100000">
                                          <p:val>
                                            <p:strVal val="#ppt_x"/>
                                          </p:val>
                                        </p:tav>
                                      </p:tavLst>
                                    </p:anim>
                                    <p:anim calcmode="lin" valueType="num">
                                      <p:cBhvr additive="base">
                                        <p:cTn id="461" dur="500" fill="hold"/>
                                        <p:tgtEl>
                                          <p:spTgt spid="129"/>
                                        </p:tgtEl>
                                        <p:attrNameLst>
                                          <p:attrName>ppt_y</p:attrName>
                                        </p:attrNameLst>
                                      </p:cBhvr>
                                      <p:tavLst>
                                        <p:tav tm="0">
                                          <p:val>
                                            <p:strVal val="0-#ppt_h/2"/>
                                          </p:val>
                                        </p:tav>
                                        <p:tav tm="100000">
                                          <p:val>
                                            <p:strVal val="#ppt_y"/>
                                          </p:val>
                                        </p:tav>
                                      </p:tavLst>
                                    </p:anim>
                                  </p:childTnLst>
                                </p:cTn>
                              </p:par>
                              <p:par>
                                <p:cTn id="462" presetID="2" presetClass="entr" presetSubtype="1" fill="hold" nodeType="withEffect">
                                  <p:stCondLst>
                                    <p:cond delay="0"/>
                                  </p:stCondLst>
                                  <p:childTnLst>
                                    <p:set>
                                      <p:cBhvr>
                                        <p:cTn id="463" dur="1" fill="hold">
                                          <p:stCondLst>
                                            <p:cond delay="0"/>
                                          </p:stCondLst>
                                        </p:cTn>
                                        <p:tgtEl>
                                          <p:spTgt spid="130"/>
                                        </p:tgtEl>
                                        <p:attrNameLst>
                                          <p:attrName>style.visibility</p:attrName>
                                        </p:attrNameLst>
                                      </p:cBhvr>
                                      <p:to>
                                        <p:strVal val="visible"/>
                                      </p:to>
                                    </p:set>
                                    <p:anim calcmode="lin" valueType="num">
                                      <p:cBhvr additive="base">
                                        <p:cTn id="464" dur="500" fill="hold"/>
                                        <p:tgtEl>
                                          <p:spTgt spid="130"/>
                                        </p:tgtEl>
                                        <p:attrNameLst>
                                          <p:attrName>ppt_x</p:attrName>
                                        </p:attrNameLst>
                                      </p:cBhvr>
                                      <p:tavLst>
                                        <p:tav tm="0">
                                          <p:val>
                                            <p:strVal val="#ppt_x"/>
                                          </p:val>
                                        </p:tav>
                                        <p:tav tm="100000">
                                          <p:val>
                                            <p:strVal val="#ppt_x"/>
                                          </p:val>
                                        </p:tav>
                                      </p:tavLst>
                                    </p:anim>
                                    <p:anim calcmode="lin" valueType="num">
                                      <p:cBhvr additive="base">
                                        <p:cTn id="465" dur="500" fill="hold"/>
                                        <p:tgtEl>
                                          <p:spTgt spid="130"/>
                                        </p:tgtEl>
                                        <p:attrNameLst>
                                          <p:attrName>ppt_y</p:attrName>
                                        </p:attrNameLst>
                                      </p:cBhvr>
                                      <p:tavLst>
                                        <p:tav tm="0">
                                          <p:val>
                                            <p:strVal val="0-#ppt_h/2"/>
                                          </p:val>
                                        </p:tav>
                                        <p:tav tm="100000">
                                          <p:val>
                                            <p:strVal val="#ppt_y"/>
                                          </p:val>
                                        </p:tav>
                                      </p:tavLst>
                                    </p:anim>
                                  </p:childTnLst>
                                </p:cTn>
                              </p:par>
                              <p:par>
                                <p:cTn id="466" presetID="2" presetClass="entr" presetSubtype="1" fill="hold" nodeType="withEffect">
                                  <p:stCondLst>
                                    <p:cond delay="0"/>
                                  </p:stCondLst>
                                  <p:childTnLst>
                                    <p:set>
                                      <p:cBhvr>
                                        <p:cTn id="467" dur="1" fill="hold">
                                          <p:stCondLst>
                                            <p:cond delay="0"/>
                                          </p:stCondLst>
                                        </p:cTn>
                                        <p:tgtEl>
                                          <p:spTgt spid="131"/>
                                        </p:tgtEl>
                                        <p:attrNameLst>
                                          <p:attrName>style.visibility</p:attrName>
                                        </p:attrNameLst>
                                      </p:cBhvr>
                                      <p:to>
                                        <p:strVal val="visible"/>
                                      </p:to>
                                    </p:set>
                                    <p:anim calcmode="lin" valueType="num">
                                      <p:cBhvr additive="base">
                                        <p:cTn id="468" dur="500" fill="hold"/>
                                        <p:tgtEl>
                                          <p:spTgt spid="131"/>
                                        </p:tgtEl>
                                        <p:attrNameLst>
                                          <p:attrName>ppt_x</p:attrName>
                                        </p:attrNameLst>
                                      </p:cBhvr>
                                      <p:tavLst>
                                        <p:tav tm="0">
                                          <p:val>
                                            <p:strVal val="#ppt_x"/>
                                          </p:val>
                                        </p:tav>
                                        <p:tav tm="100000">
                                          <p:val>
                                            <p:strVal val="#ppt_x"/>
                                          </p:val>
                                        </p:tav>
                                      </p:tavLst>
                                    </p:anim>
                                    <p:anim calcmode="lin" valueType="num">
                                      <p:cBhvr additive="base">
                                        <p:cTn id="469" dur="500" fill="hold"/>
                                        <p:tgtEl>
                                          <p:spTgt spid="131"/>
                                        </p:tgtEl>
                                        <p:attrNameLst>
                                          <p:attrName>ppt_y</p:attrName>
                                        </p:attrNameLst>
                                      </p:cBhvr>
                                      <p:tavLst>
                                        <p:tav tm="0">
                                          <p:val>
                                            <p:strVal val="0-#ppt_h/2"/>
                                          </p:val>
                                        </p:tav>
                                        <p:tav tm="100000">
                                          <p:val>
                                            <p:strVal val="#ppt_y"/>
                                          </p:val>
                                        </p:tav>
                                      </p:tavLst>
                                    </p:anim>
                                  </p:childTnLst>
                                </p:cTn>
                              </p:par>
                              <p:par>
                                <p:cTn id="470" presetID="2" presetClass="entr" presetSubtype="1" fill="hold" nodeType="withEffect">
                                  <p:stCondLst>
                                    <p:cond delay="0"/>
                                  </p:stCondLst>
                                  <p:childTnLst>
                                    <p:set>
                                      <p:cBhvr>
                                        <p:cTn id="471" dur="1" fill="hold">
                                          <p:stCondLst>
                                            <p:cond delay="0"/>
                                          </p:stCondLst>
                                        </p:cTn>
                                        <p:tgtEl>
                                          <p:spTgt spid="132"/>
                                        </p:tgtEl>
                                        <p:attrNameLst>
                                          <p:attrName>style.visibility</p:attrName>
                                        </p:attrNameLst>
                                      </p:cBhvr>
                                      <p:to>
                                        <p:strVal val="visible"/>
                                      </p:to>
                                    </p:set>
                                    <p:anim calcmode="lin" valueType="num">
                                      <p:cBhvr additive="base">
                                        <p:cTn id="472" dur="500" fill="hold"/>
                                        <p:tgtEl>
                                          <p:spTgt spid="132"/>
                                        </p:tgtEl>
                                        <p:attrNameLst>
                                          <p:attrName>ppt_x</p:attrName>
                                        </p:attrNameLst>
                                      </p:cBhvr>
                                      <p:tavLst>
                                        <p:tav tm="0">
                                          <p:val>
                                            <p:strVal val="#ppt_x"/>
                                          </p:val>
                                        </p:tav>
                                        <p:tav tm="100000">
                                          <p:val>
                                            <p:strVal val="#ppt_x"/>
                                          </p:val>
                                        </p:tav>
                                      </p:tavLst>
                                    </p:anim>
                                    <p:anim calcmode="lin" valueType="num">
                                      <p:cBhvr additive="base">
                                        <p:cTn id="473" dur="500" fill="hold"/>
                                        <p:tgtEl>
                                          <p:spTgt spid="132"/>
                                        </p:tgtEl>
                                        <p:attrNameLst>
                                          <p:attrName>ppt_y</p:attrName>
                                        </p:attrNameLst>
                                      </p:cBhvr>
                                      <p:tavLst>
                                        <p:tav tm="0">
                                          <p:val>
                                            <p:strVal val="0-#ppt_h/2"/>
                                          </p:val>
                                        </p:tav>
                                        <p:tav tm="100000">
                                          <p:val>
                                            <p:strVal val="#ppt_y"/>
                                          </p:val>
                                        </p:tav>
                                      </p:tavLst>
                                    </p:anim>
                                  </p:childTnLst>
                                </p:cTn>
                              </p:par>
                              <p:par>
                                <p:cTn id="474" presetID="2" presetClass="entr" presetSubtype="1" fill="hold" nodeType="withEffect">
                                  <p:stCondLst>
                                    <p:cond delay="0"/>
                                  </p:stCondLst>
                                  <p:childTnLst>
                                    <p:set>
                                      <p:cBhvr>
                                        <p:cTn id="475" dur="1" fill="hold">
                                          <p:stCondLst>
                                            <p:cond delay="0"/>
                                          </p:stCondLst>
                                        </p:cTn>
                                        <p:tgtEl>
                                          <p:spTgt spid="133"/>
                                        </p:tgtEl>
                                        <p:attrNameLst>
                                          <p:attrName>style.visibility</p:attrName>
                                        </p:attrNameLst>
                                      </p:cBhvr>
                                      <p:to>
                                        <p:strVal val="visible"/>
                                      </p:to>
                                    </p:set>
                                    <p:anim calcmode="lin" valueType="num">
                                      <p:cBhvr additive="base">
                                        <p:cTn id="476" dur="500" fill="hold"/>
                                        <p:tgtEl>
                                          <p:spTgt spid="133"/>
                                        </p:tgtEl>
                                        <p:attrNameLst>
                                          <p:attrName>ppt_x</p:attrName>
                                        </p:attrNameLst>
                                      </p:cBhvr>
                                      <p:tavLst>
                                        <p:tav tm="0">
                                          <p:val>
                                            <p:strVal val="#ppt_x"/>
                                          </p:val>
                                        </p:tav>
                                        <p:tav tm="100000">
                                          <p:val>
                                            <p:strVal val="#ppt_x"/>
                                          </p:val>
                                        </p:tav>
                                      </p:tavLst>
                                    </p:anim>
                                    <p:anim calcmode="lin" valueType="num">
                                      <p:cBhvr additive="base">
                                        <p:cTn id="477" dur="500" fill="hold"/>
                                        <p:tgtEl>
                                          <p:spTgt spid="133"/>
                                        </p:tgtEl>
                                        <p:attrNameLst>
                                          <p:attrName>ppt_y</p:attrName>
                                        </p:attrNameLst>
                                      </p:cBhvr>
                                      <p:tavLst>
                                        <p:tav tm="0">
                                          <p:val>
                                            <p:strVal val="0-#ppt_h/2"/>
                                          </p:val>
                                        </p:tav>
                                        <p:tav tm="100000">
                                          <p:val>
                                            <p:strVal val="#ppt_y"/>
                                          </p:val>
                                        </p:tav>
                                      </p:tavLst>
                                    </p:anim>
                                  </p:childTnLst>
                                </p:cTn>
                              </p:par>
                              <p:par>
                                <p:cTn id="478" presetID="2" presetClass="entr" presetSubtype="1" fill="hold" nodeType="withEffect">
                                  <p:stCondLst>
                                    <p:cond delay="0"/>
                                  </p:stCondLst>
                                  <p:childTnLst>
                                    <p:set>
                                      <p:cBhvr>
                                        <p:cTn id="479" dur="1" fill="hold">
                                          <p:stCondLst>
                                            <p:cond delay="0"/>
                                          </p:stCondLst>
                                        </p:cTn>
                                        <p:tgtEl>
                                          <p:spTgt spid="134"/>
                                        </p:tgtEl>
                                        <p:attrNameLst>
                                          <p:attrName>style.visibility</p:attrName>
                                        </p:attrNameLst>
                                      </p:cBhvr>
                                      <p:to>
                                        <p:strVal val="visible"/>
                                      </p:to>
                                    </p:set>
                                    <p:anim calcmode="lin" valueType="num">
                                      <p:cBhvr additive="base">
                                        <p:cTn id="480" dur="500" fill="hold"/>
                                        <p:tgtEl>
                                          <p:spTgt spid="134"/>
                                        </p:tgtEl>
                                        <p:attrNameLst>
                                          <p:attrName>ppt_x</p:attrName>
                                        </p:attrNameLst>
                                      </p:cBhvr>
                                      <p:tavLst>
                                        <p:tav tm="0">
                                          <p:val>
                                            <p:strVal val="#ppt_x"/>
                                          </p:val>
                                        </p:tav>
                                        <p:tav tm="100000">
                                          <p:val>
                                            <p:strVal val="#ppt_x"/>
                                          </p:val>
                                        </p:tav>
                                      </p:tavLst>
                                    </p:anim>
                                    <p:anim calcmode="lin" valueType="num">
                                      <p:cBhvr additive="base">
                                        <p:cTn id="481" dur="500" fill="hold"/>
                                        <p:tgtEl>
                                          <p:spTgt spid="134"/>
                                        </p:tgtEl>
                                        <p:attrNameLst>
                                          <p:attrName>ppt_y</p:attrName>
                                        </p:attrNameLst>
                                      </p:cBhvr>
                                      <p:tavLst>
                                        <p:tav tm="0">
                                          <p:val>
                                            <p:strVal val="0-#ppt_h/2"/>
                                          </p:val>
                                        </p:tav>
                                        <p:tav tm="100000">
                                          <p:val>
                                            <p:strVal val="#ppt_y"/>
                                          </p:val>
                                        </p:tav>
                                      </p:tavLst>
                                    </p:anim>
                                  </p:childTnLst>
                                </p:cTn>
                              </p:par>
                              <p:par>
                                <p:cTn id="482" presetID="2" presetClass="entr" presetSubtype="1" fill="hold" nodeType="withEffect">
                                  <p:stCondLst>
                                    <p:cond delay="0"/>
                                  </p:stCondLst>
                                  <p:childTnLst>
                                    <p:set>
                                      <p:cBhvr>
                                        <p:cTn id="483" dur="1" fill="hold">
                                          <p:stCondLst>
                                            <p:cond delay="0"/>
                                          </p:stCondLst>
                                        </p:cTn>
                                        <p:tgtEl>
                                          <p:spTgt spid="135"/>
                                        </p:tgtEl>
                                        <p:attrNameLst>
                                          <p:attrName>style.visibility</p:attrName>
                                        </p:attrNameLst>
                                      </p:cBhvr>
                                      <p:to>
                                        <p:strVal val="visible"/>
                                      </p:to>
                                    </p:set>
                                    <p:anim calcmode="lin" valueType="num">
                                      <p:cBhvr additive="base">
                                        <p:cTn id="484" dur="500" fill="hold"/>
                                        <p:tgtEl>
                                          <p:spTgt spid="135"/>
                                        </p:tgtEl>
                                        <p:attrNameLst>
                                          <p:attrName>ppt_x</p:attrName>
                                        </p:attrNameLst>
                                      </p:cBhvr>
                                      <p:tavLst>
                                        <p:tav tm="0">
                                          <p:val>
                                            <p:strVal val="#ppt_x"/>
                                          </p:val>
                                        </p:tav>
                                        <p:tav tm="100000">
                                          <p:val>
                                            <p:strVal val="#ppt_x"/>
                                          </p:val>
                                        </p:tav>
                                      </p:tavLst>
                                    </p:anim>
                                    <p:anim calcmode="lin" valueType="num">
                                      <p:cBhvr additive="base">
                                        <p:cTn id="485" dur="500" fill="hold"/>
                                        <p:tgtEl>
                                          <p:spTgt spid="135"/>
                                        </p:tgtEl>
                                        <p:attrNameLst>
                                          <p:attrName>ppt_y</p:attrName>
                                        </p:attrNameLst>
                                      </p:cBhvr>
                                      <p:tavLst>
                                        <p:tav tm="0">
                                          <p:val>
                                            <p:strVal val="0-#ppt_h/2"/>
                                          </p:val>
                                        </p:tav>
                                        <p:tav tm="100000">
                                          <p:val>
                                            <p:strVal val="#ppt_y"/>
                                          </p:val>
                                        </p:tav>
                                      </p:tavLst>
                                    </p:anim>
                                  </p:childTnLst>
                                </p:cTn>
                              </p:par>
                              <p:par>
                                <p:cTn id="486" presetID="2" presetClass="entr" presetSubtype="1" fill="hold" nodeType="withEffect">
                                  <p:stCondLst>
                                    <p:cond delay="0"/>
                                  </p:stCondLst>
                                  <p:childTnLst>
                                    <p:set>
                                      <p:cBhvr>
                                        <p:cTn id="487" dur="1" fill="hold">
                                          <p:stCondLst>
                                            <p:cond delay="0"/>
                                          </p:stCondLst>
                                        </p:cTn>
                                        <p:tgtEl>
                                          <p:spTgt spid="136"/>
                                        </p:tgtEl>
                                        <p:attrNameLst>
                                          <p:attrName>style.visibility</p:attrName>
                                        </p:attrNameLst>
                                      </p:cBhvr>
                                      <p:to>
                                        <p:strVal val="visible"/>
                                      </p:to>
                                    </p:set>
                                    <p:anim calcmode="lin" valueType="num">
                                      <p:cBhvr additive="base">
                                        <p:cTn id="488" dur="500" fill="hold"/>
                                        <p:tgtEl>
                                          <p:spTgt spid="136"/>
                                        </p:tgtEl>
                                        <p:attrNameLst>
                                          <p:attrName>ppt_x</p:attrName>
                                        </p:attrNameLst>
                                      </p:cBhvr>
                                      <p:tavLst>
                                        <p:tav tm="0">
                                          <p:val>
                                            <p:strVal val="#ppt_x"/>
                                          </p:val>
                                        </p:tav>
                                        <p:tav tm="100000">
                                          <p:val>
                                            <p:strVal val="#ppt_x"/>
                                          </p:val>
                                        </p:tav>
                                      </p:tavLst>
                                    </p:anim>
                                    <p:anim calcmode="lin" valueType="num">
                                      <p:cBhvr additive="base">
                                        <p:cTn id="489" dur="500" fill="hold"/>
                                        <p:tgtEl>
                                          <p:spTgt spid="136"/>
                                        </p:tgtEl>
                                        <p:attrNameLst>
                                          <p:attrName>ppt_y</p:attrName>
                                        </p:attrNameLst>
                                      </p:cBhvr>
                                      <p:tavLst>
                                        <p:tav tm="0">
                                          <p:val>
                                            <p:strVal val="0-#ppt_h/2"/>
                                          </p:val>
                                        </p:tav>
                                        <p:tav tm="100000">
                                          <p:val>
                                            <p:strVal val="#ppt_y"/>
                                          </p:val>
                                        </p:tav>
                                      </p:tavLst>
                                    </p:anim>
                                  </p:childTnLst>
                                </p:cTn>
                              </p:par>
                              <p:par>
                                <p:cTn id="490" presetID="2" presetClass="entr" presetSubtype="1" fill="hold" nodeType="withEffect">
                                  <p:stCondLst>
                                    <p:cond delay="0"/>
                                  </p:stCondLst>
                                  <p:childTnLst>
                                    <p:set>
                                      <p:cBhvr>
                                        <p:cTn id="491" dur="1" fill="hold">
                                          <p:stCondLst>
                                            <p:cond delay="0"/>
                                          </p:stCondLst>
                                        </p:cTn>
                                        <p:tgtEl>
                                          <p:spTgt spid="137"/>
                                        </p:tgtEl>
                                        <p:attrNameLst>
                                          <p:attrName>style.visibility</p:attrName>
                                        </p:attrNameLst>
                                      </p:cBhvr>
                                      <p:to>
                                        <p:strVal val="visible"/>
                                      </p:to>
                                    </p:set>
                                    <p:anim calcmode="lin" valueType="num">
                                      <p:cBhvr additive="base">
                                        <p:cTn id="492" dur="500" fill="hold"/>
                                        <p:tgtEl>
                                          <p:spTgt spid="137"/>
                                        </p:tgtEl>
                                        <p:attrNameLst>
                                          <p:attrName>ppt_x</p:attrName>
                                        </p:attrNameLst>
                                      </p:cBhvr>
                                      <p:tavLst>
                                        <p:tav tm="0">
                                          <p:val>
                                            <p:strVal val="#ppt_x"/>
                                          </p:val>
                                        </p:tav>
                                        <p:tav tm="100000">
                                          <p:val>
                                            <p:strVal val="#ppt_x"/>
                                          </p:val>
                                        </p:tav>
                                      </p:tavLst>
                                    </p:anim>
                                    <p:anim calcmode="lin" valueType="num">
                                      <p:cBhvr additive="base">
                                        <p:cTn id="493" dur="500" fill="hold"/>
                                        <p:tgtEl>
                                          <p:spTgt spid="137"/>
                                        </p:tgtEl>
                                        <p:attrNameLst>
                                          <p:attrName>ppt_y</p:attrName>
                                        </p:attrNameLst>
                                      </p:cBhvr>
                                      <p:tavLst>
                                        <p:tav tm="0">
                                          <p:val>
                                            <p:strVal val="0-#ppt_h/2"/>
                                          </p:val>
                                        </p:tav>
                                        <p:tav tm="100000">
                                          <p:val>
                                            <p:strVal val="#ppt_y"/>
                                          </p:val>
                                        </p:tav>
                                      </p:tavLst>
                                    </p:anim>
                                  </p:childTnLst>
                                </p:cTn>
                              </p:par>
                              <p:par>
                                <p:cTn id="494" presetID="2" presetClass="entr" presetSubtype="1" fill="hold" nodeType="withEffect">
                                  <p:stCondLst>
                                    <p:cond delay="0"/>
                                  </p:stCondLst>
                                  <p:childTnLst>
                                    <p:set>
                                      <p:cBhvr>
                                        <p:cTn id="495" dur="1" fill="hold">
                                          <p:stCondLst>
                                            <p:cond delay="0"/>
                                          </p:stCondLst>
                                        </p:cTn>
                                        <p:tgtEl>
                                          <p:spTgt spid="138"/>
                                        </p:tgtEl>
                                        <p:attrNameLst>
                                          <p:attrName>style.visibility</p:attrName>
                                        </p:attrNameLst>
                                      </p:cBhvr>
                                      <p:to>
                                        <p:strVal val="visible"/>
                                      </p:to>
                                    </p:set>
                                    <p:anim calcmode="lin" valueType="num">
                                      <p:cBhvr additive="base">
                                        <p:cTn id="496" dur="500" fill="hold"/>
                                        <p:tgtEl>
                                          <p:spTgt spid="138"/>
                                        </p:tgtEl>
                                        <p:attrNameLst>
                                          <p:attrName>ppt_x</p:attrName>
                                        </p:attrNameLst>
                                      </p:cBhvr>
                                      <p:tavLst>
                                        <p:tav tm="0">
                                          <p:val>
                                            <p:strVal val="#ppt_x"/>
                                          </p:val>
                                        </p:tav>
                                        <p:tav tm="100000">
                                          <p:val>
                                            <p:strVal val="#ppt_x"/>
                                          </p:val>
                                        </p:tav>
                                      </p:tavLst>
                                    </p:anim>
                                    <p:anim calcmode="lin" valueType="num">
                                      <p:cBhvr additive="base">
                                        <p:cTn id="497" dur="500" fill="hold"/>
                                        <p:tgtEl>
                                          <p:spTgt spid="138"/>
                                        </p:tgtEl>
                                        <p:attrNameLst>
                                          <p:attrName>ppt_y</p:attrName>
                                        </p:attrNameLst>
                                      </p:cBhvr>
                                      <p:tavLst>
                                        <p:tav tm="0">
                                          <p:val>
                                            <p:strVal val="0-#ppt_h/2"/>
                                          </p:val>
                                        </p:tav>
                                        <p:tav tm="100000">
                                          <p:val>
                                            <p:strVal val="#ppt_y"/>
                                          </p:val>
                                        </p:tav>
                                      </p:tavLst>
                                    </p:anim>
                                  </p:childTnLst>
                                </p:cTn>
                              </p:par>
                              <p:par>
                                <p:cTn id="498" presetID="2" presetClass="entr" presetSubtype="1" fill="hold" nodeType="withEffect">
                                  <p:stCondLst>
                                    <p:cond delay="0"/>
                                  </p:stCondLst>
                                  <p:childTnLst>
                                    <p:set>
                                      <p:cBhvr>
                                        <p:cTn id="499" dur="1" fill="hold">
                                          <p:stCondLst>
                                            <p:cond delay="0"/>
                                          </p:stCondLst>
                                        </p:cTn>
                                        <p:tgtEl>
                                          <p:spTgt spid="139"/>
                                        </p:tgtEl>
                                        <p:attrNameLst>
                                          <p:attrName>style.visibility</p:attrName>
                                        </p:attrNameLst>
                                      </p:cBhvr>
                                      <p:to>
                                        <p:strVal val="visible"/>
                                      </p:to>
                                    </p:set>
                                    <p:anim calcmode="lin" valueType="num">
                                      <p:cBhvr additive="base">
                                        <p:cTn id="500" dur="500" fill="hold"/>
                                        <p:tgtEl>
                                          <p:spTgt spid="139"/>
                                        </p:tgtEl>
                                        <p:attrNameLst>
                                          <p:attrName>ppt_x</p:attrName>
                                        </p:attrNameLst>
                                      </p:cBhvr>
                                      <p:tavLst>
                                        <p:tav tm="0">
                                          <p:val>
                                            <p:strVal val="#ppt_x"/>
                                          </p:val>
                                        </p:tav>
                                        <p:tav tm="100000">
                                          <p:val>
                                            <p:strVal val="#ppt_x"/>
                                          </p:val>
                                        </p:tav>
                                      </p:tavLst>
                                    </p:anim>
                                    <p:anim calcmode="lin" valueType="num">
                                      <p:cBhvr additive="base">
                                        <p:cTn id="501" dur="500" fill="hold"/>
                                        <p:tgtEl>
                                          <p:spTgt spid="139"/>
                                        </p:tgtEl>
                                        <p:attrNameLst>
                                          <p:attrName>ppt_y</p:attrName>
                                        </p:attrNameLst>
                                      </p:cBhvr>
                                      <p:tavLst>
                                        <p:tav tm="0">
                                          <p:val>
                                            <p:strVal val="0-#ppt_h/2"/>
                                          </p:val>
                                        </p:tav>
                                        <p:tav tm="100000">
                                          <p:val>
                                            <p:strVal val="#ppt_y"/>
                                          </p:val>
                                        </p:tav>
                                      </p:tavLst>
                                    </p:anim>
                                  </p:childTnLst>
                                </p:cTn>
                              </p:par>
                              <p:par>
                                <p:cTn id="502" presetID="2" presetClass="entr" presetSubtype="1" fill="hold" nodeType="withEffect">
                                  <p:stCondLst>
                                    <p:cond delay="0"/>
                                  </p:stCondLst>
                                  <p:childTnLst>
                                    <p:set>
                                      <p:cBhvr>
                                        <p:cTn id="503" dur="1" fill="hold">
                                          <p:stCondLst>
                                            <p:cond delay="0"/>
                                          </p:stCondLst>
                                        </p:cTn>
                                        <p:tgtEl>
                                          <p:spTgt spid="140"/>
                                        </p:tgtEl>
                                        <p:attrNameLst>
                                          <p:attrName>style.visibility</p:attrName>
                                        </p:attrNameLst>
                                      </p:cBhvr>
                                      <p:to>
                                        <p:strVal val="visible"/>
                                      </p:to>
                                    </p:set>
                                    <p:anim calcmode="lin" valueType="num">
                                      <p:cBhvr additive="base">
                                        <p:cTn id="504" dur="500" fill="hold"/>
                                        <p:tgtEl>
                                          <p:spTgt spid="140"/>
                                        </p:tgtEl>
                                        <p:attrNameLst>
                                          <p:attrName>ppt_x</p:attrName>
                                        </p:attrNameLst>
                                      </p:cBhvr>
                                      <p:tavLst>
                                        <p:tav tm="0">
                                          <p:val>
                                            <p:strVal val="#ppt_x"/>
                                          </p:val>
                                        </p:tav>
                                        <p:tav tm="100000">
                                          <p:val>
                                            <p:strVal val="#ppt_x"/>
                                          </p:val>
                                        </p:tav>
                                      </p:tavLst>
                                    </p:anim>
                                    <p:anim calcmode="lin" valueType="num">
                                      <p:cBhvr additive="base">
                                        <p:cTn id="505" dur="500" fill="hold"/>
                                        <p:tgtEl>
                                          <p:spTgt spid="140"/>
                                        </p:tgtEl>
                                        <p:attrNameLst>
                                          <p:attrName>ppt_y</p:attrName>
                                        </p:attrNameLst>
                                      </p:cBhvr>
                                      <p:tavLst>
                                        <p:tav tm="0">
                                          <p:val>
                                            <p:strVal val="0-#ppt_h/2"/>
                                          </p:val>
                                        </p:tav>
                                        <p:tav tm="100000">
                                          <p:val>
                                            <p:strVal val="#ppt_y"/>
                                          </p:val>
                                        </p:tav>
                                      </p:tavLst>
                                    </p:anim>
                                  </p:childTnLst>
                                </p:cTn>
                              </p:par>
                              <p:par>
                                <p:cTn id="506" presetID="2" presetClass="entr" presetSubtype="1" fill="hold" nodeType="withEffect">
                                  <p:stCondLst>
                                    <p:cond delay="0"/>
                                  </p:stCondLst>
                                  <p:childTnLst>
                                    <p:set>
                                      <p:cBhvr>
                                        <p:cTn id="507" dur="1" fill="hold">
                                          <p:stCondLst>
                                            <p:cond delay="0"/>
                                          </p:stCondLst>
                                        </p:cTn>
                                        <p:tgtEl>
                                          <p:spTgt spid="141"/>
                                        </p:tgtEl>
                                        <p:attrNameLst>
                                          <p:attrName>style.visibility</p:attrName>
                                        </p:attrNameLst>
                                      </p:cBhvr>
                                      <p:to>
                                        <p:strVal val="visible"/>
                                      </p:to>
                                    </p:set>
                                    <p:anim calcmode="lin" valueType="num">
                                      <p:cBhvr additive="base">
                                        <p:cTn id="508" dur="500" fill="hold"/>
                                        <p:tgtEl>
                                          <p:spTgt spid="141"/>
                                        </p:tgtEl>
                                        <p:attrNameLst>
                                          <p:attrName>ppt_x</p:attrName>
                                        </p:attrNameLst>
                                      </p:cBhvr>
                                      <p:tavLst>
                                        <p:tav tm="0">
                                          <p:val>
                                            <p:strVal val="#ppt_x"/>
                                          </p:val>
                                        </p:tav>
                                        <p:tav tm="100000">
                                          <p:val>
                                            <p:strVal val="#ppt_x"/>
                                          </p:val>
                                        </p:tav>
                                      </p:tavLst>
                                    </p:anim>
                                    <p:anim calcmode="lin" valueType="num">
                                      <p:cBhvr additive="base">
                                        <p:cTn id="509" dur="500" fill="hold"/>
                                        <p:tgtEl>
                                          <p:spTgt spid="141"/>
                                        </p:tgtEl>
                                        <p:attrNameLst>
                                          <p:attrName>ppt_y</p:attrName>
                                        </p:attrNameLst>
                                      </p:cBhvr>
                                      <p:tavLst>
                                        <p:tav tm="0">
                                          <p:val>
                                            <p:strVal val="0-#ppt_h/2"/>
                                          </p:val>
                                        </p:tav>
                                        <p:tav tm="100000">
                                          <p:val>
                                            <p:strVal val="#ppt_y"/>
                                          </p:val>
                                        </p:tav>
                                      </p:tavLst>
                                    </p:anim>
                                  </p:childTnLst>
                                </p:cTn>
                              </p:par>
                              <p:par>
                                <p:cTn id="510" presetID="2" presetClass="entr" presetSubtype="1" fill="hold" nodeType="withEffect">
                                  <p:stCondLst>
                                    <p:cond delay="0"/>
                                  </p:stCondLst>
                                  <p:childTnLst>
                                    <p:set>
                                      <p:cBhvr>
                                        <p:cTn id="511" dur="1" fill="hold">
                                          <p:stCondLst>
                                            <p:cond delay="0"/>
                                          </p:stCondLst>
                                        </p:cTn>
                                        <p:tgtEl>
                                          <p:spTgt spid="142"/>
                                        </p:tgtEl>
                                        <p:attrNameLst>
                                          <p:attrName>style.visibility</p:attrName>
                                        </p:attrNameLst>
                                      </p:cBhvr>
                                      <p:to>
                                        <p:strVal val="visible"/>
                                      </p:to>
                                    </p:set>
                                    <p:anim calcmode="lin" valueType="num">
                                      <p:cBhvr additive="base">
                                        <p:cTn id="512" dur="500" fill="hold"/>
                                        <p:tgtEl>
                                          <p:spTgt spid="142"/>
                                        </p:tgtEl>
                                        <p:attrNameLst>
                                          <p:attrName>ppt_x</p:attrName>
                                        </p:attrNameLst>
                                      </p:cBhvr>
                                      <p:tavLst>
                                        <p:tav tm="0">
                                          <p:val>
                                            <p:strVal val="#ppt_x"/>
                                          </p:val>
                                        </p:tav>
                                        <p:tav tm="100000">
                                          <p:val>
                                            <p:strVal val="#ppt_x"/>
                                          </p:val>
                                        </p:tav>
                                      </p:tavLst>
                                    </p:anim>
                                    <p:anim calcmode="lin" valueType="num">
                                      <p:cBhvr additive="base">
                                        <p:cTn id="513" dur="500" fill="hold"/>
                                        <p:tgtEl>
                                          <p:spTgt spid="142"/>
                                        </p:tgtEl>
                                        <p:attrNameLst>
                                          <p:attrName>ppt_y</p:attrName>
                                        </p:attrNameLst>
                                      </p:cBhvr>
                                      <p:tavLst>
                                        <p:tav tm="0">
                                          <p:val>
                                            <p:strVal val="0-#ppt_h/2"/>
                                          </p:val>
                                        </p:tav>
                                        <p:tav tm="100000">
                                          <p:val>
                                            <p:strVal val="#ppt_y"/>
                                          </p:val>
                                        </p:tav>
                                      </p:tavLst>
                                    </p:anim>
                                  </p:childTnLst>
                                </p:cTn>
                              </p:par>
                              <p:par>
                                <p:cTn id="514" presetID="2" presetClass="entr" presetSubtype="1" fill="hold" nodeType="withEffect">
                                  <p:stCondLst>
                                    <p:cond delay="0"/>
                                  </p:stCondLst>
                                  <p:childTnLst>
                                    <p:set>
                                      <p:cBhvr>
                                        <p:cTn id="515" dur="1" fill="hold">
                                          <p:stCondLst>
                                            <p:cond delay="0"/>
                                          </p:stCondLst>
                                        </p:cTn>
                                        <p:tgtEl>
                                          <p:spTgt spid="143"/>
                                        </p:tgtEl>
                                        <p:attrNameLst>
                                          <p:attrName>style.visibility</p:attrName>
                                        </p:attrNameLst>
                                      </p:cBhvr>
                                      <p:to>
                                        <p:strVal val="visible"/>
                                      </p:to>
                                    </p:set>
                                    <p:anim calcmode="lin" valueType="num">
                                      <p:cBhvr additive="base">
                                        <p:cTn id="516" dur="500" fill="hold"/>
                                        <p:tgtEl>
                                          <p:spTgt spid="143"/>
                                        </p:tgtEl>
                                        <p:attrNameLst>
                                          <p:attrName>ppt_x</p:attrName>
                                        </p:attrNameLst>
                                      </p:cBhvr>
                                      <p:tavLst>
                                        <p:tav tm="0">
                                          <p:val>
                                            <p:strVal val="#ppt_x"/>
                                          </p:val>
                                        </p:tav>
                                        <p:tav tm="100000">
                                          <p:val>
                                            <p:strVal val="#ppt_x"/>
                                          </p:val>
                                        </p:tav>
                                      </p:tavLst>
                                    </p:anim>
                                    <p:anim calcmode="lin" valueType="num">
                                      <p:cBhvr additive="base">
                                        <p:cTn id="517" dur="500" fill="hold"/>
                                        <p:tgtEl>
                                          <p:spTgt spid="143"/>
                                        </p:tgtEl>
                                        <p:attrNameLst>
                                          <p:attrName>ppt_y</p:attrName>
                                        </p:attrNameLst>
                                      </p:cBhvr>
                                      <p:tavLst>
                                        <p:tav tm="0">
                                          <p:val>
                                            <p:strVal val="0-#ppt_h/2"/>
                                          </p:val>
                                        </p:tav>
                                        <p:tav tm="100000">
                                          <p:val>
                                            <p:strVal val="#ppt_y"/>
                                          </p:val>
                                        </p:tav>
                                      </p:tavLst>
                                    </p:anim>
                                  </p:childTnLst>
                                </p:cTn>
                              </p:par>
                              <p:par>
                                <p:cTn id="518" presetID="2" presetClass="entr" presetSubtype="1" fill="hold" nodeType="withEffect">
                                  <p:stCondLst>
                                    <p:cond delay="0"/>
                                  </p:stCondLst>
                                  <p:childTnLst>
                                    <p:set>
                                      <p:cBhvr>
                                        <p:cTn id="519" dur="1" fill="hold">
                                          <p:stCondLst>
                                            <p:cond delay="0"/>
                                          </p:stCondLst>
                                        </p:cTn>
                                        <p:tgtEl>
                                          <p:spTgt spid="144"/>
                                        </p:tgtEl>
                                        <p:attrNameLst>
                                          <p:attrName>style.visibility</p:attrName>
                                        </p:attrNameLst>
                                      </p:cBhvr>
                                      <p:to>
                                        <p:strVal val="visible"/>
                                      </p:to>
                                    </p:set>
                                    <p:anim calcmode="lin" valueType="num">
                                      <p:cBhvr additive="base">
                                        <p:cTn id="520" dur="500" fill="hold"/>
                                        <p:tgtEl>
                                          <p:spTgt spid="144"/>
                                        </p:tgtEl>
                                        <p:attrNameLst>
                                          <p:attrName>ppt_x</p:attrName>
                                        </p:attrNameLst>
                                      </p:cBhvr>
                                      <p:tavLst>
                                        <p:tav tm="0">
                                          <p:val>
                                            <p:strVal val="#ppt_x"/>
                                          </p:val>
                                        </p:tav>
                                        <p:tav tm="100000">
                                          <p:val>
                                            <p:strVal val="#ppt_x"/>
                                          </p:val>
                                        </p:tav>
                                      </p:tavLst>
                                    </p:anim>
                                    <p:anim calcmode="lin" valueType="num">
                                      <p:cBhvr additive="base">
                                        <p:cTn id="521" dur="500" fill="hold"/>
                                        <p:tgtEl>
                                          <p:spTgt spid="144"/>
                                        </p:tgtEl>
                                        <p:attrNameLst>
                                          <p:attrName>ppt_y</p:attrName>
                                        </p:attrNameLst>
                                      </p:cBhvr>
                                      <p:tavLst>
                                        <p:tav tm="0">
                                          <p:val>
                                            <p:strVal val="0-#ppt_h/2"/>
                                          </p:val>
                                        </p:tav>
                                        <p:tav tm="100000">
                                          <p:val>
                                            <p:strVal val="#ppt_y"/>
                                          </p:val>
                                        </p:tav>
                                      </p:tavLst>
                                    </p:anim>
                                  </p:childTnLst>
                                </p:cTn>
                              </p:par>
                              <p:par>
                                <p:cTn id="522" presetID="2" presetClass="entr" presetSubtype="1" fill="hold" nodeType="withEffect">
                                  <p:stCondLst>
                                    <p:cond delay="0"/>
                                  </p:stCondLst>
                                  <p:childTnLst>
                                    <p:set>
                                      <p:cBhvr>
                                        <p:cTn id="523" dur="1" fill="hold">
                                          <p:stCondLst>
                                            <p:cond delay="0"/>
                                          </p:stCondLst>
                                        </p:cTn>
                                        <p:tgtEl>
                                          <p:spTgt spid="145"/>
                                        </p:tgtEl>
                                        <p:attrNameLst>
                                          <p:attrName>style.visibility</p:attrName>
                                        </p:attrNameLst>
                                      </p:cBhvr>
                                      <p:to>
                                        <p:strVal val="visible"/>
                                      </p:to>
                                    </p:set>
                                    <p:anim calcmode="lin" valueType="num">
                                      <p:cBhvr additive="base">
                                        <p:cTn id="524" dur="500" fill="hold"/>
                                        <p:tgtEl>
                                          <p:spTgt spid="145"/>
                                        </p:tgtEl>
                                        <p:attrNameLst>
                                          <p:attrName>ppt_x</p:attrName>
                                        </p:attrNameLst>
                                      </p:cBhvr>
                                      <p:tavLst>
                                        <p:tav tm="0">
                                          <p:val>
                                            <p:strVal val="#ppt_x"/>
                                          </p:val>
                                        </p:tav>
                                        <p:tav tm="100000">
                                          <p:val>
                                            <p:strVal val="#ppt_x"/>
                                          </p:val>
                                        </p:tav>
                                      </p:tavLst>
                                    </p:anim>
                                    <p:anim calcmode="lin" valueType="num">
                                      <p:cBhvr additive="base">
                                        <p:cTn id="525" dur="500" fill="hold"/>
                                        <p:tgtEl>
                                          <p:spTgt spid="145"/>
                                        </p:tgtEl>
                                        <p:attrNameLst>
                                          <p:attrName>ppt_y</p:attrName>
                                        </p:attrNameLst>
                                      </p:cBhvr>
                                      <p:tavLst>
                                        <p:tav tm="0">
                                          <p:val>
                                            <p:strVal val="0-#ppt_h/2"/>
                                          </p:val>
                                        </p:tav>
                                        <p:tav tm="100000">
                                          <p:val>
                                            <p:strVal val="#ppt_y"/>
                                          </p:val>
                                        </p:tav>
                                      </p:tavLst>
                                    </p:anim>
                                  </p:childTnLst>
                                </p:cTn>
                              </p:par>
                              <p:par>
                                <p:cTn id="526" presetID="2" presetClass="entr" presetSubtype="1" fill="hold" nodeType="withEffect">
                                  <p:stCondLst>
                                    <p:cond delay="0"/>
                                  </p:stCondLst>
                                  <p:childTnLst>
                                    <p:set>
                                      <p:cBhvr>
                                        <p:cTn id="527" dur="1" fill="hold">
                                          <p:stCondLst>
                                            <p:cond delay="0"/>
                                          </p:stCondLst>
                                        </p:cTn>
                                        <p:tgtEl>
                                          <p:spTgt spid="146"/>
                                        </p:tgtEl>
                                        <p:attrNameLst>
                                          <p:attrName>style.visibility</p:attrName>
                                        </p:attrNameLst>
                                      </p:cBhvr>
                                      <p:to>
                                        <p:strVal val="visible"/>
                                      </p:to>
                                    </p:set>
                                    <p:anim calcmode="lin" valueType="num">
                                      <p:cBhvr additive="base">
                                        <p:cTn id="528" dur="500" fill="hold"/>
                                        <p:tgtEl>
                                          <p:spTgt spid="146"/>
                                        </p:tgtEl>
                                        <p:attrNameLst>
                                          <p:attrName>ppt_x</p:attrName>
                                        </p:attrNameLst>
                                      </p:cBhvr>
                                      <p:tavLst>
                                        <p:tav tm="0">
                                          <p:val>
                                            <p:strVal val="#ppt_x"/>
                                          </p:val>
                                        </p:tav>
                                        <p:tav tm="100000">
                                          <p:val>
                                            <p:strVal val="#ppt_x"/>
                                          </p:val>
                                        </p:tav>
                                      </p:tavLst>
                                    </p:anim>
                                    <p:anim calcmode="lin" valueType="num">
                                      <p:cBhvr additive="base">
                                        <p:cTn id="529" dur="500" fill="hold"/>
                                        <p:tgtEl>
                                          <p:spTgt spid="146"/>
                                        </p:tgtEl>
                                        <p:attrNameLst>
                                          <p:attrName>ppt_y</p:attrName>
                                        </p:attrNameLst>
                                      </p:cBhvr>
                                      <p:tavLst>
                                        <p:tav tm="0">
                                          <p:val>
                                            <p:strVal val="0-#ppt_h/2"/>
                                          </p:val>
                                        </p:tav>
                                        <p:tav tm="100000">
                                          <p:val>
                                            <p:strVal val="#ppt_y"/>
                                          </p:val>
                                        </p:tav>
                                      </p:tavLst>
                                    </p:anim>
                                  </p:childTnLst>
                                </p:cTn>
                              </p:par>
                              <p:par>
                                <p:cTn id="530" presetID="2" presetClass="entr" presetSubtype="1" fill="hold" nodeType="withEffect">
                                  <p:stCondLst>
                                    <p:cond delay="0"/>
                                  </p:stCondLst>
                                  <p:childTnLst>
                                    <p:set>
                                      <p:cBhvr>
                                        <p:cTn id="531" dur="1" fill="hold">
                                          <p:stCondLst>
                                            <p:cond delay="0"/>
                                          </p:stCondLst>
                                        </p:cTn>
                                        <p:tgtEl>
                                          <p:spTgt spid="147"/>
                                        </p:tgtEl>
                                        <p:attrNameLst>
                                          <p:attrName>style.visibility</p:attrName>
                                        </p:attrNameLst>
                                      </p:cBhvr>
                                      <p:to>
                                        <p:strVal val="visible"/>
                                      </p:to>
                                    </p:set>
                                    <p:anim calcmode="lin" valueType="num">
                                      <p:cBhvr additive="base">
                                        <p:cTn id="532" dur="500" fill="hold"/>
                                        <p:tgtEl>
                                          <p:spTgt spid="147"/>
                                        </p:tgtEl>
                                        <p:attrNameLst>
                                          <p:attrName>ppt_x</p:attrName>
                                        </p:attrNameLst>
                                      </p:cBhvr>
                                      <p:tavLst>
                                        <p:tav tm="0">
                                          <p:val>
                                            <p:strVal val="#ppt_x"/>
                                          </p:val>
                                        </p:tav>
                                        <p:tav tm="100000">
                                          <p:val>
                                            <p:strVal val="#ppt_x"/>
                                          </p:val>
                                        </p:tav>
                                      </p:tavLst>
                                    </p:anim>
                                    <p:anim calcmode="lin" valueType="num">
                                      <p:cBhvr additive="base">
                                        <p:cTn id="533" dur="500" fill="hold"/>
                                        <p:tgtEl>
                                          <p:spTgt spid="147"/>
                                        </p:tgtEl>
                                        <p:attrNameLst>
                                          <p:attrName>ppt_y</p:attrName>
                                        </p:attrNameLst>
                                      </p:cBhvr>
                                      <p:tavLst>
                                        <p:tav tm="0">
                                          <p:val>
                                            <p:strVal val="0-#ppt_h/2"/>
                                          </p:val>
                                        </p:tav>
                                        <p:tav tm="100000">
                                          <p:val>
                                            <p:strVal val="#ppt_y"/>
                                          </p:val>
                                        </p:tav>
                                      </p:tavLst>
                                    </p:anim>
                                  </p:childTnLst>
                                </p:cTn>
                              </p:par>
                              <p:par>
                                <p:cTn id="534" presetID="2" presetClass="entr" presetSubtype="1" fill="hold" nodeType="withEffect">
                                  <p:stCondLst>
                                    <p:cond delay="0"/>
                                  </p:stCondLst>
                                  <p:childTnLst>
                                    <p:set>
                                      <p:cBhvr>
                                        <p:cTn id="535" dur="1" fill="hold">
                                          <p:stCondLst>
                                            <p:cond delay="0"/>
                                          </p:stCondLst>
                                        </p:cTn>
                                        <p:tgtEl>
                                          <p:spTgt spid="148"/>
                                        </p:tgtEl>
                                        <p:attrNameLst>
                                          <p:attrName>style.visibility</p:attrName>
                                        </p:attrNameLst>
                                      </p:cBhvr>
                                      <p:to>
                                        <p:strVal val="visible"/>
                                      </p:to>
                                    </p:set>
                                    <p:anim calcmode="lin" valueType="num">
                                      <p:cBhvr additive="base">
                                        <p:cTn id="536" dur="500" fill="hold"/>
                                        <p:tgtEl>
                                          <p:spTgt spid="148"/>
                                        </p:tgtEl>
                                        <p:attrNameLst>
                                          <p:attrName>ppt_x</p:attrName>
                                        </p:attrNameLst>
                                      </p:cBhvr>
                                      <p:tavLst>
                                        <p:tav tm="0">
                                          <p:val>
                                            <p:strVal val="#ppt_x"/>
                                          </p:val>
                                        </p:tav>
                                        <p:tav tm="100000">
                                          <p:val>
                                            <p:strVal val="#ppt_x"/>
                                          </p:val>
                                        </p:tav>
                                      </p:tavLst>
                                    </p:anim>
                                    <p:anim calcmode="lin" valueType="num">
                                      <p:cBhvr additive="base">
                                        <p:cTn id="537" dur="500" fill="hold"/>
                                        <p:tgtEl>
                                          <p:spTgt spid="148"/>
                                        </p:tgtEl>
                                        <p:attrNameLst>
                                          <p:attrName>ppt_y</p:attrName>
                                        </p:attrNameLst>
                                      </p:cBhvr>
                                      <p:tavLst>
                                        <p:tav tm="0">
                                          <p:val>
                                            <p:strVal val="0-#ppt_h/2"/>
                                          </p:val>
                                        </p:tav>
                                        <p:tav tm="100000">
                                          <p:val>
                                            <p:strVal val="#ppt_y"/>
                                          </p:val>
                                        </p:tav>
                                      </p:tavLst>
                                    </p:anim>
                                  </p:childTnLst>
                                </p:cTn>
                              </p:par>
                              <p:par>
                                <p:cTn id="538" presetID="2" presetClass="entr" presetSubtype="1" fill="hold" nodeType="withEffect">
                                  <p:stCondLst>
                                    <p:cond delay="0"/>
                                  </p:stCondLst>
                                  <p:childTnLst>
                                    <p:set>
                                      <p:cBhvr>
                                        <p:cTn id="539" dur="1" fill="hold">
                                          <p:stCondLst>
                                            <p:cond delay="0"/>
                                          </p:stCondLst>
                                        </p:cTn>
                                        <p:tgtEl>
                                          <p:spTgt spid="149"/>
                                        </p:tgtEl>
                                        <p:attrNameLst>
                                          <p:attrName>style.visibility</p:attrName>
                                        </p:attrNameLst>
                                      </p:cBhvr>
                                      <p:to>
                                        <p:strVal val="visible"/>
                                      </p:to>
                                    </p:set>
                                    <p:anim calcmode="lin" valueType="num">
                                      <p:cBhvr additive="base">
                                        <p:cTn id="540" dur="500" fill="hold"/>
                                        <p:tgtEl>
                                          <p:spTgt spid="149"/>
                                        </p:tgtEl>
                                        <p:attrNameLst>
                                          <p:attrName>ppt_x</p:attrName>
                                        </p:attrNameLst>
                                      </p:cBhvr>
                                      <p:tavLst>
                                        <p:tav tm="0">
                                          <p:val>
                                            <p:strVal val="#ppt_x"/>
                                          </p:val>
                                        </p:tav>
                                        <p:tav tm="100000">
                                          <p:val>
                                            <p:strVal val="#ppt_x"/>
                                          </p:val>
                                        </p:tav>
                                      </p:tavLst>
                                    </p:anim>
                                    <p:anim calcmode="lin" valueType="num">
                                      <p:cBhvr additive="base">
                                        <p:cTn id="541" dur="500" fill="hold"/>
                                        <p:tgtEl>
                                          <p:spTgt spid="149"/>
                                        </p:tgtEl>
                                        <p:attrNameLst>
                                          <p:attrName>ppt_y</p:attrName>
                                        </p:attrNameLst>
                                      </p:cBhvr>
                                      <p:tavLst>
                                        <p:tav tm="0">
                                          <p:val>
                                            <p:strVal val="0-#ppt_h/2"/>
                                          </p:val>
                                        </p:tav>
                                        <p:tav tm="100000">
                                          <p:val>
                                            <p:strVal val="#ppt_y"/>
                                          </p:val>
                                        </p:tav>
                                      </p:tavLst>
                                    </p:anim>
                                  </p:childTnLst>
                                </p:cTn>
                              </p:par>
                              <p:par>
                                <p:cTn id="542" presetID="2" presetClass="entr" presetSubtype="1" fill="hold" nodeType="withEffect">
                                  <p:stCondLst>
                                    <p:cond delay="0"/>
                                  </p:stCondLst>
                                  <p:childTnLst>
                                    <p:set>
                                      <p:cBhvr>
                                        <p:cTn id="543" dur="1" fill="hold">
                                          <p:stCondLst>
                                            <p:cond delay="0"/>
                                          </p:stCondLst>
                                        </p:cTn>
                                        <p:tgtEl>
                                          <p:spTgt spid="150"/>
                                        </p:tgtEl>
                                        <p:attrNameLst>
                                          <p:attrName>style.visibility</p:attrName>
                                        </p:attrNameLst>
                                      </p:cBhvr>
                                      <p:to>
                                        <p:strVal val="visible"/>
                                      </p:to>
                                    </p:set>
                                    <p:anim calcmode="lin" valueType="num">
                                      <p:cBhvr additive="base">
                                        <p:cTn id="544" dur="500" fill="hold"/>
                                        <p:tgtEl>
                                          <p:spTgt spid="150"/>
                                        </p:tgtEl>
                                        <p:attrNameLst>
                                          <p:attrName>ppt_x</p:attrName>
                                        </p:attrNameLst>
                                      </p:cBhvr>
                                      <p:tavLst>
                                        <p:tav tm="0">
                                          <p:val>
                                            <p:strVal val="#ppt_x"/>
                                          </p:val>
                                        </p:tav>
                                        <p:tav tm="100000">
                                          <p:val>
                                            <p:strVal val="#ppt_x"/>
                                          </p:val>
                                        </p:tav>
                                      </p:tavLst>
                                    </p:anim>
                                    <p:anim calcmode="lin" valueType="num">
                                      <p:cBhvr additive="base">
                                        <p:cTn id="545" dur="500" fill="hold"/>
                                        <p:tgtEl>
                                          <p:spTgt spid="150"/>
                                        </p:tgtEl>
                                        <p:attrNameLst>
                                          <p:attrName>ppt_y</p:attrName>
                                        </p:attrNameLst>
                                      </p:cBhvr>
                                      <p:tavLst>
                                        <p:tav tm="0">
                                          <p:val>
                                            <p:strVal val="0-#ppt_h/2"/>
                                          </p:val>
                                        </p:tav>
                                        <p:tav tm="100000">
                                          <p:val>
                                            <p:strVal val="#ppt_y"/>
                                          </p:val>
                                        </p:tav>
                                      </p:tavLst>
                                    </p:anim>
                                  </p:childTnLst>
                                </p:cTn>
                              </p:par>
                              <p:par>
                                <p:cTn id="546" presetID="2" presetClass="entr" presetSubtype="1" fill="hold" nodeType="withEffect">
                                  <p:stCondLst>
                                    <p:cond delay="0"/>
                                  </p:stCondLst>
                                  <p:childTnLst>
                                    <p:set>
                                      <p:cBhvr>
                                        <p:cTn id="547" dur="1" fill="hold">
                                          <p:stCondLst>
                                            <p:cond delay="0"/>
                                          </p:stCondLst>
                                        </p:cTn>
                                        <p:tgtEl>
                                          <p:spTgt spid="151"/>
                                        </p:tgtEl>
                                        <p:attrNameLst>
                                          <p:attrName>style.visibility</p:attrName>
                                        </p:attrNameLst>
                                      </p:cBhvr>
                                      <p:to>
                                        <p:strVal val="visible"/>
                                      </p:to>
                                    </p:set>
                                    <p:anim calcmode="lin" valueType="num">
                                      <p:cBhvr additive="base">
                                        <p:cTn id="548" dur="500" fill="hold"/>
                                        <p:tgtEl>
                                          <p:spTgt spid="151"/>
                                        </p:tgtEl>
                                        <p:attrNameLst>
                                          <p:attrName>ppt_x</p:attrName>
                                        </p:attrNameLst>
                                      </p:cBhvr>
                                      <p:tavLst>
                                        <p:tav tm="0">
                                          <p:val>
                                            <p:strVal val="#ppt_x"/>
                                          </p:val>
                                        </p:tav>
                                        <p:tav tm="100000">
                                          <p:val>
                                            <p:strVal val="#ppt_x"/>
                                          </p:val>
                                        </p:tav>
                                      </p:tavLst>
                                    </p:anim>
                                    <p:anim calcmode="lin" valueType="num">
                                      <p:cBhvr additive="base">
                                        <p:cTn id="549" dur="500" fill="hold"/>
                                        <p:tgtEl>
                                          <p:spTgt spid="151"/>
                                        </p:tgtEl>
                                        <p:attrNameLst>
                                          <p:attrName>ppt_y</p:attrName>
                                        </p:attrNameLst>
                                      </p:cBhvr>
                                      <p:tavLst>
                                        <p:tav tm="0">
                                          <p:val>
                                            <p:strVal val="0-#ppt_h/2"/>
                                          </p:val>
                                        </p:tav>
                                        <p:tav tm="100000">
                                          <p:val>
                                            <p:strVal val="#ppt_y"/>
                                          </p:val>
                                        </p:tav>
                                      </p:tavLst>
                                    </p:anim>
                                  </p:childTnLst>
                                </p:cTn>
                              </p:par>
                              <p:par>
                                <p:cTn id="550" presetID="2" presetClass="entr" presetSubtype="1" fill="hold" nodeType="withEffect">
                                  <p:stCondLst>
                                    <p:cond delay="0"/>
                                  </p:stCondLst>
                                  <p:childTnLst>
                                    <p:set>
                                      <p:cBhvr>
                                        <p:cTn id="551" dur="1" fill="hold">
                                          <p:stCondLst>
                                            <p:cond delay="0"/>
                                          </p:stCondLst>
                                        </p:cTn>
                                        <p:tgtEl>
                                          <p:spTgt spid="152"/>
                                        </p:tgtEl>
                                        <p:attrNameLst>
                                          <p:attrName>style.visibility</p:attrName>
                                        </p:attrNameLst>
                                      </p:cBhvr>
                                      <p:to>
                                        <p:strVal val="visible"/>
                                      </p:to>
                                    </p:set>
                                    <p:anim calcmode="lin" valueType="num">
                                      <p:cBhvr additive="base">
                                        <p:cTn id="552" dur="500" fill="hold"/>
                                        <p:tgtEl>
                                          <p:spTgt spid="152"/>
                                        </p:tgtEl>
                                        <p:attrNameLst>
                                          <p:attrName>ppt_x</p:attrName>
                                        </p:attrNameLst>
                                      </p:cBhvr>
                                      <p:tavLst>
                                        <p:tav tm="0">
                                          <p:val>
                                            <p:strVal val="#ppt_x"/>
                                          </p:val>
                                        </p:tav>
                                        <p:tav tm="100000">
                                          <p:val>
                                            <p:strVal val="#ppt_x"/>
                                          </p:val>
                                        </p:tav>
                                      </p:tavLst>
                                    </p:anim>
                                    <p:anim calcmode="lin" valueType="num">
                                      <p:cBhvr additive="base">
                                        <p:cTn id="553" dur="500" fill="hold"/>
                                        <p:tgtEl>
                                          <p:spTgt spid="152"/>
                                        </p:tgtEl>
                                        <p:attrNameLst>
                                          <p:attrName>ppt_y</p:attrName>
                                        </p:attrNameLst>
                                      </p:cBhvr>
                                      <p:tavLst>
                                        <p:tav tm="0">
                                          <p:val>
                                            <p:strVal val="0-#ppt_h/2"/>
                                          </p:val>
                                        </p:tav>
                                        <p:tav tm="100000">
                                          <p:val>
                                            <p:strVal val="#ppt_y"/>
                                          </p:val>
                                        </p:tav>
                                      </p:tavLst>
                                    </p:anim>
                                  </p:childTnLst>
                                </p:cTn>
                              </p:par>
                              <p:par>
                                <p:cTn id="554" presetID="2" presetClass="entr" presetSubtype="1" fill="hold" nodeType="withEffect">
                                  <p:stCondLst>
                                    <p:cond delay="0"/>
                                  </p:stCondLst>
                                  <p:childTnLst>
                                    <p:set>
                                      <p:cBhvr>
                                        <p:cTn id="555" dur="1" fill="hold">
                                          <p:stCondLst>
                                            <p:cond delay="0"/>
                                          </p:stCondLst>
                                        </p:cTn>
                                        <p:tgtEl>
                                          <p:spTgt spid="153"/>
                                        </p:tgtEl>
                                        <p:attrNameLst>
                                          <p:attrName>style.visibility</p:attrName>
                                        </p:attrNameLst>
                                      </p:cBhvr>
                                      <p:to>
                                        <p:strVal val="visible"/>
                                      </p:to>
                                    </p:set>
                                    <p:anim calcmode="lin" valueType="num">
                                      <p:cBhvr additive="base">
                                        <p:cTn id="556" dur="500" fill="hold"/>
                                        <p:tgtEl>
                                          <p:spTgt spid="153"/>
                                        </p:tgtEl>
                                        <p:attrNameLst>
                                          <p:attrName>ppt_x</p:attrName>
                                        </p:attrNameLst>
                                      </p:cBhvr>
                                      <p:tavLst>
                                        <p:tav tm="0">
                                          <p:val>
                                            <p:strVal val="#ppt_x"/>
                                          </p:val>
                                        </p:tav>
                                        <p:tav tm="100000">
                                          <p:val>
                                            <p:strVal val="#ppt_x"/>
                                          </p:val>
                                        </p:tav>
                                      </p:tavLst>
                                    </p:anim>
                                    <p:anim calcmode="lin" valueType="num">
                                      <p:cBhvr additive="base">
                                        <p:cTn id="557" dur="500" fill="hold"/>
                                        <p:tgtEl>
                                          <p:spTgt spid="153"/>
                                        </p:tgtEl>
                                        <p:attrNameLst>
                                          <p:attrName>ppt_y</p:attrName>
                                        </p:attrNameLst>
                                      </p:cBhvr>
                                      <p:tavLst>
                                        <p:tav tm="0">
                                          <p:val>
                                            <p:strVal val="0-#ppt_h/2"/>
                                          </p:val>
                                        </p:tav>
                                        <p:tav tm="100000">
                                          <p:val>
                                            <p:strVal val="#ppt_y"/>
                                          </p:val>
                                        </p:tav>
                                      </p:tavLst>
                                    </p:anim>
                                  </p:childTnLst>
                                </p:cTn>
                              </p:par>
                              <p:par>
                                <p:cTn id="558" presetID="2" presetClass="entr" presetSubtype="1" fill="hold" nodeType="withEffect">
                                  <p:stCondLst>
                                    <p:cond delay="0"/>
                                  </p:stCondLst>
                                  <p:childTnLst>
                                    <p:set>
                                      <p:cBhvr>
                                        <p:cTn id="559" dur="1" fill="hold">
                                          <p:stCondLst>
                                            <p:cond delay="0"/>
                                          </p:stCondLst>
                                        </p:cTn>
                                        <p:tgtEl>
                                          <p:spTgt spid="154"/>
                                        </p:tgtEl>
                                        <p:attrNameLst>
                                          <p:attrName>style.visibility</p:attrName>
                                        </p:attrNameLst>
                                      </p:cBhvr>
                                      <p:to>
                                        <p:strVal val="visible"/>
                                      </p:to>
                                    </p:set>
                                    <p:anim calcmode="lin" valueType="num">
                                      <p:cBhvr additive="base">
                                        <p:cTn id="560" dur="500" fill="hold"/>
                                        <p:tgtEl>
                                          <p:spTgt spid="154"/>
                                        </p:tgtEl>
                                        <p:attrNameLst>
                                          <p:attrName>ppt_x</p:attrName>
                                        </p:attrNameLst>
                                      </p:cBhvr>
                                      <p:tavLst>
                                        <p:tav tm="0">
                                          <p:val>
                                            <p:strVal val="#ppt_x"/>
                                          </p:val>
                                        </p:tav>
                                        <p:tav tm="100000">
                                          <p:val>
                                            <p:strVal val="#ppt_x"/>
                                          </p:val>
                                        </p:tav>
                                      </p:tavLst>
                                    </p:anim>
                                    <p:anim calcmode="lin" valueType="num">
                                      <p:cBhvr additive="base">
                                        <p:cTn id="561" dur="500" fill="hold"/>
                                        <p:tgtEl>
                                          <p:spTgt spid="154"/>
                                        </p:tgtEl>
                                        <p:attrNameLst>
                                          <p:attrName>ppt_y</p:attrName>
                                        </p:attrNameLst>
                                      </p:cBhvr>
                                      <p:tavLst>
                                        <p:tav tm="0">
                                          <p:val>
                                            <p:strVal val="0-#ppt_h/2"/>
                                          </p:val>
                                        </p:tav>
                                        <p:tav tm="100000">
                                          <p:val>
                                            <p:strVal val="#ppt_y"/>
                                          </p:val>
                                        </p:tav>
                                      </p:tavLst>
                                    </p:anim>
                                  </p:childTnLst>
                                </p:cTn>
                              </p:par>
                              <p:par>
                                <p:cTn id="562" presetID="2" presetClass="entr" presetSubtype="1" fill="hold" nodeType="withEffect">
                                  <p:stCondLst>
                                    <p:cond delay="0"/>
                                  </p:stCondLst>
                                  <p:childTnLst>
                                    <p:set>
                                      <p:cBhvr>
                                        <p:cTn id="563" dur="1" fill="hold">
                                          <p:stCondLst>
                                            <p:cond delay="0"/>
                                          </p:stCondLst>
                                        </p:cTn>
                                        <p:tgtEl>
                                          <p:spTgt spid="155"/>
                                        </p:tgtEl>
                                        <p:attrNameLst>
                                          <p:attrName>style.visibility</p:attrName>
                                        </p:attrNameLst>
                                      </p:cBhvr>
                                      <p:to>
                                        <p:strVal val="visible"/>
                                      </p:to>
                                    </p:set>
                                    <p:anim calcmode="lin" valueType="num">
                                      <p:cBhvr additive="base">
                                        <p:cTn id="564" dur="500" fill="hold"/>
                                        <p:tgtEl>
                                          <p:spTgt spid="155"/>
                                        </p:tgtEl>
                                        <p:attrNameLst>
                                          <p:attrName>ppt_x</p:attrName>
                                        </p:attrNameLst>
                                      </p:cBhvr>
                                      <p:tavLst>
                                        <p:tav tm="0">
                                          <p:val>
                                            <p:strVal val="#ppt_x"/>
                                          </p:val>
                                        </p:tav>
                                        <p:tav tm="100000">
                                          <p:val>
                                            <p:strVal val="#ppt_x"/>
                                          </p:val>
                                        </p:tav>
                                      </p:tavLst>
                                    </p:anim>
                                    <p:anim calcmode="lin" valueType="num">
                                      <p:cBhvr additive="base">
                                        <p:cTn id="565" dur="500" fill="hold"/>
                                        <p:tgtEl>
                                          <p:spTgt spid="155"/>
                                        </p:tgtEl>
                                        <p:attrNameLst>
                                          <p:attrName>ppt_y</p:attrName>
                                        </p:attrNameLst>
                                      </p:cBhvr>
                                      <p:tavLst>
                                        <p:tav tm="0">
                                          <p:val>
                                            <p:strVal val="0-#ppt_h/2"/>
                                          </p:val>
                                        </p:tav>
                                        <p:tav tm="100000">
                                          <p:val>
                                            <p:strVal val="#ppt_y"/>
                                          </p:val>
                                        </p:tav>
                                      </p:tavLst>
                                    </p:anim>
                                  </p:childTnLst>
                                </p:cTn>
                              </p:par>
                              <p:par>
                                <p:cTn id="566" presetID="2" presetClass="entr" presetSubtype="1" fill="hold" nodeType="withEffect">
                                  <p:stCondLst>
                                    <p:cond delay="0"/>
                                  </p:stCondLst>
                                  <p:childTnLst>
                                    <p:set>
                                      <p:cBhvr>
                                        <p:cTn id="567" dur="1" fill="hold">
                                          <p:stCondLst>
                                            <p:cond delay="0"/>
                                          </p:stCondLst>
                                        </p:cTn>
                                        <p:tgtEl>
                                          <p:spTgt spid="156"/>
                                        </p:tgtEl>
                                        <p:attrNameLst>
                                          <p:attrName>style.visibility</p:attrName>
                                        </p:attrNameLst>
                                      </p:cBhvr>
                                      <p:to>
                                        <p:strVal val="visible"/>
                                      </p:to>
                                    </p:set>
                                    <p:anim calcmode="lin" valueType="num">
                                      <p:cBhvr additive="base">
                                        <p:cTn id="568" dur="500" fill="hold"/>
                                        <p:tgtEl>
                                          <p:spTgt spid="156"/>
                                        </p:tgtEl>
                                        <p:attrNameLst>
                                          <p:attrName>ppt_x</p:attrName>
                                        </p:attrNameLst>
                                      </p:cBhvr>
                                      <p:tavLst>
                                        <p:tav tm="0">
                                          <p:val>
                                            <p:strVal val="#ppt_x"/>
                                          </p:val>
                                        </p:tav>
                                        <p:tav tm="100000">
                                          <p:val>
                                            <p:strVal val="#ppt_x"/>
                                          </p:val>
                                        </p:tav>
                                      </p:tavLst>
                                    </p:anim>
                                    <p:anim calcmode="lin" valueType="num">
                                      <p:cBhvr additive="base">
                                        <p:cTn id="569" dur="500" fill="hold"/>
                                        <p:tgtEl>
                                          <p:spTgt spid="156"/>
                                        </p:tgtEl>
                                        <p:attrNameLst>
                                          <p:attrName>ppt_y</p:attrName>
                                        </p:attrNameLst>
                                      </p:cBhvr>
                                      <p:tavLst>
                                        <p:tav tm="0">
                                          <p:val>
                                            <p:strVal val="0-#ppt_h/2"/>
                                          </p:val>
                                        </p:tav>
                                        <p:tav tm="100000">
                                          <p:val>
                                            <p:strVal val="#ppt_y"/>
                                          </p:val>
                                        </p:tav>
                                      </p:tavLst>
                                    </p:anim>
                                  </p:childTnLst>
                                </p:cTn>
                              </p:par>
                              <p:par>
                                <p:cTn id="570" presetID="2" presetClass="entr" presetSubtype="1" fill="hold" nodeType="withEffect">
                                  <p:stCondLst>
                                    <p:cond delay="0"/>
                                  </p:stCondLst>
                                  <p:childTnLst>
                                    <p:set>
                                      <p:cBhvr>
                                        <p:cTn id="571" dur="1" fill="hold">
                                          <p:stCondLst>
                                            <p:cond delay="0"/>
                                          </p:stCondLst>
                                        </p:cTn>
                                        <p:tgtEl>
                                          <p:spTgt spid="157"/>
                                        </p:tgtEl>
                                        <p:attrNameLst>
                                          <p:attrName>style.visibility</p:attrName>
                                        </p:attrNameLst>
                                      </p:cBhvr>
                                      <p:to>
                                        <p:strVal val="visible"/>
                                      </p:to>
                                    </p:set>
                                    <p:anim calcmode="lin" valueType="num">
                                      <p:cBhvr additive="base">
                                        <p:cTn id="572" dur="500" fill="hold"/>
                                        <p:tgtEl>
                                          <p:spTgt spid="157"/>
                                        </p:tgtEl>
                                        <p:attrNameLst>
                                          <p:attrName>ppt_x</p:attrName>
                                        </p:attrNameLst>
                                      </p:cBhvr>
                                      <p:tavLst>
                                        <p:tav tm="0">
                                          <p:val>
                                            <p:strVal val="#ppt_x"/>
                                          </p:val>
                                        </p:tav>
                                        <p:tav tm="100000">
                                          <p:val>
                                            <p:strVal val="#ppt_x"/>
                                          </p:val>
                                        </p:tav>
                                      </p:tavLst>
                                    </p:anim>
                                    <p:anim calcmode="lin" valueType="num">
                                      <p:cBhvr additive="base">
                                        <p:cTn id="573" dur="500" fill="hold"/>
                                        <p:tgtEl>
                                          <p:spTgt spid="157"/>
                                        </p:tgtEl>
                                        <p:attrNameLst>
                                          <p:attrName>ppt_y</p:attrName>
                                        </p:attrNameLst>
                                      </p:cBhvr>
                                      <p:tavLst>
                                        <p:tav tm="0">
                                          <p:val>
                                            <p:strVal val="0-#ppt_h/2"/>
                                          </p:val>
                                        </p:tav>
                                        <p:tav tm="100000">
                                          <p:val>
                                            <p:strVal val="#ppt_y"/>
                                          </p:val>
                                        </p:tav>
                                      </p:tavLst>
                                    </p:anim>
                                  </p:childTnLst>
                                </p:cTn>
                              </p:par>
                              <p:par>
                                <p:cTn id="574" presetID="2" presetClass="entr" presetSubtype="1" fill="hold" nodeType="withEffect">
                                  <p:stCondLst>
                                    <p:cond delay="0"/>
                                  </p:stCondLst>
                                  <p:childTnLst>
                                    <p:set>
                                      <p:cBhvr>
                                        <p:cTn id="575" dur="1" fill="hold">
                                          <p:stCondLst>
                                            <p:cond delay="0"/>
                                          </p:stCondLst>
                                        </p:cTn>
                                        <p:tgtEl>
                                          <p:spTgt spid="158"/>
                                        </p:tgtEl>
                                        <p:attrNameLst>
                                          <p:attrName>style.visibility</p:attrName>
                                        </p:attrNameLst>
                                      </p:cBhvr>
                                      <p:to>
                                        <p:strVal val="visible"/>
                                      </p:to>
                                    </p:set>
                                    <p:anim calcmode="lin" valueType="num">
                                      <p:cBhvr additive="base">
                                        <p:cTn id="576" dur="500" fill="hold"/>
                                        <p:tgtEl>
                                          <p:spTgt spid="158"/>
                                        </p:tgtEl>
                                        <p:attrNameLst>
                                          <p:attrName>ppt_x</p:attrName>
                                        </p:attrNameLst>
                                      </p:cBhvr>
                                      <p:tavLst>
                                        <p:tav tm="0">
                                          <p:val>
                                            <p:strVal val="#ppt_x"/>
                                          </p:val>
                                        </p:tav>
                                        <p:tav tm="100000">
                                          <p:val>
                                            <p:strVal val="#ppt_x"/>
                                          </p:val>
                                        </p:tav>
                                      </p:tavLst>
                                    </p:anim>
                                    <p:anim calcmode="lin" valueType="num">
                                      <p:cBhvr additive="base">
                                        <p:cTn id="577" dur="500" fill="hold"/>
                                        <p:tgtEl>
                                          <p:spTgt spid="158"/>
                                        </p:tgtEl>
                                        <p:attrNameLst>
                                          <p:attrName>ppt_y</p:attrName>
                                        </p:attrNameLst>
                                      </p:cBhvr>
                                      <p:tavLst>
                                        <p:tav tm="0">
                                          <p:val>
                                            <p:strVal val="0-#ppt_h/2"/>
                                          </p:val>
                                        </p:tav>
                                        <p:tav tm="100000">
                                          <p:val>
                                            <p:strVal val="#ppt_y"/>
                                          </p:val>
                                        </p:tav>
                                      </p:tavLst>
                                    </p:anim>
                                  </p:childTnLst>
                                </p:cTn>
                              </p:par>
                              <p:par>
                                <p:cTn id="578" presetID="2" presetClass="entr" presetSubtype="1" fill="hold" nodeType="withEffect">
                                  <p:stCondLst>
                                    <p:cond delay="0"/>
                                  </p:stCondLst>
                                  <p:childTnLst>
                                    <p:set>
                                      <p:cBhvr>
                                        <p:cTn id="579" dur="1" fill="hold">
                                          <p:stCondLst>
                                            <p:cond delay="0"/>
                                          </p:stCondLst>
                                        </p:cTn>
                                        <p:tgtEl>
                                          <p:spTgt spid="159"/>
                                        </p:tgtEl>
                                        <p:attrNameLst>
                                          <p:attrName>style.visibility</p:attrName>
                                        </p:attrNameLst>
                                      </p:cBhvr>
                                      <p:to>
                                        <p:strVal val="visible"/>
                                      </p:to>
                                    </p:set>
                                    <p:anim calcmode="lin" valueType="num">
                                      <p:cBhvr additive="base">
                                        <p:cTn id="580" dur="500" fill="hold"/>
                                        <p:tgtEl>
                                          <p:spTgt spid="159"/>
                                        </p:tgtEl>
                                        <p:attrNameLst>
                                          <p:attrName>ppt_x</p:attrName>
                                        </p:attrNameLst>
                                      </p:cBhvr>
                                      <p:tavLst>
                                        <p:tav tm="0">
                                          <p:val>
                                            <p:strVal val="#ppt_x"/>
                                          </p:val>
                                        </p:tav>
                                        <p:tav tm="100000">
                                          <p:val>
                                            <p:strVal val="#ppt_x"/>
                                          </p:val>
                                        </p:tav>
                                      </p:tavLst>
                                    </p:anim>
                                    <p:anim calcmode="lin" valueType="num">
                                      <p:cBhvr additive="base">
                                        <p:cTn id="581" dur="500" fill="hold"/>
                                        <p:tgtEl>
                                          <p:spTgt spid="159"/>
                                        </p:tgtEl>
                                        <p:attrNameLst>
                                          <p:attrName>ppt_y</p:attrName>
                                        </p:attrNameLst>
                                      </p:cBhvr>
                                      <p:tavLst>
                                        <p:tav tm="0">
                                          <p:val>
                                            <p:strVal val="0-#ppt_h/2"/>
                                          </p:val>
                                        </p:tav>
                                        <p:tav tm="100000">
                                          <p:val>
                                            <p:strVal val="#ppt_y"/>
                                          </p:val>
                                        </p:tav>
                                      </p:tavLst>
                                    </p:anim>
                                  </p:childTnLst>
                                </p:cTn>
                              </p:par>
                              <p:par>
                                <p:cTn id="582" presetID="2" presetClass="entr" presetSubtype="1" fill="hold" nodeType="withEffect">
                                  <p:stCondLst>
                                    <p:cond delay="0"/>
                                  </p:stCondLst>
                                  <p:childTnLst>
                                    <p:set>
                                      <p:cBhvr>
                                        <p:cTn id="583" dur="1" fill="hold">
                                          <p:stCondLst>
                                            <p:cond delay="0"/>
                                          </p:stCondLst>
                                        </p:cTn>
                                        <p:tgtEl>
                                          <p:spTgt spid="160"/>
                                        </p:tgtEl>
                                        <p:attrNameLst>
                                          <p:attrName>style.visibility</p:attrName>
                                        </p:attrNameLst>
                                      </p:cBhvr>
                                      <p:to>
                                        <p:strVal val="visible"/>
                                      </p:to>
                                    </p:set>
                                    <p:anim calcmode="lin" valueType="num">
                                      <p:cBhvr additive="base">
                                        <p:cTn id="584" dur="500" fill="hold"/>
                                        <p:tgtEl>
                                          <p:spTgt spid="160"/>
                                        </p:tgtEl>
                                        <p:attrNameLst>
                                          <p:attrName>ppt_x</p:attrName>
                                        </p:attrNameLst>
                                      </p:cBhvr>
                                      <p:tavLst>
                                        <p:tav tm="0">
                                          <p:val>
                                            <p:strVal val="#ppt_x"/>
                                          </p:val>
                                        </p:tav>
                                        <p:tav tm="100000">
                                          <p:val>
                                            <p:strVal val="#ppt_x"/>
                                          </p:val>
                                        </p:tav>
                                      </p:tavLst>
                                    </p:anim>
                                    <p:anim calcmode="lin" valueType="num">
                                      <p:cBhvr additive="base">
                                        <p:cTn id="585" dur="500" fill="hold"/>
                                        <p:tgtEl>
                                          <p:spTgt spid="160"/>
                                        </p:tgtEl>
                                        <p:attrNameLst>
                                          <p:attrName>ppt_y</p:attrName>
                                        </p:attrNameLst>
                                      </p:cBhvr>
                                      <p:tavLst>
                                        <p:tav tm="0">
                                          <p:val>
                                            <p:strVal val="0-#ppt_h/2"/>
                                          </p:val>
                                        </p:tav>
                                        <p:tav tm="100000">
                                          <p:val>
                                            <p:strVal val="#ppt_y"/>
                                          </p:val>
                                        </p:tav>
                                      </p:tavLst>
                                    </p:anim>
                                  </p:childTnLst>
                                </p:cTn>
                              </p:par>
                              <p:par>
                                <p:cTn id="586" presetID="2" presetClass="entr" presetSubtype="1" fill="hold" nodeType="withEffect">
                                  <p:stCondLst>
                                    <p:cond delay="0"/>
                                  </p:stCondLst>
                                  <p:childTnLst>
                                    <p:set>
                                      <p:cBhvr>
                                        <p:cTn id="587" dur="1" fill="hold">
                                          <p:stCondLst>
                                            <p:cond delay="0"/>
                                          </p:stCondLst>
                                        </p:cTn>
                                        <p:tgtEl>
                                          <p:spTgt spid="161"/>
                                        </p:tgtEl>
                                        <p:attrNameLst>
                                          <p:attrName>style.visibility</p:attrName>
                                        </p:attrNameLst>
                                      </p:cBhvr>
                                      <p:to>
                                        <p:strVal val="visible"/>
                                      </p:to>
                                    </p:set>
                                    <p:anim calcmode="lin" valueType="num">
                                      <p:cBhvr additive="base">
                                        <p:cTn id="588" dur="500" fill="hold"/>
                                        <p:tgtEl>
                                          <p:spTgt spid="161"/>
                                        </p:tgtEl>
                                        <p:attrNameLst>
                                          <p:attrName>ppt_x</p:attrName>
                                        </p:attrNameLst>
                                      </p:cBhvr>
                                      <p:tavLst>
                                        <p:tav tm="0">
                                          <p:val>
                                            <p:strVal val="#ppt_x"/>
                                          </p:val>
                                        </p:tav>
                                        <p:tav tm="100000">
                                          <p:val>
                                            <p:strVal val="#ppt_x"/>
                                          </p:val>
                                        </p:tav>
                                      </p:tavLst>
                                    </p:anim>
                                    <p:anim calcmode="lin" valueType="num">
                                      <p:cBhvr additive="base">
                                        <p:cTn id="589" dur="500" fill="hold"/>
                                        <p:tgtEl>
                                          <p:spTgt spid="161"/>
                                        </p:tgtEl>
                                        <p:attrNameLst>
                                          <p:attrName>ppt_y</p:attrName>
                                        </p:attrNameLst>
                                      </p:cBhvr>
                                      <p:tavLst>
                                        <p:tav tm="0">
                                          <p:val>
                                            <p:strVal val="0-#ppt_h/2"/>
                                          </p:val>
                                        </p:tav>
                                        <p:tav tm="100000">
                                          <p:val>
                                            <p:strVal val="#ppt_y"/>
                                          </p:val>
                                        </p:tav>
                                      </p:tavLst>
                                    </p:anim>
                                  </p:childTnLst>
                                </p:cTn>
                              </p:par>
                              <p:par>
                                <p:cTn id="590" presetID="2" presetClass="entr" presetSubtype="1" fill="hold" nodeType="withEffect">
                                  <p:stCondLst>
                                    <p:cond delay="0"/>
                                  </p:stCondLst>
                                  <p:childTnLst>
                                    <p:set>
                                      <p:cBhvr>
                                        <p:cTn id="591" dur="1" fill="hold">
                                          <p:stCondLst>
                                            <p:cond delay="0"/>
                                          </p:stCondLst>
                                        </p:cTn>
                                        <p:tgtEl>
                                          <p:spTgt spid="162"/>
                                        </p:tgtEl>
                                        <p:attrNameLst>
                                          <p:attrName>style.visibility</p:attrName>
                                        </p:attrNameLst>
                                      </p:cBhvr>
                                      <p:to>
                                        <p:strVal val="visible"/>
                                      </p:to>
                                    </p:set>
                                    <p:anim calcmode="lin" valueType="num">
                                      <p:cBhvr additive="base">
                                        <p:cTn id="592" dur="500" fill="hold"/>
                                        <p:tgtEl>
                                          <p:spTgt spid="162"/>
                                        </p:tgtEl>
                                        <p:attrNameLst>
                                          <p:attrName>ppt_x</p:attrName>
                                        </p:attrNameLst>
                                      </p:cBhvr>
                                      <p:tavLst>
                                        <p:tav tm="0">
                                          <p:val>
                                            <p:strVal val="#ppt_x"/>
                                          </p:val>
                                        </p:tav>
                                        <p:tav tm="100000">
                                          <p:val>
                                            <p:strVal val="#ppt_x"/>
                                          </p:val>
                                        </p:tav>
                                      </p:tavLst>
                                    </p:anim>
                                    <p:anim calcmode="lin" valueType="num">
                                      <p:cBhvr additive="base">
                                        <p:cTn id="593" dur="500" fill="hold"/>
                                        <p:tgtEl>
                                          <p:spTgt spid="162"/>
                                        </p:tgtEl>
                                        <p:attrNameLst>
                                          <p:attrName>ppt_y</p:attrName>
                                        </p:attrNameLst>
                                      </p:cBhvr>
                                      <p:tavLst>
                                        <p:tav tm="0">
                                          <p:val>
                                            <p:strVal val="0-#ppt_h/2"/>
                                          </p:val>
                                        </p:tav>
                                        <p:tav tm="100000">
                                          <p:val>
                                            <p:strVal val="#ppt_y"/>
                                          </p:val>
                                        </p:tav>
                                      </p:tavLst>
                                    </p:anim>
                                  </p:childTnLst>
                                </p:cTn>
                              </p:par>
                              <p:par>
                                <p:cTn id="594" presetID="2" presetClass="entr" presetSubtype="1" fill="hold" nodeType="withEffect">
                                  <p:stCondLst>
                                    <p:cond delay="0"/>
                                  </p:stCondLst>
                                  <p:childTnLst>
                                    <p:set>
                                      <p:cBhvr>
                                        <p:cTn id="595" dur="1" fill="hold">
                                          <p:stCondLst>
                                            <p:cond delay="0"/>
                                          </p:stCondLst>
                                        </p:cTn>
                                        <p:tgtEl>
                                          <p:spTgt spid="163"/>
                                        </p:tgtEl>
                                        <p:attrNameLst>
                                          <p:attrName>style.visibility</p:attrName>
                                        </p:attrNameLst>
                                      </p:cBhvr>
                                      <p:to>
                                        <p:strVal val="visible"/>
                                      </p:to>
                                    </p:set>
                                    <p:anim calcmode="lin" valueType="num">
                                      <p:cBhvr additive="base">
                                        <p:cTn id="596" dur="500" fill="hold"/>
                                        <p:tgtEl>
                                          <p:spTgt spid="163"/>
                                        </p:tgtEl>
                                        <p:attrNameLst>
                                          <p:attrName>ppt_x</p:attrName>
                                        </p:attrNameLst>
                                      </p:cBhvr>
                                      <p:tavLst>
                                        <p:tav tm="0">
                                          <p:val>
                                            <p:strVal val="#ppt_x"/>
                                          </p:val>
                                        </p:tav>
                                        <p:tav tm="100000">
                                          <p:val>
                                            <p:strVal val="#ppt_x"/>
                                          </p:val>
                                        </p:tav>
                                      </p:tavLst>
                                    </p:anim>
                                    <p:anim calcmode="lin" valueType="num">
                                      <p:cBhvr additive="base">
                                        <p:cTn id="597" dur="500" fill="hold"/>
                                        <p:tgtEl>
                                          <p:spTgt spid="163"/>
                                        </p:tgtEl>
                                        <p:attrNameLst>
                                          <p:attrName>ppt_y</p:attrName>
                                        </p:attrNameLst>
                                      </p:cBhvr>
                                      <p:tavLst>
                                        <p:tav tm="0">
                                          <p:val>
                                            <p:strVal val="0-#ppt_h/2"/>
                                          </p:val>
                                        </p:tav>
                                        <p:tav tm="100000">
                                          <p:val>
                                            <p:strVal val="#ppt_y"/>
                                          </p:val>
                                        </p:tav>
                                      </p:tavLst>
                                    </p:anim>
                                  </p:childTnLst>
                                </p:cTn>
                              </p:par>
                              <p:par>
                                <p:cTn id="598" presetID="2" presetClass="entr" presetSubtype="1" fill="hold" nodeType="withEffect">
                                  <p:stCondLst>
                                    <p:cond delay="0"/>
                                  </p:stCondLst>
                                  <p:childTnLst>
                                    <p:set>
                                      <p:cBhvr>
                                        <p:cTn id="599" dur="1" fill="hold">
                                          <p:stCondLst>
                                            <p:cond delay="0"/>
                                          </p:stCondLst>
                                        </p:cTn>
                                        <p:tgtEl>
                                          <p:spTgt spid="164"/>
                                        </p:tgtEl>
                                        <p:attrNameLst>
                                          <p:attrName>style.visibility</p:attrName>
                                        </p:attrNameLst>
                                      </p:cBhvr>
                                      <p:to>
                                        <p:strVal val="visible"/>
                                      </p:to>
                                    </p:set>
                                    <p:anim calcmode="lin" valueType="num">
                                      <p:cBhvr additive="base">
                                        <p:cTn id="600" dur="500" fill="hold"/>
                                        <p:tgtEl>
                                          <p:spTgt spid="164"/>
                                        </p:tgtEl>
                                        <p:attrNameLst>
                                          <p:attrName>ppt_x</p:attrName>
                                        </p:attrNameLst>
                                      </p:cBhvr>
                                      <p:tavLst>
                                        <p:tav tm="0">
                                          <p:val>
                                            <p:strVal val="#ppt_x"/>
                                          </p:val>
                                        </p:tav>
                                        <p:tav tm="100000">
                                          <p:val>
                                            <p:strVal val="#ppt_x"/>
                                          </p:val>
                                        </p:tav>
                                      </p:tavLst>
                                    </p:anim>
                                    <p:anim calcmode="lin" valueType="num">
                                      <p:cBhvr additive="base">
                                        <p:cTn id="601" dur="500" fill="hold"/>
                                        <p:tgtEl>
                                          <p:spTgt spid="164"/>
                                        </p:tgtEl>
                                        <p:attrNameLst>
                                          <p:attrName>ppt_y</p:attrName>
                                        </p:attrNameLst>
                                      </p:cBhvr>
                                      <p:tavLst>
                                        <p:tav tm="0">
                                          <p:val>
                                            <p:strVal val="0-#ppt_h/2"/>
                                          </p:val>
                                        </p:tav>
                                        <p:tav tm="100000">
                                          <p:val>
                                            <p:strVal val="#ppt_y"/>
                                          </p:val>
                                        </p:tav>
                                      </p:tavLst>
                                    </p:anim>
                                  </p:childTnLst>
                                </p:cTn>
                              </p:par>
                              <p:par>
                                <p:cTn id="602" presetID="2" presetClass="entr" presetSubtype="1" fill="hold" nodeType="withEffect">
                                  <p:stCondLst>
                                    <p:cond delay="0"/>
                                  </p:stCondLst>
                                  <p:childTnLst>
                                    <p:set>
                                      <p:cBhvr>
                                        <p:cTn id="603" dur="1" fill="hold">
                                          <p:stCondLst>
                                            <p:cond delay="0"/>
                                          </p:stCondLst>
                                        </p:cTn>
                                        <p:tgtEl>
                                          <p:spTgt spid="165"/>
                                        </p:tgtEl>
                                        <p:attrNameLst>
                                          <p:attrName>style.visibility</p:attrName>
                                        </p:attrNameLst>
                                      </p:cBhvr>
                                      <p:to>
                                        <p:strVal val="visible"/>
                                      </p:to>
                                    </p:set>
                                    <p:anim calcmode="lin" valueType="num">
                                      <p:cBhvr additive="base">
                                        <p:cTn id="604" dur="500" fill="hold"/>
                                        <p:tgtEl>
                                          <p:spTgt spid="165"/>
                                        </p:tgtEl>
                                        <p:attrNameLst>
                                          <p:attrName>ppt_x</p:attrName>
                                        </p:attrNameLst>
                                      </p:cBhvr>
                                      <p:tavLst>
                                        <p:tav tm="0">
                                          <p:val>
                                            <p:strVal val="#ppt_x"/>
                                          </p:val>
                                        </p:tav>
                                        <p:tav tm="100000">
                                          <p:val>
                                            <p:strVal val="#ppt_x"/>
                                          </p:val>
                                        </p:tav>
                                      </p:tavLst>
                                    </p:anim>
                                    <p:anim calcmode="lin" valueType="num">
                                      <p:cBhvr additive="base">
                                        <p:cTn id="605" dur="500" fill="hold"/>
                                        <p:tgtEl>
                                          <p:spTgt spid="165"/>
                                        </p:tgtEl>
                                        <p:attrNameLst>
                                          <p:attrName>ppt_y</p:attrName>
                                        </p:attrNameLst>
                                      </p:cBhvr>
                                      <p:tavLst>
                                        <p:tav tm="0">
                                          <p:val>
                                            <p:strVal val="0-#ppt_h/2"/>
                                          </p:val>
                                        </p:tav>
                                        <p:tav tm="100000">
                                          <p:val>
                                            <p:strVal val="#ppt_y"/>
                                          </p:val>
                                        </p:tav>
                                      </p:tavLst>
                                    </p:anim>
                                  </p:childTnLst>
                                </p:cTn>
                              </p:par>
                              <p:par>
                                <p:cTn id="606" presetID="2" presetClass="entr" presetSubtype="1" fill="hold" nodeType="withEffect">
                                  <p:stCondLst>
                                    <p:cond delay="0"/>
                                  </p:stCondLst>
                                  <p:childTnLst>
                                    <p:set>
                                      <p:cBhvr>
                                        <p:cTn id="607" dur="1" fill="hold">
                                          <p:stCondLst>
                                            <p:cond delay="0"/>
                                          </p:stCondLst>
                                        </p:cTn>
                                        <p:tgtEl>
                                          <p:spTgt spid="166"/>
                                        </p:tgtEl>
                                        <p:attrNameLst>
                                          <p:attrName>style.visibility</p:attrName>
                                        </p:attrNameLst>
                                      </p:cBhvr>
                                      <p:to>
                                        <p:strVal val="visible"/>
                                      </p:to>
                                    </p:set>
                                    <p:anim calcmode="lin" valueType="num">
                                      <p:cBhvr additive="base">
                                        <p:cTn id="608" dur="500" fill="hold"/>
                                        <p:tgtEl>
                                          <p:spTgt spid="166"/>
                                        </p:tgtEl>
                                        <p:attrNameLst>
                                          <p:attrName>ppt_x</p:attrName>
                                        </p:attrNameLst>
                                      </p:cBhvr>
                                      <p:tavLst>
                                        <p:tav tm="0">
                                          <p:val>
                                            <p:strVal val="#ppt_x"/>
                                          </p:val>
                                        </p:tav>
                                        <p:tav tm="100000">
                                          <p:val>
                                            <p:strVal val="#ppt_x"/>
                                          </p:val>
                                        </p:tav>
                                      </p:tavLst>
                                    </p:anim>
                                    <p:anim calcmode="lin" valueType="num">
                                      <p:cBhvr additive="base">
                                        <p:cTn id="609" dur="500" fill="hold"/>
                                        <p:tgtEl>
                                          <p:spTgt spid="166"/>
                                        </p:tgtEl>
                                        <p:attrNameLst>
                                          <p:attrName>ppt_y</p:attrName>
                                        </p:attrNameLst>
                                      </p:cBhvr>
                                      <p:tavLst>
                                        <p:tav tm="0">
                                          <p:val>
                                            <p:strVal val="0-#ppt_h/2"/>
                                          </p:val>
                                        </p:tav>
                                        <p:tav tm="100000">
                                          <p:val>
                                            <p:strVal val="#ppt_y"/>
                                          </p:val>
                                        </p:tav>
                                      </p:tavLst>
                                    </p:anim>
                                  </p:childTnLst>
                                </p:cTn>
                              </p:par>
                              <p:par>
                                <p:cTn id="610" presetID="2" presetClass="entr" presetSubtype="1" fill="hold" nodeType="withEffect">
                                  <p:stCondLst>
                                    <p:cond delay="0"/>
                                  </p:stCondLst>
                                  <p:childTnLst>
                                    <p:set>
                                      <p:cBhvr>
                                        <p:cTn id="611" dur="1" fill="hold">
                                          <p:stCondLst>
                                            <p:cond delay="0"/>
                                          </p:stCondLst>
                                        </p:cTn>
                                        <p:tgtEl>
                                          <p:spTgt spid="167"/>
                                        </p:tgtEl>
                                        <p:attrNameLst>
                                          <p:attrName>style.visibility</p:attrName>
                                        </p:attrNameLst>
                                      </p:cBhvr>
                                      <p:to>
                                        <p:strVal val="visible"/>
                                      </p:to>
                                    </p:set>
                                    <p:anim calcmode="lin" valueType="num">
                                      <p:cBhvr additive="base">
                                        <p:cTn id="612" dur="500" fill="hold"/>
                                        <p:tgtEl>
                                          <p:spTgt spid="167"/>
                                        </p:tgtEl>
                                        <p:attrNameLst>
                                          <p:attrName>ppt_x</p:attrName>
                                        </p:attrNameLst>
                                      </p:cBhvr>
                                      <p:tavLst>
                                        <p:tav tm="0">
                                          <p:val>
                                            <p:strVal val="#ppt_x"/>
                                          </p:val>
                                        </p:tav>
                                        <p:tav tm="100000">
                                          <p:val>
                                            <p:strVal val="#ppt_x"/>
                                          </p:val>
                                        </p:tav>
                                      </p:tavLst>
                                    </p:anim>
                                    <p:anim calcmode="lin" valueType="num">
                                      <p:cBhvr additive="base">
                                        <p:cTn id="613" dur="500" fill="hold"/>
                                        <p:tgtEl>
                                          <p:spTgt spid="167"/>
                                        </p:tgtEl>
                                        <p:attrNameLst>
                                          <p:attrName>ppt_y</p:attrName>
                                        </p:attrNameLst>
                                      </p:cBhvr>
                                      <p:tavLst>
                                        <p:tav tm="0">
                                          <p:val>
                                            <p:strVal val="0-#ppt_h/2"/>
                                          </p:val>
                                        </p:tav>
                                        <p:tav tm="100000">
                                          <p:val>
                                            <p:strVal val="#ppt_y"/>
                                          </p:val>
                                        </p:tav>
                                      </p:tavLst>
                                    </p:anim>
                                  </p:childTnLst>
                                </p:cTn>
                              </p:par>
                              <p:par>
                                <p:cTn id="614" presetID="2" presetClass="entr" presetSubtype="1" fill="hold" nodeType="withEffect">
                                  <p:stCondLst>
                                    <p:cond delay="0"/>
                                  </p:stCondLst>
                                  <p:childTnLst>
                                    <p:set>
                                      <p:cBhvr>
                                        <p:cTn id="615" dur="1" fill="hold">
                                          <p:stCondLst>
                                            <p:cond delay="0"/>
                                          </p:stCondLst>
                                        </p:cTn>
                                        <p:tgtEl>
                                          <p:spTgt spid="168"/>
                                        </p:tgtEl>
                                        <p:attrNameLst>
                                          <p:attrName>style.visibility</p:attrName>
                                        </p:attrNameLst>
                                      </p:cBhvr>
                                      <p:to>
                                        <p:strVal val="visible"/>
                                      </p:to>
                                    </p:set>
                                    <p:anim calcmode="lin" valueType="num">
                                      <p:cBhvr additive="base">
                                        <p:cTn id="616" dur="500" fill="hold"/>
                                        <p:tgtEl>
                                          <p:spTgt spid="168"/>
                                        </p:tgtEl>
                                        <p:attrNameLst>
                                          <p:attrName>ppt_x</p:attrName>
                                        </p:attrNameLst>
                                      </p:cBhvr>
                                      <p:tavLst>
                                        <p:tav tm="0">
                                          <p:val>
                                            <p:strVal val="#ppt_x"/>
                                          </p:val>
                                        </p:tav>
                                        <p:tav tm="100000">
                                          <p:val>
                                            <p:strVal val="#ppt_x"/>
                                          </p:val>
                                        </p:tav>
                                      </p:tavLst>
                                    </p:anim>
                                    <p:anim calcmode="lin" valueType="num">
                                      <p:cBhvr additive="base">
                                        <p:cTn id="617" dur="500" fill="hold"/>
                                        <p:tgtEl>
                                          <p:spTgt spid="168"/>
                                        </p:tgtEl>
                                        <p:attrNameLst>
                                          <p:attrName>ppt_y</p:attrName>
                                        </p:attrNameLst>
                                      </p:cBhvr>
                                      <p:tavLst>
                                        <p:tav tm="0">
                                          <p:val>
                                            <p:strVal val="0-#ppt_h/2"/>
                                          </p:val>
                                        </p:tav>
                                        <p:tav tm="100000">
                                          <p:val>
                                            <p:strVal val="#ppt_y"/>
                                          </p:val>
                                        </p:tav>
                                      </p:tavLst>
                                    </p:anim>
                                  </p:childTnLst>
                                </p:cTn>
                              </p:par>
                              <p:par>
                                <p:cTn id="618" presetID="2" presetClass="entr" presetSubtype="1" fill="hold" nodeType="withEffect">
                                  <p:stCondLst>
                                    <p:cond delay="0"/>
                                  </p:stCondLst>
                                  <p:childTnLst>
                                    <p:set>
                                      <p:cBhvr>
                                        <p:cTn id="619" dur="1" fill="hold">
                                          <p:stCondLst>
                                            <p:cond delay="0"/>
                                          </p:stCondLst>
                                        </p:cTn>
                                        <p:tgtEl>
                                          <p:spTgt spid="169"/>
                                        </p:tgtEl>
                                        <p:attrNameLst>
                                          <p:attrName>style.visibility</p:attrName>
                                        </p:attrNameLst>
                                      </p:cBhvr>
                                      <p:to>
                                        <p:strVal val="visible"/>
                                      </p:to>
                                    </p:set>
                                    <p:anim calcmode="lin" valueType="num">
                                      <p:cBhvr additive="base">
                                        <p:cTn id="620" dur="500" fill="hold"/>
                                        <p:tgtEl>
                                          <p:spTgt spid="169"/>
                                        </p:tgtEl>
                                        <p:attrNameLst>
                                          <p:attrName>ppt_x</p:attrName>
                                        </p:attrNameLst>
                                      </p:cBhvr>
                                      <p:tavLst>
                                        <p:tav tm="0">
                                          <p:val>
                                            <p:strVal val="#ppt_x"/>
                                          </p:val>
                                        </p:tav>
                                        <p:tav tm="100000">
                                          <p:val>
                                            <p:strVal val="#ppt_x"/>
                                          </p:val>
                                        </p:tav>
                                      </p:tavLst>
                                    </p:anim>
                                    <p:anim calcmode="lin" valueType="num">
                                      <p:cBhvr additive="base">
                                        <p:cTn id="621" dur="500" fill="hold"/>
                                        <p:tgtEl>
                                          <p:spTgt spid="169"/>
                                        </p:tgtEl>
                                        <p:attrNameLst>
                                          <p:attrName>ppt_y</p:attrName>
                                        </p:attrNameLst>
                                      </p:cBhvr>
                                      <p:tavLst>
                                        <p:tav tm="0">
                                          <p:val>
                                            <p:strVal val="0-#ppt_h/2"/>
                                          </p:val>
                                        </p:tav>
                                        <p:tav tm="100000">
                                          <p:val>
                                            <p:strVal val="#ppt_y"/>
                                          </p:val>
                                        </p:tav>
                                      </p:tavLst>
                                    </p:anim>
                                  </p:childTnLst>
                                </p:cTn>
                              </p:par>
                              <p:par>
                                <p:cTn id="622" presetID="2" presetClass="entr" presetSubtype="1" fill="hold" nodeType="withEffect">
                                  <p:stCondLst>
                                    <p:cond delay="0"/>
                                  </p:stCondLst>
                                  <p:childTnLst>
                                    <p:set>
                                      <p:cBhvr>
                                        <p:cTn id="623" dur="1" fill="hold">
                                          <p:stCondLst>
                                            <p:cond delay="0"/>
                                          </p:stCondLst>
                                        </p:cTn>
                                        <p:tgtEl>
                                          <p:spTgt spid="170"/>
                                        </p:tgtEl>
                                        <p:attrNameLst>
                                          <p:attrName>style.visibility</p:attrName>
                                        </p:attrNameLst>
                                      </p:cBhvr>
                                      <p:to>
                                        <p:strVal val="visible"/>
                                      </p:to>
                                    </p:set>
                                    <p:anim calcmode="lin" valueType="num">
                                      <p:cBhvr additive="base">
                                        <p:cTn id="624" dur="500" fill="hold"/>
                                        <p:tgtEl>
                                          <p:spTgt spid="170"/>
                                        </p:tgtEl>
                                        <p:attrNameLst>
                                          <p:attrName>ppt_x</p:attrName>
                                        </p:attrNameLst>
                                      </p:cBhvr>
                                      <p:tavLst>
                                        <p:tav tm="0">
                                          <p:val>
                                            <p:strVal val="#ppt_x"/>
                                          </p:val>
                                        </p:tav>
                                        <p:tav tm="100000">
                                          <p:val>
                                            <p:strVal val="#ppt_x"/>
                                          </p:val>
                                        </p:tav>
                                      </p:tavLst>
                                    </p:anim>
                                    <p:anim calcmode="lin" valueType="num">
                                      <p:cBhvr additive="base">
                                        <p:cTn id="625" dur="500" fill="hold"/>
                                        <p:tgtEl>
                                          <p:spTgt spid="170"/>
                                        </p:tgtEl>
                                        <p:attrNameLst>
                                          <p:attrName>ppt_y</p:attrName>
                                        </p:attrNameLst>
                                      </p:cBhvr>
                                      <p:tavLst>
                                        <p:tav tm="0">
                                          <p:val>
                                            <p:strVal val="0-#ppt_h/2"/>
                                          </p:val>
                                        </p:tav>
                                        <p:tav tm="100000">
                                          <p:val>
                                            <p:strVal val="#ppt_y"/>
                                          </p:val>
                                        </p:tav>
                                      </p:tavLst>
                                    </p:anim>
                                  </p:childTnLst>
                                </p:cTn>
                              </p:par>
                              <p:par>
                                <p:cTn id="626" presetID="2" presetClass="entr" presetSubtype="1" fill="hold" nodeType="withEffect">
                                  <p:stCondLst>
                                    <p:cond delay="0"/>
                                  </p:stCondLst>
                                  <p:childTnLst>
                                    <p:set>
                                      <p:cBhvr>
                                        <p:cTn id="627" dur="1" fill="hold">
                                          <p:stCondLst>
                                            <p:cond delay="0"/>
                                          </p:stCondLst>
                                        </p:cTn>
                                        <p:tgtEl>
                                          <p:spTgt spid="171"/>
                                        </p:tgtEl>
                                        <p:attrNameLst>
                                          <p:attrName>style.visibility</p:attrName>
                                        </p:attrNameLst>
                                      </p:cBhvr>
                                      <p:to>
                                        <p:strVal val="visible"/>
                                      </p:to>
                                    </p:set>
                                    <p:anim calcmode="lin" valueType="num">
                                      <p:cBhvr additive="base">
                                        <p:cTn id="628" dur="500" fill="hold"/>
                                        <p:tgtEl>
                                          <p:spTgt spid="171"/>
                                        </p:tgtEl>
                                        <p:attrNameLst>
                                          <p:attrName>ppt_x</p:attrName>
                                        </p:attrNameLst>
                                      </p:cBhvr>
                                      <p:tavLst>
                                        <p:tav tm="0">
                                          <p:val>
                                            <p:strVal val="#ppt_x"/>
                                          </p:val>
                                        </p:tav>
                                        <p:tav tm="100000">
                                          <p:val>
                                            <p:strVal val="#ppt_x"/>
                                          </p:val>
                                        </p:tav>
                                      </p:tavLst>
                                    </p:anim>
                                    <p:anim calcmode="lin" valueType="num">
                                      <p:cBhvr additive="base">
                                        <p:cTn id="629" dur="500" fill="hold"/>
                                        <p:tgtEl>
                                          <p:spTgt spid="171"/>
                                        </p:tgtEl>
                                        <p:attrNameLst>
                                          <p:attrName>ppt_y</p:attrName>
                                        </p:attrNameLst>
                                      </p:cBhvr>
                                      <p:tavLst>
                                        <p:tav tm="0">
                                          <p:val>
                                            <p:strVal val="0-#ppt_h/2"/>
                                          </p:val>
                                        </p:tav>
                                        <p:tav tm="100000">
                                          <p:val>
                                            <p:strVal val="#ppt_y"/>
                                          </p:val>
                                        </p:tav>
                                      </p:tavLst>
                                    </p:anim>
                                  </p:childTnLst>
                                </p:cTn>
                              </p:par>
                              <p:par>
                                <p:cTn id="630" presetID="2" presetClass="entr" presetSubtype="1" fill="hold" nodeType="withEffect">
                                  <p:stCondLst>
                                    <p:cond delay="0"/>
                                  </p:stCondLst>
                                  <p:childTnLst>
                                    <p:set>
                                      <p:cBhvr>
                                        <p:cTn id="631" dur="1" fill="hold">
                                          <p:stCondLst>
                                            <p:cond delay="0"/>
                                          </p:stCondLst>
                                        </p:cTn>
                                        <p:tgtEl>
                                          <p:spTgt spid="172"/>
                                        </p:tgtEl>
                                        <p:attrNameLst>
                                          <p:attrName>style.visibility</p:attrName>
                                        </p:attrNameLst>
                                      </p:cBhvr>
                                      <p:to>
                                        <p:strVal val="visible"/>
                                      </p:to>
                                    </p:set>
                                    <p:anim calcmode="lin" valueType="num">
                                      <p:cBhvr additive="base">
                                        <p:cTn id="632" dur="500" fill="hold"/>
                                        <p:tgtEl>
                                          <p:spTgt spid="172"/>
                                        </p:tgtEl>
                                        <p:attrNameLst>
                                          <p:attrName>ppt_x</p:attrName>
                                        </p:attrNameLst>
                                      </p:cBhvr>
                                      <p:tavLst>
                                        <p:tav tm="0">
                                          <p:val>
                                            <p:strVal val="#ppt_x"/>
                                          </p:val>
                                        </p:tav>
                                        <p:tav tm="100000">
                                          <p:val>
                                            <p:strVal val="#ppt_x"/>
                                          </p:val>
                                        </p:tav>
                                      </p:tavLst>
                                    </p:anim>
                                    <p:anim calcmode="lin" valueType="num">
                                      <p:cBhvr additive="base">
                                        <p:cTn id="633" dur="500" fill="hold"/>
                                        <p:tgtEl>
                                          <p:spTgt spid="172"/>
                                        </p:tgtEl>
                                        <p:attrNameLst>
                                          <p:attrName>ppt_y</p:attrName>
                                        </p:attrNameLst>
                                      </p:cBhvr>
                                      <p:tavLst>
                                        <p:tav tm="0">
                                          <p:val>
                                            <p:strVal val="0-#ppt_h/2"/>
                                          </p:val>
                                        </p:tav>
                                        <p:tav tm="100000">
                                          <p:val>
                                            <p:strVal val="#ppt_y"/>
                                          </p:val>
                                        </p:tav>
                                      </p:tavLst>
                                    </p:anim>
                                  </p:childTnLst>
                                </p:cTn>
                              </p:par>
                              <p:par>
                                <p:cTn id="634" presetID="2" presetClass="entr" presetSubtype="1" fill="hold" nodeType="withEffect">
                                  <p:stCondLst>
                                    <p:cond delay="0"/>
                                  </p:stCondLst>
                                  <p:childTnLst>
                                    <p:set>
                                      <p:cBhvr>
                                        <p:cTn id="635" dur="1" fill="hold">
                                          <p:stCondLst>
                                            <p:cond delay="0"/>
                                          </p:stCondLst>
                                        </p:cTn>
                                        <p:tgtEl>
                                          <p:spTgt spid="173"/>
                                        </p:tgtEl>
                                        <p:attrNameLst>
                                          <p:attrName>style.visibility</p:attrName>
                                        </p:attrNameLst>
                                      </p:cBhvr>
                                      <p:to>
                                        <p:strVal val="visible"/>
                                      </p:to>
                                    </p:set>
                                    <p:anim calcmode="lin" valueType="num">
                                      <p:cBhvr additive="base">
                                        <p:cTn id="636" dur="500" fill="hold"/>
                                        <p:tgtEl>
                                          <p:spTgt spid="173"/>
                                        </p:tgtEl>
                                        <p:attrNameLst>
                                          <p:attrName>ppt_x</p:attrName>
                                        </p:attrNameLst>
                                      </p:cBhvr>
                                      <p:tavLst>
                                        <p:tav tm="0">
                                          <p:val>
                                            <p:strVal val="#ppt_x"/>
                                          </p:val>
                                        </p:tav>
                                        <p:tav tm="100000">
                                          <p:val>
                                            <p:strVal val="#ppt_x"/>
                                          </p:val>
                                        </p:tav>
                                      </p:tavLst>
                                    </p:anim>
                                    <p:anim calcmode="lin" valueType="num">
                                      <p:cBhvr additive="base">
                                        <p:cTn id="637" dur="500" fill="hold"/>
                                        <p:tgtEl>
                                          <p:spTgt spid="173"/>
                                        </p:tgtEl>
                                        <p:attrNameLst>
                                          <p:attrName>ppt_y</p:attrName>
                                        </p:attrNameLst>
                                      </p:cBhvr>
                                      <p:tavLst>
                                        <p:tav tm="0">
                                          <p:val>
                                            <p:strVal val="0-#ppt_h/2"/>
                                          </p:val>
                                        </p:tav>
                                        <p:tav tm="100000">
                                          <p:val>
                                            <p:strVal val="#ppt_y"/>
                                          </p:val>
                                        </p:tav>
                                      </p:tavLst>
                                    </p:anim>
                                  </p:childTnLst>
                                </p:cTn>
                              </p:par>
                              <p:par>
                                <p:cTn id="638" presetID="2" presetClass="entr" presetSubtype="1" fill="hold" nodeType="withEffect">
                                  <p:stCondLst>
                                    <p:cond delay="0"/>
                                  </p:stCondLst>
                                  <p:childTnLst>
                                    <p:set>
                                      <p:cBhvr>
                                        <p:cTn id="639" dur="1" fill="hold">
                                          <p:stCondLst>
                                            <p:cond delay="0"/>
                                          </p:stCondLst>
                                        </p:cTn>
                                        <p:tgtEl>
                                          <p:spTgt spid="174"/>
                                        </p:tgtEl>
                                        <p:attrNameLst>
                                          <p:attrName>style.visibility</p:attrName>
                                        </p:attrNameLst>
                                      </p:cBhvr>
                                      <p:to>
                                        <p:strVal val="visible"/>
                                      </p:to>
                                    </p:set>
                                    <p:anim calcmode="lin" valueType="num">
                                      <p:cBhvr additive="base">
                                        <p:cTn id="640" dur="500" fill="hold"/>
                                        <p:tgtEl>
                                          <p:spTgt spid="174"/>
                                        </p:tgtEl>
                                        <p:attrNameLst>
                                          <p:attrName>ppt_x</p:attrName>
                                        </p:attrNameLst>
                                      </p:cBhvr>
                                      <p:tavLst>
                                        <p:tav tm="0">
                                          <p:val>
                                            <p:strVal val="#ppt_x"/>
                                          </p:val>
                                        </p:tav>
                                        <p:tav tm="100000">
                                          <p:val>
                                            <p:strVal val="#ppt_x"/>
                                          </p:val>
                                        </p:tav>
                                      </p:tavLst>
                                    </p:anim>
                                    <p:anim calcmode="lin" valueType="num">
                                      <p:cBhvr additive="base">
                                        <p:cTn id="641" dur="500" fill="hold"/>
                                        <p:tgtEl>
                                          <p:spTgt spid="174"/>
                                        </p:tgtEl>
                                        <p:attrNameLst>
                                          <p:attrName>ppt_y</p:attrName>
                                        </p:attrNameLst>
                                      </p:cBhvr>
                                      <p:tavLst>
                                        <p:tav tm="0">
                                          <p:val>
                                            <p:strVal val="0-#ppt_h/2"/>
                                          </p:val>
                                        </p:tav>
                                        <p:tav tm="100000">
                                          <p:val>
                                            <p:strVal val="#ppt_y"/>
                                          </p:val>
                                        </p:tav>
                                      </p:tavLst>
                                    </p:anim>
                                  </p:childTnLst>
                                </p:cTn>
                              </p:par>
                              <p:par>
                                <p:cTn id="642" presetID="2" presetClass="entr" presetSubtype="1" fill="hold" nodeType="withEffect">
                                  <p:stCondLst>
                                    <p:cond delay="0"/>
                                  </p:stCondLst>
                                  <p:childTnLst>
                                    <p:set>
                                      <p:cBhvr>
                                        <p:cTn id="643" dur="1" fill="hold">
                                          <p:stCondLst>
                                            <p:cond delay="0"/>
                                          </p:stCondLst>
                                        </p:cTn>
                                        <p:tgtEl>
                                          <p:spTgt spid="175"/>
                                        </p:tgtEl>
                                        <p:attrNameLst>
                                          <p:attrName>style.visibility</p:attrName>
                                        </p:attrNameLst>
                                      </p:cBhvr>
                                      <p:to>
                                        <p:strVal val="visible"/>
                                      </p:to>
                                    </p:set>
                                    <p:anim calcmode="lin" valueType="num">
                                      <p:cBhvr additive="base">
                                        <p:cTn id="644" dur="500" fill="hold"/>
                                        <p:tgtEl>
                                          <p:spTgt spid="175"/>
                                        </p:tgtEl>
                                        <p:attrNameLst>
                                          <p:attrName>ppt_x</p:attrName>
                                        </p:attrNameLst>
                                      </p:cBhvr>
                                      <p:tavLst>
                                        <p:tav tm="0">
                                          <p:val>
                                            <p:strVal val="#ppt_x"/>
                                          </p:val>
                                        </p:tav>
                                        <p:tav tm="100000">
                                          <p:val>
                                            <p:strVal val="#ppt_x"/>
                                          </p:val>
                                        </p:tav>
                                      </p:tavLst>
                                    </p:anim>
                                    <p:anim calcmode="lin" valueType="num">
                                      <p:cBhvr additive="base">
                                        <p:cTn id="645" dur="500" fill="hold"/>
                                        <p:tgtEl>
                                          <p:spTgt spid="175"/>
                                        </p:tgtEl>
                                        <p:attrNameLst>
                                          <p:attrName>ppt_y</p:attrName>
                                        </p:attrNameLst>
                                      </p:cBhvr>
                                      <p:tavLst>
                                        <p:tav tm="0">
                                          <p:val>
                                            <p:strVal val="0-#ppt_h/2"/>
                                          </p:val>
                                        </p:tav>
                                        <p:tav tm="100000">
                                          <p:val>
                                            <p:strVal val="#ppt_y"/>
                                          </p:val>
                                        </p:tav>
                                      </p:tavLst>
                                    </p:anim>
                                  </p:childTnLst>
                                </p:cTn>
                              </p:par>
                              <p:par>
                                <p:cTn id="646" presetID="2" presetClass="entr" presetSubtype="1" fill="hold" nodeType="withEffect">
                                  <p:stCondLst>
                                    <p:cond delay="0"/>
                                  </p:stCondLst>
                                  <p:childTnLst>
                                    <p:set>
                                      <p:cBhvr>
                                        <p:cTn id="647" dur="1" fill="hold">
                                          <p:stCondLst>
                                            <p:cond delay="0"/>
                                          </p:stCondLst>
                                        </p:cTn>
                                        <p:tgtEl>
                                          <p:spTgt spid="176"/>
                                        </p:tgtEl>
                                        <p:attrNameLst>
                                          <p:attrName>style.visibility</p:attrName>
                                        </p:attrNameLst>
                                      </p:cBhvr>
                                      <p:to>
                                        <p:strVal val="visible"/>
                                      </p:to>
                                    </p:set>
                                    <p:anim calcmode="lin" valueType="num">
                                      <p:cBhvr additive="base">
                                        <p:cTn id="648" dur="500" fill="hold"/>
                                        <p:tgtEl>
                                          <p:spTgt spid="176"/>
                                        </p:tgtEl>
                                        <p:attrNameLst>
                                          <p:attrName>ppt_x</p:attrName>
                                        </p:attrNameLst>
                                      </p:cBhvr>
                                      <p:tavLst>
                                        <p:tav tm="0">
                                          <p:val>
                                            <p:strVal val="#ppt_x"/>
                                          </p:val>
                                        </p:tav>
                                        <p:tav tm="100000">
                                          <p:val>
                                            <p:strVal val="#ppt_x"/>
                                          </p:val>
                                        </p:tav>
                                      </p:tavLst>
                                    </p:anim>
                                    <p:anim calcmode="lin" valueType="num">
                                      <p:cBhvr additive="base">
                                        <p:cTn id="649" dur="500" fill="hold"/>
                                        <p:tgtEl>
                                          <p:spTgt spid="176"/>
                                        </p:tgtEl>
                                        <p:attrNameLst>
                                          <p:attrName>ppt_y</p:attrName>
                                        </p:attrNameLst>
                                      </p:cBhvr>
                                      <p:tavLst>
                                        <p:tav tm="0">
                                          <p:val>
                                            <p:strVal val="0-#ppt_h/2"/>
                                          </p:val>
                                        </p:tav>
                                        <p:tav tm="100000">
                                          <p:val>
                                            <p:strVal val="#ppt_y"/>
                                          </p:val>
                                        </p:tav>
                                      </p:tavLst>
                                    </p:anim>
                                  </p:childTnLst>
                                </p:cTn>
                              </p:par>
                              <p:par>
                                <p:cTn id="650" presetID="2" presetClass="entr" presetSubtype="1" fill="hold" nodeType="withEffect">
                                  <p:stCondLst>
                                    <p:cond delay="0"/>
                                  </p:stCondLst>
                                  <p:childTnLst>
                                    <p:set>
                                      <p:cBhvr>
                                        <p:cTn id="651" dur="1" fill="hold">
                                          <p:stCondLst>
                                            <p:cond delay="0"/>
                                          </p:stCondLst>
                                        </p:cTn>
                                        <p:tgtEl>
                                          <p:spTgt spid="177"/>
                                        </p:tgtEl>
                                        <p:attrNameLst>
                                          <p:attrName>style.visibility</p:attrName>
                                        </p:attrNameLst>
                                      </p:cBhvr>
                                      <p:to>
                                        <p:strVal val="visible"/>
                                      </p:to>
                                    </p:set>
                                    <p:anim calcmode="lin" valueType="num">
                                      <p:cBhvr additive="base">
                                        <p:cTn id="652" dur="500" fill="hold"/>
                                        <p:tgtEl>
                                          <p:spTgt spid="177"/>
                                        </p:tgtEl>
                                        <p:attrNameLst>
                                          <p:attrName>ppt_x</p:attrName>
                                        </p:attrNameLst>
                                      </p:cBhvr>
                                      <p:tavLst>
                                        <p:tav tm="0">
                                          <p:val>
                                            <p:strVal val="#ppt_x"/>
                                          </p:val>
                                        </p:tav>
                                        <p:tav tm="100000">
                                          <p:val>
                                            <p:strVal val="#ppt_x"/>
                                          </p:val>
                                        </p:tav>
                                      </p:tavLst>
                                    </p:anim>
                                    <p:anim calcmode="lin" valueType="num">
                                      <p:cBhvr additive="base">
                                        <p:cTn id="653" dur="500" fill="hold"/>
                                        <p:tgtEl>
                                          <p:spTgt spid="177"/>
                                        </p:tgtEl>
                                        <p:attrNameLst>
                                          <p:attrName>ppt_y</p:attrName>
                                        </p:attrNameLst>
                                      </p:cBhvr>
                                      <p:tavLst>
                                        <p:tav tm="0">
                                          <p:val>
                                            <p:strVal val="0-#ppt_h/2"/>
                                          </p:val>
                                        </p:tav>
                                        <p:tav tm="100000">
                                          <p:val>
                                            <p:strVal val="#ppt_y"/>
                                          </p:val>
                                        </p:tav>
                                      </p:tavLst>
                                    </p:anim>
                                  </p:childTnLst>
                                </p:cTn>
                              </p:par>
                              <p:par>
                                <p:cTn id="654" presetID="2" presetClass="entr" presetSubtype="1" fill="hold" nodeType="withEffect">
                                  <p:stCondLst>
                                    <p:cond delay="0"/>
                                  </p:stCondLst>
                                  <p:childTnLst>
                                    <p:set>
                                      <p:cBhvr>
                                        <p:cTn id="655" dur="1" fill="hold">
                                          <p:stCondLst>
                                            <p:cond delay="0"/>
                                          </p:stCondLst>
                                        </p:cTn>
                                        <p:tgtEl>
                                          <p:spTgt spid="178"/>
                                        </p:tgtEl>
                                        <p:attrNameLst>
                                          <p:attrName>style.visibility</p:attrName>
                                        </p:attrNameLst>
                                      </p:cBhvr>
                                      <p:to>
                                        <p:strVal val="visible"/>
                                      </p:to>
                                    </p:set>
                                    <p:anim calcmode="lin" valueType="num">
                                      <p:cBhvr additive="base">
                                        <p:cTn id="656" dur="500" fill="hold"/>
                                        <p:tgtEl>
                                          <p:spTgt spid="178"/>
                                        </p:tgtEl>
                                        <p:attrNameLst>
                                          <p:attrName>ppt_x</p:attrName>
                                        </p:attrNameLst>
                                      </p:cBhvr>
                                      <p:tavLst>
                                        <p:tav tm="0">
                                          <p:val>
                                            <p:strVal val="#ppt_x"/>
                                          </p:val>
                                        </p:tav>
                                        <p:tav tm="100000">
                                          <p:val>
                                            <p:strVal val="#ppt_x"/>
                                          </p:val>
                                        </p:tav>
                                      </p:tavLst>
                                    </p:anim>
                                    <p:anim calcmode="lin" valueType="num">
                                      <p:cBhvr additive="base">
                                        <p:cTn id="657" dur="500" fill="hold"/>
                                        <p:tgtEl>
                                          <p:spTgt spid="178"/>
                                        </p:tgtEl>
                                        <p:attrNameLst>
                                          <p:attrName>ppt_y</p:attrName>
                                        </p:attrNameLst>
                                      </p:cBhvr>
                                      <p:tavLst>
                                        <p:tav tm="0">
                                          <p:val>
                                            <p:strVal val="0-#ppt_h/2"/>
                                          </p:val>
                                        </p:tav>
                                        <p:tav tm="100000">
                                          <p:val>
                                            <p:strVal val="#ppt_y"/>
                                          </p:val>
                                        </p:tav>
                                      </p:tavLst>
                                    </p:anim>
                                  </p:childTnLst>
                                </p:cTn>
                              </p:par>
                              <p:par>
                                <p:cTn id="658" presetID="2" presetClass="entr" presetSubtype="1" fill="hold" nodeType="withEffect">
                                  <p:stCondLst>
                                    <p:cond delay="0"/>
                                  </p:stCondLst>
                                  <p:childTnLst>
                                    <p:set>
                                      <p:cBhvr>
                                        <p:cTn id="659" dur="1" fill="hold">
                                          <p:stCondLst>
                                            <p:cond delay="0"/>
                                          </p:stCondLst>
                                        </p:cTn>
                                        <p:tgtEl>
                                          <p:spTgt spid="179"/>
                                        </p:tgtEl>
                                        <p:attrNameLst>
                                          <p:attrName>style.visibility</p:attrName>
                                        </p:attrNameLst>
                                      </p:cBhvr>
                                      <p:to>
                                        <p:strVal val="visible"/>
                                      </p:to>
                                    </p:set>
                                    <p:anim calcmode="lin" valueType="num">
                                      <p:cBhvr additive="base">
                                        <p:cTn id="660" dur="500" fill="hold"/>
                                        <p:tgtEl>
                                          <p:spTgt spid="179"/>
                                        </p:tgtEl>
                                        <p:attrNameLst>
                                          <p:attrName>ppt_x</p:attrName>
                                        </p:attrNameLst>
                                      </p:cBhvr>
                                      <p:tavLst>
                                        <p:tav tm="0">
                                          <p:val>
                                            <p:strVal val="#ppt_x"/>
                                          </p:val>
                                        </p:tav>
                                        <p:tav tm="100000">
                                          <p:val>
                                            <p:strVal val="#ppt_x"/>
                                          </p:val>
                                        </p:tav>
                                      </p:tavLst>
                                    </p:anim>
                                    <p:anim calcmode="lin" valueType="num">
                                      <p:cBhvr additive="base">
                                        <p:cTn id="661" dur="500" fill="hold"/>
                                        <p:tgtEl>
                                          <p:spTgt spid="179"/>
                                        </p:tgtEl>
                                        <p:attrNameLst>
                                          <p:attrName>ppt_y</p:attrName>
                                        </p:attrNameLst>
                                      </p:cBhvr>
                                      <p:tavLst>
                                        <p:tav tm="0">
                                          <p:val>
                                            <p:strVal val="0-#ppt_h/2"/>
                                          </p:val>
                                        </p:tav>
                                        <p:tav tm="100000">
                                          <p:val>
                                            <p:strVal val="#ppt_y"/>
                                          </p:val>
                                        </p:tav>
                                      </p:tavLst>
                                    </p:anim>
                                  </p:childTnLst>
                                </p:cTn>
                              </p:par>
                              <p:par>
                                <p:cTn id="662" presetID="2" presetClass="entr" presetSubtype="1" fill="hold" nodeType="withEffect">
                                  <p:stCondLst>
                                    <p:cond delay="0"/>
                                  </p:stCondLst>
                                  <p:childTnLst>
                                    <p:set>
                                      <p:cBhvr>
                                        <p:cTn id="663" dur="1" fill="hold">
                                          <p:stCondLst>
                                            <p:cond delay="0"/>
                                          </p:stCondLst>
                                        </p:cTn>
                                        <p:tgtEl>
                                          <p:spTgt spid="180"/>
                                        </p:tgtEl>
                                        <p:attrNameLst>
                                          <p:attrName>style.visibility</p:attrName>
                                        </p:attrNameLst>
                                      </p:cBhvr>
                                      <p:to>
                                        <p:strVal val="visible"/>
                                      </p:to>
                                    </p:set>
                                    <p:anim calcmode="lin" valueType="num">
                                      <p:cBhvr additive="base">
                                        <p:cTn id="664" dur="500" fill="hold"/>
                                        <p:tgtEl>
                                          <p:spTgt spid="180"/>
                                        </p:tgtEl>
                                        <p:attrNameLst>
                                          <p:attrName>ppt_x</p:attrName>
                                        </p:attrNameLst>
                                      </p:cBhvr>
                                      <p:tavLst>
                                        <p:tav tm="0">
                                          <p:val>
                                            <p:strVal val="#ppt_x"/>
                                          </p:val>
                                        </p:tav>
                                        <p:tav tm="100000">
                                          <p:val>
                                            <p:strVal val="#ppt_x"/>
                                          </p:val>
                                        </p:tav>
                                      </p:tavLst>
                                    </p:anim>
                                    <p:anim calcmode="lin" valueType="num">
                                      <p:cBhvr additive="base">
                                        <p:cTn id="665" dur="500" fill="hold"/>
                                        <p:tgtEl>
                                          <p:spTgt spid="180"/>
                                        </p:tgtEl>
                                        <p:attrNameLst>
                                          <p:attrName>ppt_y</p:attrName>
                                        </p:attrNameLst>
                                      </p:cBhvr>
                                      <p:tavLst>
                                        <p:tav tm="0">
                                          <p:val>
                                            <p:strVal val="0-#ppt_h/2"/>
                                          </p:val>
                                        </p:tav>
                                        <p:tav tm="100000">
                                          <p:val>
                                            <p:strVal val="#ppt_y"/>
                                          </p:val>
                                        </p:tav>
                                      </p:tavLst>
                                    </p:anim>
                                  </p:childTnLst>
                                </p:cTn>
                              </p:par>
                              <p:par>
                                <p:cTn id="666" presetID="2" presetClass="entr" presetSubtype="1" fill="hold" nodeType="withEffect">
                                  <p:stCondLst>
                                    <p:cond delay="0"/>
                                  </p:stCondLst>
                                  <p:childTnLst>
                                    <p:set>
                                      <p:cBhvr>
                                        <p:cTn id="667" dur="1" fill="hold">
                                          <p:stCondLst>
                                            <p:cond delay="0"/>
                                          </p:stCondLst>
                                        </p:cTn>
                                        <p:tgtEl>
                                          <p:spTgt spid="181"/>
                                        </p:tgtEl>
                                        <p:attrNameLst>
                                          <p:attrName>style.visibility</p:attrName>
                                        </p:attrNameLst>
                                      </p:cBhvr>
                                      <p:to>
                                        <p:strVal val="visible"/>
                                      </p:to>
                                    </p:set>
                                    <p:anim calcmode="lin" valueType="num">
                                      <p:cBhvr additive="base">
                                        <p:cTn id="668" dur="500" fill="hold"/>
                                        <p:tgtEl>
                                          <p:spTgt spid="181"/>
                                        </p:tgtEl>
                                        <p:attrNameLst>
                                          <p:attrName>ppt_x</p:attrName>
                                        </p:attrNameLst>
                                      </p:cBhvr>
                                      <p:tavLst>
                                        <p:tav tm="0">
                                          <p:val>
                                            <p:strVal val="#ppt_x"/>
                                          </p:val>
                                        </p:tav>
                                        <p:tav tm="100000">
                                          <p:val>
                                            <p:strVal val="#ppt_x"/>
                                          </p:val>
                                        </p:tav>
                                      </p:tavLst>
                                    </p:anim>
                                    <p:anim calcmode="lin" valueType="num">
                                      <p:cBhvr additive="base">
                                        <p:cTn id="669" dur="500" fill="hold"/>
                                        <p:tgtEl>
                                          <p:spTgt spid="181"/>
                                        </p:tgtEl>
                                        <p:attrNameLst>
                                          <p:attrName>ppt_y</p:attrName>
                                        </p:attrNameLst>
                                      </p:cBhvr>
                                      <p:tavLst>
                                        <p:tav tm="0">
                                          <p:val>
                                            <p:strVal val="0-#ppt_h/2"/>
                                          </p:val>
                                        </p:tav>
                                        <p:tav tm="100000">
                                          <p:val>
                                            <p:strVal val="#ppt_y"/>
                                          </p:val>
                                        </p:tav>
                                      </p:tavLst>
                                    </p:anim>
                                  </p:childTnLst>
                                </p:cTn>
                              </p:par>
                              <p:par>
                                <p:cTn id="670" presetID="2" presetClass="entr" presetSubtype="1" fill="hold" nodeType="withEffect">
                                  <p:stCondLst>
                                    <p:cond delay="0"/>
                                  </p:stCondLst>
                                  <p:childTnLst>
                                    <p:set>
                                      <p:cBhvr>
                                        <p:cTn id="671" dur="1" fill="hold">
                                          <p:stCondLst>
                                            <p:cond delay="0"/>
                                          </p:stCondLst>
                                        </p:cTn>
                                        <p:tgtEl>
                                          <p:spTgt spid="182"/>
                                        </p:tgtEl>
                                        <p:attrNameLst>
                                          <p:attrName>style.visibility</p:attrName>
                                        </p:attrNameLst>
                                      </p:cBhvr>
                                      <p:to>
                                        <p:strVal val="visible"/>
                                      </p:to>
                                    </p:set>
                                    <p:anim calcmode="lin" valueType="num">
                                      <p:cBhvr additive="base">
                                        <p:cTn id="672" dur="500" fill="hold"/>
                                        <p:tgtEl>
                                          <p:spTgt spid="182"/>
                                        </p:tgtEl>
                                        <p:attrNameLst>
                                          <p:attrName>ppt_x</p:attrName>
                                        </p:attrNameLst>
                                      </p:cBhvr>
                                      <p:tavLst>
                                        <p:tav tm="0">
                                          <p:val>
                                            <p:strVal val="#ppt_x"/>
                                          </p:val>
                                        </p:tav>
                                        <p:tav tm="100000">
                                          <p:val>
                                            <p:strVal val="#ppt_x"/>
                                          </p:val>
                                        </p:tav>
                                      </p:tavLst>
                                    </p:anim>
                                    <p:anim calcmode="lin" valueType="num">
                                      <p:cBhvr additive="base">
                                        <p:cTn id="673" dur="500" fill="hold"/>
                                        <p:tgtEl>
                                          <p:spTgt spid="182"/>
                                        </p:tgtEl>
                                        <p:attrNameLst>
                                          <p:attrName>ppt_y</p:attrName>
                                        </p:attrNameLst>
                                      </p:cBhvr>
                                      <p:tavLst>
                                        <p:tav tm="0">
                                          <p:val>
                                            <p:strVal val="0-#ppt_h/2"/>
                                          </p:val>
                                        </p:tav>
                                        <p:tav tm="100000">
                                          <p:val>
                                            <p:strVal val="#ppt_y"/>
                                          </p:val>
                                        </p:tav>
                                      </p:tavLst>
                                    </p:anim>
                                  </p:childTnLst>
                                </p:cTn>
                              </p:par>
                              <p:par>
                                <p:cTn id="674" presetID="2" presetClass="entr" presetSubtype="1" fill="hold" nodeType="withEffect">
                                  <p:stCondLst>
                                    <p:cond delay="0"/>
                                  </p:stCondLst>
                                  <p:childTnLst>
                                    <p:set>
                                      <p:cBhvr>
                                        <p:cTn id="675" dur="1" fill="hold">
                                          <p:stCondLst>
                                            <p:cond delay="0"/>
                                          </p:stCondLst>
                                        </p:cTn>
                                        <p:tgtEl>
                                          <p:spTgt spid="183"/>
                                        </p:tgtEl>
                                        <p:attrNameLst>
                                          <p:attrName>style.visibility</p:attrName>
                                        </p:attrNameLst>
                                      </p:cBhvr>
                                      <p:to>
                                        <p:strVal val="visible"/>
                                      </p:to>
                                    </p:set>
                                    <p:anim calcmode="lin" valueType="num">
                                      <p:cBhvr additive="base">
                                        <p:cTn id="676" dur="500" fill="hold"/>
                                        <p:tgtEl>
                                          <p:spTgt spid="183"/>
                                        </p:tgtEl>
                                        <p:attrNameLst>
                                          <p:attrName>ppt_x</p:attrName>
                                        </p:attrNameLst>
                                      </p:cBhvr>
                                      <p:tavLst>
                                        <p:tav tm="0">
                                          <p:val>
                                            <p:strVal val="#ppt_x"/>
                                          </p:val>
                                        </p:tav>
                                        <p:tav tm="100000">
                                          <p:val>
                                            <p:strVal val="#ppt_x"/>
                                          </p:val>
                                        </p:tav>
                                      </p:tavLst>
                                    </p:anim>
                                    <p:anim calcmode="lin" valueType="num">
                                      <p:cBhvr additive="base">
                                        <p:cTn id="677" dur="500" fill="hold"/>
                                        <p:tgtEl>
                                          <p:spTgt spid="1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2"/>
          <p:cNvSpPr txBox="1">
            <a:spLocks noChangeArrowheads="1"/>
          </p:cNvSpPr>
          <p:nvPr/>
        </p:nvSpPr>
        <p:spPr bwMode="auto">
          <a:xfrm>
            <a:off x="1415143" y="1292965"/>
            <a:ext cx="9860165" cy="4228850"/>
          </a:xfrm>
          <a:prstGeom prst="rect">
            <a:avLst/>
          </a:prstGeom>
          <a:noFill/>
          <a:ln w="9525">
            <a:noFill/>
            <a:miter lim="800000"/>
            <a:headEnd/>
            <a:tailEnd/>
          </a:ln>
        </p:spPr>
        <p:txBody>
          <a:bodyPr wrap="square">
            <a:spAutoFit/>
          </a:bodyPr>
          <a:lstStyle/>
          <a:p>
            <a:pPr>
              <a:lnSpc>
                <a:spcPct val="140000"/>
              </a:lnSpc>
              <a:defRPr/>
            </a:pPr>
            <a:r>
              <a:rPr kumimoji="1" lang="zh-CN" altLang="en-US" sz="3200" b="1" dirty="0">
                <a:solidFill>
                  <a:srgbClr val="080808"/>
                </a:solidFill>
                <a:latin typeface="楷体" panose="02010609060101010101" pitchFamily="49" charset="-122"/>
                <a:ea typeface="楷体" panose="02010609060101010101" pitchFamily="49" charset="-122"/>
              </a:rPr>
              <a:t>我们看到了：</a:t>
            </a:r>
            <a:endParaRPr kumimoji="1" lang="en-US" altLang="zh-CN" sz="3200" b="1" dirty="0">
              <a:solidFill>
                <a:srgbClr val="080808"/>
              </a:solidFill>
              <a:latin typeface="楷体" panose="02010609060101010101" pitchFamily="49" charset="-122"/>
              <a:ea typeface="楷体" panose="02010609060101010101" pitchFamily="49" charset="-122"/>
            </a:endParaRPr>
          </a:p>
          <a:p>
            <a:pPr>
              <a:lnSpc>
                <a:spcPct val="140000"/>
              </a:lnSpc>
              <a:defRPr/>
            </a:pPr>
            <a:r>
              <a:rPr kumimoji="1" lang="en-US" altLang="zh-CN" sz="3200" b="1" dirty="0">
                <a:solidFill>
                  <a:srgbClr val="080808"/>
                </a:solidFill>
                <a:latin typeface="楷体" panose="02010609060101010101" pitchFamily="49" charset="-122"/>
                <a:ea typeface="楷体" panose="02010609060101010101" pitchFamily="49" charset="-122"/>
              </a:rPr>
              <a:t>1.</a:t>
            </a:r>
            <a:r>
              <a:rPr kumimoji="1" lang="zh-CN" altLang="en-US" sz="3200" b="1" dirty="0">
                <a:solidFill>
                  <a:srgbClr val="080808"/>
                </a:solidFill>
                <a:latin typeface="楷体" panose="02010609060101010101" pitchFamily="49" charset="-122"/>
                <a:ea typeface="楷体" panose="02010609060101010101" pitchFamily="49" charset="-122"/>
              </a:rPr>
              <a:t>抛开软硬件因素可以用语句频度来分析比较算法的性能；</a:t>
            </a:r>
            <a:endParaRPr kumimoji="1" lang="en-US" altLang="zh-CN" sz="3200" b="1" dirty="0">
              <a:solidFill>
                <a:srgbClr val="080808"/>
              </a:solidFill>
              <a:latin typeface="楷体" panose="02010609060101010101" pitchFamily="49" charset="-122"/>
              <a:ea typeface="楷体" panose="02010609060101010101" pitchFamily="49" charset="-122"/>
            </a:endParaRPr>
          </a:p>
          <a:p>
            <a:pPr>
              <a:lnSpc>
                <a:spcPct val="140000"/>
              </a:lnSpc>
              <a:defRPr/>
            </a:pPr>
            <a:r>
              <a:rPr kumimoji="1" lang="en-US" altLang="zh-CN" sz="3200" b="1" dirty="0">
                <a:solidFill>
                  <a:srgbClr val="333399"/>
                </a:solidFill>
                <a:latin typeface="楷体" panose="02010609060101010101" pitchFamily="49" charset="-122"/>
                <a:ea typeface="楷体" panose="02010609060101010101" pitchFamily="49" charset="-122"/>
              </a:rPr>
              <a:t>2.</a:t>
            </a:r>
            <a:r>
              <a:rPr kumimoji="1" lang="zh-CN" altLang="en-US" sz="3200" b="1" dirty="0">
                <a:solidFill>
                  <a:srgbClr val="333399"/>
                </a:solidFill>
                <a:latin typeface="楷体" panose="02010609060101010101" pitchFamily="49" charset="-122"/>
                <a:ea typeface="楷体" panose="02010609060101010101" pitchFamily="49" charset="-122"/>
              </a:rPr>
              <a:t>算法的性能通常</a:t>
            </a:r>
            <a:r>
              <a:rPr kumimoji="1" lang="zh-CN" altLang="en-US" sz="3200" b="1" dirty="0">
                <a:solidFill>
                  <a:srgbClr val="FF0000"/>
                </a:solidFill>
                <a:latin typeface="楷体" panose="02010609060101010101" pitchFamily="49" charset="-122"/>
                <a:ea typeface="楷体" panose="02010609060101010101" pitchFamily="49" charset="-122"/>
              </a:rPr>
              <a:t>是问题规模</a:t>
            </a:r>
            <a:r>
              <a:rPr kumimoji="1" lang="en-US" altLang="zh-CN" sz="3200" b="1" dirty="0">
                <a:solidFill>
                  <a:srgbClr val="FF0000"/>
                </a:solidFill>
                <a:latin typeface="楷体" panose="02010609060101010101" pitchFamily="49" charset="-122"/>
                <a:ea typeface="楷体" panose="02010609060101010101" pitchFamily="49" charset="-122"/>
              </a:rPr>
              <a:t>(n</a:t>
            </a:r>
            <a:r>
              <a:rPr kumimoji="1" lang="zh-CN" altLang="en-US" sz="3200" b="1" dirty="0">
                <a:solidFill>
                  <a:srgbClr val="FF0000"/>
                </a:solidFill>
                <a:latin typeface="楷体" panose="02010609060101010101" pitchFamily="49" charset="-122"/>
                <a:ea typeface="楷体" panose="02010609060101010101" pitchFamily="49" charset="-122"/>
              </a:rPr>
              <a:t>的大小</a:t>
            </a:r>
            <a:r>
              <a:rPr kumimoji="1" lang="en-US" altLang="zh-CN" sz="3200" b="1" dirty="0">
                <a:solidFill>
                  <a:srgbClr val="FF0000"/>
                </a:solidFill>
                <a:latin typeface="楷体" panose="02010609060101010101" pitchFamily="49" charset="-122"/>
                <a:ea typeface="楷体" panose="02010609060101010101" pitchFamily="49" charset="-122"/>
              </a:rPr>
              <a:t>)</a:t>
            </a:r>
            <a:r>
              <a:rPr kumimoji="1" lang="zh-CN" altLang="en-US" sz="3200" b="1" dirty="0">
                <a:solidFill>
                  <a:srgbClr val="FF0000"/>
                </a:solidFill>
                <a:latin typeface="楷体" panose="02010609060101010101" pitchFamily="49" charset="-122"/>
                <a:ea typeface="楷体" panose="02010609060101010101" pitchFamily="49" charset="-122"/>
              </a:rPr>
              <a:t>的函数；</a:t>
            </a:r>
            <a:endParaRPr kumimoji="1" lang="en-US" altLang="zh-CN" sz="3200" b="1" dirty="0">
              <a:solidFill>
                <a:srgbClr val="FF0000"/>
              </a:solidFill>
              <a:latin typeface="楷体" panose="02010609060101010101" pitchFamily="49" charset="-122"/>
              <a:ea typeface="楷体" panose="02010609060101010101" pitchFamily="49" charset="-122"/>
            </a:endParaRPr>
          </a:p>
          <a:p>
            <a:pPr>
              <a:lnSpc>
                <a:spcPct val="140000"/>
              </a:lnSpc>
              <a:defRPr/>
            </a:pPr>
            <a:r>
              <a:rPr kumimoji="1" lang="en-US" altLang="zh-CN" sz="3200" b="1" dirty="0">
                <a:solidFill>
                  <a:srgbClr val="FF0000"/>
                </a:solidFill>
                <a:latin typeface="楷体" panose="02010609060101010101" pitchFamily="49" charset="-122"/>
                <a:ea typeface="楷体" panose="02010609060101010101" pitchFamily="49" charset="-122"/>
              </a:rPr>
              <a:t>3.</a:t>
            </a:r>
            <a:r>
              <a:rPr kumimoji="1" lang="zh-CN" altLang="en-US" sz="3200" b="1" dirty="0">
                <a:solidFill>
                  <a:srgbClr val="FF0000"/>
                </a:solidFill>
                <a:latin typeface="楷体" panose="02010609060101010101" pitchFamily="49" charset="-122"/>
                <a:ea typeface="楷体" panose="02010609060101010101" pitchFamily="49" charset="-122"/>
              </a:rPr>
              <a:t>当问题规模增长时，算法的运行时间也会随之增长，</a:t>
            </a:r>
            <a:r>
              <a:rPr lang="zh-CN" altLang="en-US" sz="3200" b="1" dirty="0">
                <a:latin typeface="楷体" panose="02010609060101010101" pitchFamily="49" charset="-122"/>
                <a:ea typeface="楷体" panose="02010609060101010101" pitchFamily="49" charset="-122"/>
              </a:rPr>
              <a:t>其增长率决定算法性能。</a:t>
            </a:r>
            <a:endParaRPr lang="en-US" altLang="zh-CN"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5251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2"/>
          <p:cNvSpPr txBox="1">
            <a:spLocks noChangeArrowheads="1"/>
          </p:cNvSpPr>
          <p:nvPr/>
        </p:nvSpPr>
        <p:spPr bwMode="auto">
          <a:xfrm>
            <a:off x="1340662" y="1920410"/>
            <a:ext cx="9494634" cy="252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800"/>
              </a:lnSpc>
              <a:buClr>
                <a:srgbClr val="003399"/>
              </a:buClr>
              <a:buSzPct val="50000"/>
            </a:pPr>
            <a:r>
              <a:rPr lang="zh-CN" altLang="en-US" sz="3200" b="1" dirty="0">
                <a:latin typeface="楷体" panose="02010609060101010101" pitchFamily="49" charset="-122"/>
                <a:ea typeface="楷体" panose="02010609060101010101" pitchFamily="49" charset="-122"/>
              </a:rPr>
              <a:t>随着问题规模</a:t>
            </a:r>
            <a:r>
              <a:rPr lang="en-US" altLang="zh-TW" sz="3200" b="1" dirty="0">
                <a:latin typeface="楷体" panose="02010609060101010101" pitchFamily="49" charset="-122"/>
                <a:ea typeface="楷体" panose="02010609060101010101" pitchFamily="49" charset="-122"/>
              </a:rPr>
              <a:t>n</a:t>
            </a:r>
            <a:r>
              <a:rPr lang="zh-CN" altLang="en-US" sz="3200" b="1" dirty="0">
                <a:latin typeface="楷体" panose="02010609060101010101" pitchFamily="49" charset="-122"/>
                <a:ea typeface="楷体" panose="02010609060101010101" pitchFamily="49" charset="-122"/>
              </a:rPr>
              <a:t>的增大，语句频度中的常数项、低阶项以及高阶项的系数对算法</a:t>
            </a:r>
            <a:r>
              <a:rPr kumimoji="1" lang="zh-CN" altLang="en-US" sz="3200" b="1" dirty="0">
                <a:solidFill>
                  <a:srgbClr val="FF0000"/>
                </a:solidFill>
                <a:latin typeface="楷体" panose="02010609060101010101" pitchFamily="49" charset="-122"/>
                <a:ea typeface="楷体" panose="02010609060101010101" pitchFamily="49" charset="-122"/>
              </a:rPr>
              <a:t>的运行时间增长贡献不如高阶项本身，</a:t>
            </a:r>
            <a:r>
              <a:rPr lang="zh-CN" altLang="en-US" sz="3200" b="1" dirty="0">
                <a:latin typeface="楷体" panose="02010609060101010101" pitchFamily="49" charset="-122"/>
                <a:ea typeface="楷体" panose="02010609060101010101" pitchFamily="49" charset="-122"/>
              </a:rPr>
              <a:t>所以我们可以只关注语句频度中的</a:t>
            </a:r>
            <a:r>
              <a:rPr lang="zh-CN" altLang="en-US" sz="3200" b="1" dirty="0">
                <a:solidFill>
                  <a:srgbClr val="FF0000"/>
                </a:solidFill>
                <a:latin typeface="楷体" panose="02010609060101010101" pitchFamily="49" charset="-122"/>
                <a:ea typeface="楷体" panose="02010609060101010101" pitchFamily="49" charset="-122"/>
              </a:rPr>
              <a:t>高阶项</a:t>
            </a:r>
            <a:r>
              <a:rPr lang="zh-CN" altLang="en-US" sz="3200" b="1" dirty="0">
                <a:latin typeface="楷体" panose="02010609060101010101" pitchFamily="49" charset="-122"/>
                <a:ea typeface="楷体" panose="02010609060101010101" pitchFamily="49" charset="-122"/>
              </a:rPr>
              <a:t>，而忽略常数项、低阶项和高阶项的系数来分析算法的性能。</a:t>
            </a:r>
            <a:endParaRPr lang="en-US" altLang="zh-CN"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3427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112110" cy="605909"/>
          </a:xfrm>
        </p:spPr>
        <p:txBody>
          <a:bodyPr/>
          <a:lstStyle/>
          <a:p>
            <a:r>
              <a:rPr lang="zh-CN" altLang="en-US" dirty="0">
                <a:latin typeface="楷体" panose="02010609060101010101" pitchFamily="49" charset="-122"/>
                <a:ea typeface="楷体" panose="02010609060101010101" pitchFamily="49" charset="-122"/>
              </a:rPr>
              <a:t>大</a:t>
            </a:r>
            <a:r>
              <a:rPr lang="en-US" altLang="zh-CN" dirty="0">
                <a:latin typeface="楷体" panose="02010609060101010101" pitchFamily="49" charset="-122"/>
                <a:ea typeface="楷体" panose="02010609060101010101" pitchFamily="49" charset="-122"/>
              </a:rPr>
              <a:t>O</a:t>
            </a:r>
            <a:r>
              <a:rPr lang="zh-CN" altLang="en-US" dirty="0">
                <a:latin typeface="楷体" panose="02010609060101010101" pitchFamily="49" charset="-122"/>
                <a:ea typeface="楷体" panose="02010609060101010101" pitchFamily="49" charset="-122"/>
              </a:rPr>
              <a:t>表示法</a:t>
            </a:r>
          </a:p>
        </p:txBody>
      </p:sp>
      <p:sp>
        <p:nvSpPr>
          <p:cNvPr id="3" name="Rectangle 2"/>
          <p:cNvSpPr txBox="1">
            <a:spLocks noRot="1" noChangeArrowheads="1"/>
          </p:cNvSpPr>
          <p:nvPr/>
        </p:nvSpPr>
        <p:spPr>
          <a:xfrm>
            <a:off x="165005" y="1045412"/>
            <a:ext cx="6311422" cy="2543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900"/>
              </a:lnSpc>
              <a:spcBef>
                <a:spcPct val="0"/>
              </a:spcBef>
              <a:buClr>
                <a:srgbClr val="FF0000"/>
              </a:buClr>
              <a:buSzPct val="100000"/>
            </a:pPr>
            <a:r>
              <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定义</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  设</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f(n)</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和</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g(n)</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是正整数集到正实数集上的函数，称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f(n)</a:t>
            </a:r>
            <a:r>
              <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sym typeface="Symbol" panose="05050102010706020507" pitchFamily="18" charset="2"/>
              </a:rPr>
              <a:t></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O(g(n))</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，当且仅当</a:t>
            </a:r>
            <a:r>
              <a:rPr lang="zh-CN" altLang="en-US"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存在</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正常数</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C</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和</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n</a:t>
            </a:r>
            <a:r>
              <a:rPr lang="en-US" altLang="zh-CN" b="1" baseline="-25000"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0</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，使得对</a:t>
            </a:r>
            <a:r>
              <a:rPr lang="zh-CN" altLang="en-US"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任意</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的</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n </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sym typeface="Symbol" panose="05050102010706020507" pitchFamily="18" charset="2"/>
              </a:rPr>
              <a:t> </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n</a:t>
            </a:r>
            <a:r>
              <a:rPr lang="en-US" altLang="zh-CN" b="1" baseline="-25000"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0</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 </a:t>
            </a:r>
            <a:r>
              <a:rPr lang="zh-CN" altLang="en-US"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，有 </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f(n) </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sym typeface="Symbol" panose="05050102010706020507" pitchFamily="18" charset="2"/>
              </a:rPr>
              <a:t></a:t>
            </a:r>
            <a:r>
              <a:rPr lang="en-US" altLang="zh-CN"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 Cg(n) .</a:t>
            </a:r>
          </a:p>
        </p:txBody>
      </p:sp>
      <p:sp>
        <p:nvSpPr>
          <p:cNvPr id="4" name="矩形 3"/>
          <p:cNvSpPr/>
          <p:nvPr/>
        </p:nvSpPr>
        <p:spPr>
          <a:xfrm>
            <a:off x="380427" y="3999981"/>
            <a:ext cx="6096000" cy="1092607"/>
          </a:xfrm>
          <a:prstGeom prst="rect">
            <a:avLst/>
          </a:prstGeom>
          <a:solidFill>
            <a:schemeClr val="tx1"/>
          </a:solidFill>
        </p:spPr>
        <p:txBody>
          <a:bodyPr>
            <a:spAutoFit/>
          </a:bodyPr>
          <a:lstStyle/>
          <a:p>
            <a:pPr lvl="0" algn="just">
              <a:lnSpc>
                <a:spcPts val="3900"/>
              </a:lnSpc>
              <a:spcBef>
                <a:spcPct val="0"/>
              </a:spcBef>
              <a:buClr>
                <a:srgbClr val="FF0000"/>
              </a:buClr>
              <a:buSzPct val="100000"/>
            </a:pPr>
            <a:r>
              <a:rPr lang="zh-CN" altLang="en-US" sz="2800" b="1" dirty="0">
                <a:solidFill>
                  <a:schemeClr val="bg1"/>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注：</a:t>
            </a:r>
            <a:r>
              <a:rPr lang="en-US" altLang="zh-CN" sz="2800" b="1" dirty="0">
                <a:solidFill>
                  <a:schemeClr val="bg1"/>
                </a:solidFill>
                <a:latin typeface="Times New Roman" panose="02020603050405020304" pitchFamily="18" charset="0"/>
                <a:ea typeface="楷体" panose="02010609060101010101" pitchFamily="49" charset="-122"/>
              </a:rPr>
              <a:t>f</a:t>
            </a:r>
            <a:r>
              <a:rPr lang="zh-CN" altLang="en-US" sz="2800" b="1" dirty="0">
                <a:solidFill>
                  <a:schemeClr val="bg1"/>
                </a:solidFill>
                <a:latin typeface="Times New Roman" panose="02020603050405020304" pitchFamily="18" charset="0"/>
                <a:ea typeface="楷体" panose="02010609060101010101" pitchFamily="49" charset="-122"/>
              </a:rPr>
              <a:t>和</a:t>
            </a:r>
            <a:r>
              <a:rPr lang="en-US" altLang="zh-CN" sz="2800" b="1" dirty="0">
                <a:solidFill>
                  <a:schemeClr val="bg1"/>
                </a:solidFill>
                <a:latin typeface="Times New Roman" panose="02020603050405020304" pitchFamily="18" charset="0"/>
                <a:ea typeface="楷体" panose="02010609060101010101" pitchFamily="49" charset="-122"/>
              </a:rPr>
              <a:t>g</a:t>
            </a:r>
            <a:r>
              <a:rPr lang="zh-CN" altLang="en-US" sz="2800" b="1" dirty="0">
                <a:solidFill>
                  <a:schemeClr val="bg1"/>
                </a:solidFill>
                <a:latin typeface="Times New Roman" panose="02020603050405020304" pitchFamily="18" charset="0"/>
                <a:ea typeface="楷体" panose="02010609060101010101" pitchFamily="49" charset="-122"/>
              </a:rPr>
              <a:t>之间关系的含义是</a:t>
            </a:r>
            <a:r>
              <a:rPr lang="en-US" altLang="zh-CN" sz="2800" b="1" dirty="0">
                <a:solidFill>
                  <a:schemeClr val="bg1"/>
                </a:solidFill>
                <a:latin typeface="Times New Roman" panose="02020603050405020304" pitchFamily="18" charset="0"/>
                <a:ea typeface="楷体" panose="02010609060101010101" pitchFamily="49" charset="-122"/>
              </a:rPr>
              <a:t>:f(n)</a:t>
            </a:r>
            <a:r>
              <a:rPr lang="zh-CN" altLang="en-US" sz="2800" b="1" dirty="0">
                <a:solidFill>
                  <a:schemeClr val="bg1"/>
                </a:solidFill>
                <a:latin typeface="Times New Roman" panose="02020603050405020304" pitchFamily="18" charset="0"/>
                <a:ea typeface="楷体" panose="02010609060101010101" pitchFamily="49" charset="-122"/>
              </a:rPr>
              <a:t>的阶</a:t>
            </a:r>
            <a:r>
              <a:rPr lang="zh-CN" altLang="en-US" sz="2800" b="1" dirty="0">
                <a:solidFill>
                  <a:schemeClr val="accent1">
                    <a:lumMod val="40000"/>
                    <a:lumOff val="60000"/>
                  </a:schemeClr>
                </a:solidFill>
                <a:latin typeface="Times New Roman" panose="02020603050405020304" pitchFamily="18" charset="0"/>
                <a:ea typeface="楷体" panose="02010609060101010101" pitchFamily="49" charset="-122"/>
              </a:rPr>
              <a:t>至多</a:t>
            </a:r>
            <a:r>
              <a:rPr lang="zh-CN" altLang="en-US" sz="2800" b="1" dirty="0">
                <a:solidFill>
                  <a:schemeClr val="bg1"/>
                </a:solidFill>
                <a:latin typeface="Times New Roman" panose="02020603050405020304" pitchFamily="18" charset="0"/>
                <a:ea typeface="楷体" panose="02010609060101010101" pitchFamily="49" charset="-122"/>
              </a:rPr>
              <a:t>为</a:t>
            </a:r>
            <a:r>
              <a:rPr lang="en-US" altLang="zh-CN" sz="2800" b="1" dirty="0">
                <a:solidFill>
                  <a:schemeClr val="bg1"/>
                </a:solidFill>
                <a:latin typeface="Times New Roman" panose="02020603050405020304" pitchFamily="18" charset="0"/>
                <a:ea typeface="楷体" panose="02010609060101010101" pitchFamily="49" charset="-122"/>
              </a:rPr>
              <a:t>g(n)</a:t>
            </a:r>
            <a:r>
              <a:rPr lang="zh-CN" altLang="en-US" sz="2800" b="1" dirty="0">
                <a:solidFill>
                  <a:schemeClr val="bg1"/>
                </a:solidFill>
                <a:latin typeface="Times New Roman" panose="02020603050405020304" pitchFamily="18" charset="0"/>
                <a:ea typeface="楷体" panose="02010609060101010101" pitchFamily="49" charset="-122"/>
              </a:rPr>
              <a:t>或</a:t>
            </a:r>
            <a:r>
              <a:rPr lang="en-US" altLang="zh-CN" sz="2800" b="1" dirty="0">
                <a:solidFill>
                  <a:schemeClr val="bg1"/>
                </a:solidFill>
                <a:latin typeface="Times New Roman" panose="02020603050405020304" pitchFamily="18" charset="0"/>
                <a:ea typeface="楷体" panose="02010609060101010101" pitchFamily="49" charset="-122"/>
              </a:rPr>
              <a:t>f</a:t>
            </a:r>
            <a:r>
              <a:rPr lang="zh-CN" altLang="en-US" sz="2800" b="1" dirty="0">
                <a:solidFill>
                  <a:schemeClr val="accent1">
                    <a:lumMod val="40000"/>
                    <a:lumOff val="60000"/>
                  </a:schemeClr>
                </a:solidFill>
                <a:latin typeface="Times New Roman" panose="02020603050405020304" pitchFamily="18" charset="0"/>
                <a:ea typeface="楷体" panose="02010609060101010101" pitchFamily="49" charset="-122"/>
              </a:rPr>
              <a:t>至多</a:t>
            </a:r>
            <a:r>
              <a:rPr lang="zh-CN" altLang="en-US" sz="2800" b="1" dirty="0">
                <a:solidFill>
                  <a:schemeClr val="bg1"/>
                </a:solidFill>
                <a:latin typeface="Times New Roman" panose="02020603050405020304" pitchFamily="18" charset="0"/>
                <a:ea typeface="楷体" panose="02010609060101010101" pitchFamily="49" charset="-122"/>
              </a:rPr>
              <a:t>与</a:t>
            </a:r>
            <a:r>
              <a:rPr lang="en-US" altLang="zh-CN" sz="2800" b="1" dirty="0">
                <a:solidFill>
                  <a:schemeClr val="bg1"/>
                </a:solidFill>
                <a:latin typeface="Times New Roman" panose="02020603050405020304" pitchFamily="18" charset="0"/>
                <a:ea typeface="楷体" panose="02010609060101010101" pitchFamily="49" charset="-122"/>
              </a:rPr>
              <a:t>g</a:t>
            </a:r>
            <a:r>
              <a:rPr lang="zh-CN" altLang="en-US" sz="2800" b="1" dirty="0">
                <a:solidFill>
                  <a:schemeClr val="bg1"/>
                </a:solidFill>
                <a:latin typeface="Times New Roman" panose="02020603050405020304" pitchFamily="18" charset="0"/>
                <a:ea typeface="楷体" panose="02010609060101010101" pitchFamily="49" charset="-122"/>
              </a:rPr>
              <a:t>增长得一样。</a:t>
            </a:r>
          </a:p>
        </p:txBody>
      </p:sp>
      <p:sp>
        <p:nvSpPr>
          <p:cNvPr id="5" name="矩形 4"/>
          <p:cNvSpPr/>
          <p:nvPr/>
        </p:nvSpPr>
        <p:spPr>
          <a:xfrm>
            <a:off x="7088319" y="859783"/>
            <a:ext cx="4413870" cy="5048433"/>
          </a:xfrm>
          <a:prstGeom prst="rect">
            <a:avLst/>
          </a:prstGeom>
        </p:spPr>
        <p:txBody>
          <a:bodyPr wrap="square">
            <a:spAutoFit/>
          </a:bodyPr>
          <a:lstStyle/>
          <a:p>
            <a:pPr lvl="0" algn="just">
              <a:lnSpc>
                <a:spcPts val="3900"/>
              </a:lnSpc>
              <a:spcBef>
                <a:spcPct val="0"/>
              </a:spcBef>
            </a:pPr>
            <a:r>
              <a:rPr lang="zh-CN" altLang="en-US" sz="2800" b="1" dirty="0">
                <a:solidFill>
                  <a:prstClr val="black"/>
                </a:solidFill>
                <a:latin typeface="Times New Roman" panose="02020603050405020304" pitchFamily="18" charset="0"/>
                <a:ea typeface="楷体" panose="02010609060101010101" pitchFamily="49" charset="-122"/>
              </a:rPr>
              <a:t>例如：虽然</a:t>
            </a:r>
            <a:r>
              <a:rPr lang="en-US" altLang="zh-CN" sz="2800" b="1" dirty="0">
                <a:solidFill>
                  <a:prstClr val="black"/>
                </a:solidFill>
                <a:latin typeface="Times New Roman" panose="02020603050405020304" pitchFamily="18" charset="0"/>
                <a:ea typeface="楷体" panose="02010609060101010101" pitchFamily="49" charset="-122"/>
              </a:rPr>
              <a:t>n</a:t>
            </a:r>
            <a:r>
              <a:rPr lang="zh-CN" altLang="en-US" sz="2800" b="1" dirty="0">
                <a:solidFill>
                  <a:prstClr val="black"/>
                </a:solidFill>
                <a:latin typeface="Times New Roman" panose="02020603050405020304" pitchFamily="18" charset="0"/>
                <a:ea typeface="楷体" panose="02010609060101010101" pitchFamily="49" charset="-122"/>
              </a:rPr>
              <a:t>较小时，</a:t>
            </a:r>
            <a:r>
              <a:rPr lang="en-US" altLang="zh-CN" sz="2800" b="1" dirty="0">
                <a:solidFill>
                  <a:prstClr val="black"/>
                </a:solidFill>
                <a:latin typeface="Times New Roman" panose="02020603050405020304" pitchFamily="18" charset="0"/>
                <a:ea typeface="楷体" panose="02010609060101010101" pitchFamily="49" charset="-122"/>
              </a:rPr>
              <a:t>1000n</a:t>
            </a:r>
            <a:r>
              <a:rPr lang="zh-CN" altLang="en-US" sz="2800" b="1" dirty="0">
                <a:solidFill>
                  <a:prstClr val="black"/>
                </a:solidFill>
                <a:latin typeface="Times New Roman" panose="02020603050405020304" pitchFamily="18" charset="0"/>
                <a:ea typeface="楷体" panose="02010609060101010101" pitchFamily="49" charset="-122"/>
              </a:rPr>
              <a:t>要比</a:t>
            </a:r>
            <a:r>
              <a:rPr lang="en-US" altLang="zh-CN" sz="2800" b="1" dirty="0">
                <a:solidFill>
                  <a:prstClr val="black"/>
                </a:solidFill>
                <a:latin typeface="Times New Roman" panose="02020603050405020304" pitchFamily="18" charset="0"/>
                <a:ea typeface="楷体" panose="02010609060101010101" pitchFamily="49" charset="-122"/>
              </a:rPr>
              <a:t>n</a:t>
            </a:r>
            <a:r>
              <a:rPr lang="en-US" altLang="zh-CN" sz="2800" b="1" baseline="30000" dirty="0">
                <a:solidFill>
                  <a:prstClr val="black"/>
                </a:solidFill>
                <a:latin typeface="Times New Roman" panose="02020603050405020304" pitchFamily="18" charset="0"/>
                <a:ea typeface="楷体" panose="02010609060101010101" pitchFamily="49" charset="-122"/>
              </a:rPr>
              <a:t>2</a:t>
            </a:r>
            <a:r>
              <a:rPr lang="zh-CN" altLang="en-US" sz="2800" b="1" dirty="0">
                <a:solidFill>
                  <a:prstClr val="black"/>
                </a:solidFill>
                <a:latin typeface="Times New Roman" panose="02020603050405020304" pitchFamily="18" charset="0"/>
                <a:ea typeface="楷体" panose="02010609060101010101" pitchFamily="49" charset="-122"/>
              </a:rPr>
              <a:t>大，但</a:t>
            </a:r>
            <a:r>
              <a:rPr lang="en-US" altLang="zh-CN" sz="2800" b="1" dirty="0">
                <a:solidFill>
                  <a:prstClr val="black"/>
                </a:solidFill>
                <a:latin typeface="Times New Roman" panose="02020603050405020304" pitchFamily="18" charset="0"/>
                <a:ea typeface="楷体" panose="02010609060101010101" pitchFamily="49" charset="-122"/>
              </a:rPr>
              <a:t>n</a:t>
            </a:r>
            <a:r>
              <a:rPr lang="en-US" altLang="zh-CN" sz="2800" b="1" baseline="30000" dirty="0">
                <a:solidFill>
                  <a:prstClr val="black"/>
                </a:solidFill>
                <a:latin typeface="Times New Roman" panose="02020603050405020304" pitchFamily="18" charset="0"/>
                <a:ea typeface="楷体" panose="02010609060101010101" pitchFamily="49" charset="-122"/>
              </a:rPr>
              <a:t>2</a:t>
            </a:r>
            <a:r>
              <a:rPr lang="zh-CN" altLang="en-US" sz="2800" b="1" dirty="0">
                <a:solidFill>
                  <a:prstClr val="black"/>
                </a:solidFill>
                <a:latin typeface="Times New Roman" panose="02020603050405020304" pitchFamily="18" charset="0"/>
                <a:ea typeface="楷体" panose="02010609060101010101" pitchFamily="49" charset="-122"/>
              </a:rPr>
              <a:t>以更快的速度增长，随着</a:t>
            </a:r>
            <a:r>
              <a:rPr lang="en-US" altLang="zh-CN" sz="2800" b="1" dirty="0">
                <a:solidFill>
                  <a:prstClr val="black"/>
                </a:solidFill>
                <a:latin typeface="Times New Roman" panose="02020603050405020304" pitchFamily="18" charset="0"/>
                <a:ea typeface="楷体" panose="02010609060101010101" pitchFamily="49" charset="-122"/>
              </a:rPr>
              <a:t>n</a:t>
            </a:r>
            <a:r>
              <a:rPr lang="zh-CN" altLang="en-US" sz="2800" b="1" dirty="0">
                <a:solidFill>
                  <a:prstClr val="black"/>
                </a:solidFill>
                <a:latin typeface="Times New Roman" panose="02020603050405020304" pitchFamily="18" charset="0"/>
                <a:ea typeface="楷体" panose="02010609060101010101" pitchFamily="49" charset="-122"/>
              </a:rPr>
              <a:t>的增大，</a:t>
            </a:r>
            <a:r>
              <a:rPr lang="en-US" altLang="zh-CN" sz="2800" b="1" dirty="0">
                <a:solidFill>
                  <a:prstClr val="black"/>
                </a:solidFill>
                <a:latin typeface="Times New Roman" panose="02020603050405020304" pitchFamily="18" charset="0"/>
                <a:ea typeface="楷体" panose="02010609060101010101" pitchFamily="49" charset="-122"/>
              </a:rPr>
              <a:t>n</a:t>
            </a:r>
            <a:r>
              <a:rPr lang="en-US" altLang="zh-CN" sz="2800" b="1" baseline="30000" dirty="0">
                <a:solidFill>
                  <a:prstClr val="black"/>
                </a:solidFill>
                <a:latin typeface="Times New Roman" panose="02020603050405020304" pitchFamily="18" charset="0"/>
                <a:ea typeface="楷体" panose="02010609060101010101" pitchFamily="49" charset="-122"/>
              </a:rPr>
              <a:t>2</a:t>
            </a:r>
            <a:r>
              <a:rPr lang="zh-CN" altLang="en-US" sz="2800" b="1" dirty="0">
                <a:solidFill>
                  <a:prstClr val="black"/>
                </a:solidFill>
                <a:latin typeface="Times New Roman" panose="02020603050405020304" pitchFamily="18" charset="0"/>
                <a:ea typeface="楷体" panose="02010609060101010101" pitchFamily="49" charset="-122"/>
              </a:rPr>
              <a:t>最终将更大</a:t>
            </a:r>
            <a:r>
              <a:rPr lang="en-US" altLang="zh-CN" sz="2800" b="1" dirty="0">
                <a:solidFill>
                  <a:prstClr val="black"/>
                </a:solidFill>
                <a:latin typeface="Times New Roman" panose="02020603050405020304" pitchFamily="18" charset="0"/>
                <a:ea typeface="楷体" panose="02010609060101010101" pitchFamily="49" charset="-122"/>
              </a:rPr>
              <a:t>. </a:t>
            </a:r>
            <a:r>
              <a:rPr lang="zh-CN" altLang="en-US" sz="2800" b="1" dirty="0">
                <a:solidFill>
                  <a:prstClr val="black"/>
                </a:solidFill>
                <a:latin typeface="Times New Roman" panose="02020603050405020304" pitchFamily="18" charset="0"/>
                <a:ea typeface="楷体" panose="02010609060101010101" pitchFamily="49" charset="-122"/>
              </a:rPr>
              <a:t>在这一情况下，</a:t>
            </a:r>
            <a:r>
              <a:rPr lang="en-US" altLang="zh-CN" sz="2800" b="1" dirty="0">
                <a:solidFill>
                  <a:prstClr val="black"/>
                </a:solidFill>
                <a:latin typeface="Times New Roman" panose="02020603050405020304" pitchFamily="18" charset="0"/>
                <a:ea typeface="楷体" panose="02010609060101010101" pitchFamily="49" charset="-122"/>
              </a:rPr>
              <a:t>n</a:t>
            </a:r>
            <a:r>
              <a:rPr lang="en-US" altLang="zh-CN"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1000</a:t>
            </a:r>
            <a:r>
              <a:rPr lang="zh-CN" altLang="en-US"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是转折点。</a:t>
            </a:r>
            <a:r>
              <a:rPr lang="zh-CN" altLang="en-US" sz="2800" b="1" dirty="0">
                <a:solidFill>
                  <a:prstClr val="black"/>
                </a:solidFill>
                <a:latin typeface="Times New Roman" panose="02020603050405020304" pitchFamily="18" charset="0"/>
                <a:ea typeface="楷体" panose="02010609060101010101" pitchFamily="49" charset="-122"/>
              </a:rPr>
              <a:t>大</a:t>
            </a:r>
            <a:r>
              <a:rPr lang="en-US" altLang="zh-CN" sz="28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b="1" dirty="0">
                <a:solidFill>
                  <a:prstClr val="black"/>
                </a:solidFill>
                <a:latin typeface="Times New Roman" panose="02020603050405020304" pitchFamily="18" charset="0"/>
                <a:ea typeface="楷体" panose="02010609060101010101" pitchFamily="49" charset="-122"/>
              </a:rPr>
              <a:t>表示法</a:t>
            </a:r>
            <a:r>
              <a:rPr lang="zh-CN" altLang="en-US"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是说，最后总会存在某个点</a:t>
            </a:r>
            <a:r>
              <a:rPr lang="en-US" altLang="zh-CN"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n</a:t>
            </a:r>
            <a:r>
              <a:rPr lang="en-US" altLang="zh-CN" sz="2800" b="1" baseline="-25000" dirty="0">
                <a:solidFill>
                  <a:prstClr val="black"/>
                </a:solidFill>
                <a:latin typeface="Times New Roman" panose="02020603050405020304" pitchFamily="18" charset="0"/>
                <a:ea typeface="楷体" panose="02010609060101010101" pitchFamily="49" charset="-122"/>
                <a:sym typeface="Symbol" panose="05050102010706020507" pitchFamily="18" charset="2"/>
              </a:rPr>
              <a:t>0</a:t>
            </a:r>
            <a:r>
              <a:rPr lang="zh-CN" altLang="en-US"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，当</a:t>
            </a:r>
            <a:r>
              <a:rPr lang="en-US" altLang="zh-CN" sz="2800" b="1" dirty="0">
                <a:solidFill>
                  <a:prstClr val="black"/>
                </a:solidFill>
                <a:latin typeface="Times New Roman" panose="02020603050405020304" pitchFamily="18" charset="0"/>
                <a:ea typeface="楷体" panose="02010609060101010101" pitchFamily="49" charset="-122"/>
              </a:rPr>
              <a:t>n</a:t>
            </a:r>
            <a:r>
              <a:rPr lang="en-US" altLang="zh-CN"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n</a:t>
            </a:r>
            <a:r>
              <a:rPr lang="en-US" altLang="zh-CN" sz="2800" b="1" baseline="-25000" dirty="0">
                <a:solidFill>
                  <a:prstClr val="black"/>
                </a:solidFill>
                <a:latin typeface="Times New Roman" panose="02020603050405020304" pitchFamily="18" charset="0"/>
                <a:ea typeface="楷体" panose="02010609060101010101" pitchFamily="49" charset="-122"/>
                <a:sym typeface="Symbol" panose="05050102010706020507" pitchFamily="18" charset="2"/>
              </a:rPr>
              <a:t>0</a:t>
            </a:r>
            <a:r>
              <a:rPr lang="zh-CN" altLang="en-US" sz="2800" b="1" dirty="0">
                <a:solidFill>
                  <a:prstClr val="black"/>
                </a:solidFill>
                <a:latin typeface="Times New Roman" panose="02020603050405020304" pitchFamily="18" charset="0"/>
                <a:ea typeface="楷体" panose="02010609060101010101" pitchFamily="49" charset="-122"/>
                <a:sym typeface="Symbol" panose="05050102010706020507" pitchFamily="18" charset="2"/>
              </a:rPr>
              <a:t>，</a:t>
            </a:r>
            <a:r>
              <a:rPr lang="en-US" altLang="zh-CN" sz="2800" b="1" dirty="0">
                <a:solidFill>
                  <a:prstClr val="black"/>
                </a:solidFill>
                <a:latin typeface="Times New Roman" panose="02020603050405020304" pitchFamily="18" charset="0"/>
                <a:ea typeface="楷体" panose="02010609060101010101" pitchFamily="49" charset="-122"/>
              </a:rPr>
              <a:t>Cg(n)</a:t>
            </a:r>
            <a:r>
              <a:rPr lang="zh-CN" altLang="en-US" sz="2800" b="1" dirty="0">
                <a:solidFill>
                  <a:prstClr val="black"/>
                </a:solidFill>
                <a:latin typeface="Times New Roman" panose="02020603050405020304" pitchFamily="18" charset="0"/>
                <a:ea typeface="楷体" panose="02010609060101010101" pitchFamily="49" charset="-122"/>
              </a:rPr>
              <a:t>总是</a:t>
            </a:r>
            <a:r>
              <a:rPr lang="zh-CN" altLang="en-US" sz="2800" b="1" dirty="0">
                <a:solidFill>
                  <a:srgbClr val="0070C0"/>
                </a:solidFill>
                <a:latin typeface="Times New Roman" panose="02020603050405020304" pitchFamily="18" charset="0"/>
                <a:ea typeface="楷体" panose="02010609060101010101" pitchFamily="49" charset="-122"/>
              </a:rPr>
              <a:t>至少</a:t>
            </a:r>
            <a:r>
              <a:rPr lang="zh-CN" altLang="en-US" sz="2800" b="1" dirty="0">
                <a:solidFill>
                  <a:prstClr val="black"/>
                </a:solidFill>
                <a:latin typeface="Times New Roman" panose="02020603050405020304" pitchFamily="18" charset="0"/>
                <a:ea typeface="楷体" panose="02010609060101010101" pitchFamily="49" charset="-122"/>
              </a:rPr>
              <a:t>与 </a:t>
            </a:r>
            <a:r>
              <a:rPr lang="en-US" altLang="zh-CN" sz="2800" b="1" dirty="0">
                <a:solidFill>
                  <a:prstClr val="black"/>
                </a:solidFill>
                <a:latin typeface="Times New Roman" panose="02020603050405020304" pitchFamily="18" charset="0"/>
                <a:ea typeface="楷体" panose="02010609060101010101" pitchFamily="49" charset="-122"/>
              </a:rPr>
              <a:t>f(n)</a:t>
            </a:r>
            <a:r>
              <a:rPr lang="zh-CN" altLang="en-US" sz="2800" b="1" dirty="0">
                <a:solidFill>
                  <a:prstClr val="black"/>
                </a:solidFill>
                <a:latin typeface="Times New Roman" panose="02020603050405020304" pitchFamily="18" charset="0"/>
                <a:ea typeface="楷体" panose="02010609060101010101" pitchFamily="49" charset="-122"/>
              </a:rPr>
              <a:t>一样大，忽略</a:t>
            </a:r>
            <a:r>
              <a:rPr lang="en-US" altLang="zh-CN" sz="2800" b="1" dirty="0">
                <a:solidFill>
                  <a:prstClr val="black"/>
                </a:solidFill>
                <a:latin typeface="Times New Roman" panose="02020603050405020304" pitchFamily="18" charset="0"/>
                <a:ea typeface="楷体" panose="02010609060101010101" pitchFamily="49" charset="-122"/>
              </a:rPr>
              <a:t>C</a:t>
            </a:r>
            <a:r>
              <a:rPr lang="zh-CN" altLang="en-US" sz="2800" b="1" dirty="0">
                <a:solidFill>
                  <a:prstClr val="black"/>
                </a:solidFill>
                <a:latin typeface="Times New Roman" panose="02020603050405020304" pitchFamily="18" charset="0"/>
                <a:ea typeface="楷体" panose="02010609060101010101" pitchFamily="49" charset="-122"/>
              </a:rPr>
              <a:t>，</a:t>
            </a:r>
            <a:r>
              <a:rPr lang="en-US" altLang="zh-CN" sz="2800" b="1" dirty="0">
                <a:solidFill>
                  <a:prstClr val="black"/>
                </a:solidFill>
                <a:latin typeface="Times New Roman" panose="02020603050405020304" pitchFamily="18" charset="0"/>
                <a:ea typeface="楷体" panose="02010609060101010101" pitchFamily="49" charset="-122"/>
              </a:rPr>
              <a:t>g(n)</a:t>
            </a:r>
            <a:r>
              <a:rPr lang="zh-CN" altLang="en-US" sz="2800" b="1" dirty="0">
                <a:solidFill>
                  <a:srgbClr val="0070C0"/>
                </a:solidFill>
                <a:latin typeface="Times New Roman" panose="02020603050405020304" pitchFamily="18" charset="0"/>
                <a:ea typeface="楷体" panose="02010609060101010101" pitchFamily="49" charset="-122"/>
              </a:rPr>
              <a:t>至少</a:t>
            </a:r>
            <a:r>
              <a:rPr lang="zh-CN" altLang="en-US" sz="2800" b="1" dirty="0">
                <a:solidFill>
                  <a:prstClr val="black"/>
                </a:solidFill>
                <a:latin typeface="Times New Roman" panose="02020603050405020304" pitchFamily="18" charset="0"/>
                <a:ea typeface="楷体" panose="02010609060101010101" pitchFamily="49" charset="-122"/>
              </a:rPr>
              <a:t>与 </a:t>
            </a:r>
            <a:r>
              <a:rPr lang="en-US" altLang="zh-CN" sz="2800" b="1" dirty="0">
                <a:solidFill>
                  <a:prstClr val="black"/>
                </a:solidFill>
                <a:latin typeface="Times New Roman" panose="02020603050405020304" pitchFamily="18" charset="0"/>
                <a:ea typeface="楷体" panose="02010609060101010101" pitchFamily="49" charset="-122"/>
              </a:rPr>
              <a:t>f(n)</a:t>
            </a:r>
            <a:r>
              <a:rPr lang="zh-CN" altLang="en-US" sz="2800" b="1" dirty="0">
                <a:solidFill>
                  <a:prstClr val="black"/>
                </a:solidFill>
                <a:latin typeface="Times New Roman" panose="02020603050405020304" pitchFamily="18" charset="0"/>
                <a:ea typeface="楷体" panose="02010609060101010101" pitchFamily="49" charset="-122"/>
              </a:rPr>
              <a:t>一样大。</a:t>
            </a:r>
          </a:p>
        </p:txBody>
      </p:sp>
    </p:spTree>
    <p:extLst>
      <p:ext uri="{BB962C8B-B14F-4D97-AF65-F5344CB8AC3E}">
        <p14:creationId xmlns:p14="http://schemas.microsoft.com/office/powerpoint/2010/main" val="55768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882971"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2 </a:t>
            </a:r>
            <a:r>
              <a:rPr lang="zh-CN" altLang="en-US" dirty="0">
                <a:latin typeface="楷体" panose="02010609060101010101" pitchFamily="49" charset="-122"/>
                <a:ea typeface="楷体" panose="02010609060101010101" pitchFamily="49" charset="-122"/>
              </a:rPr>
              <a:t>教务处人事简表 </a:t>
            </a:r>
          </a:p>
        </p:txBody>
      </p:sp>
      <p:grpSp>
        <p:nvGrpSpPr>
          <p:cNvPr id="5" name="Group 2"/>
          <p:cNvGrpSpPr>
            <a:grpSpLocks/>
          </p:cNvGrpSpPr>
          <p:nvPr/>
        </p:nvGrpSpPr>
        <p:grpSpPr bwMode="auto">
          <a:xfrm>
            <a:off x="1815050" y="1008934"/>
            <a:ext cx="8839200" cy="4195763"/>
            <a:chOff x="-3" y="-3"/>
            <a:chExt cx="3138" cy="4230"/>
          </a:xfrm>
        </p:grpSpPr>
        <p:grpSp>
          <p:nvGrpSpPr>
            <p:cNvPr id="6" name="Group 3"/>
            <p:cNvGrpSpPr>
              <a:grpSpLocks/>
            </p:cNvGrpSpPr>
            <p:nvPr/>
          </p:nvGrpSpPr>
          <p:grpSpPr bwMode="auto">
            <a:xfrm>
              <a:off x="0" y="0"/>
              <a:ext cx="3132" cy="4224"/>
              <a:chOff x="0" y="0"/>
              <a:chExt cx="3132" cy="4224"/>
            </a:xfrm>
          </p:grpSpPr>
          <p:grpSp>
            <p:nvGrpSpPr>
              <p:cNvPr id="8" name="Group 4"/>
              <p:cNvGrpSpPr>
                <a:grpSpLocks/>
              </p:cNvGrpSpPr>
              <p:nvPr/>
            </p:nvGrpSpPr>
            <p:grpSpPr bwMode="auto">
              <a:xfrm>
                <a:off x="0" y="0"/>
                <a:ext cx="522" cy="384"/>
                <a:chOff x="0" y="0"/>
                <a:chExt cx="522" cy="384"/>
              </a:xfrm>
            </p:grpSpPr>
            <p:sp>
              <p:nvSpPr>
                <p:cNvPr id="204" name="Rectangle 5"/>
                <p:cNvSpPr>
                  <a:spLocks noChangeArrowheads="1"/>
                </p:cNvSpPr>
                <p:nvPr/>
              </p:nvSpPr>
              <p:spPr bwMode="auto">
                <a:xfrm>
                  <a:off x="43" y="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职工号</a:t>
                  </a:r>
                </a:p>
                <a:p>
                  <a:pPr algn="ctr"/>
                  <a:endParaRPr kumimoji="1" lang="zh-CN" altLang="en-US" sz="1600">
                    <a:latin typeface="楷体" panose="02010609060101010101" pitchFamily="49" charset="-122"/>
                    <a:ea typeface="楷体" panose="02010609060101010101" pitchFamily="49" charset="-122"/>
                  </a:endParaRPr>
                </a:p>
              </p:txBody>
            </p:sp>
            <p:sp>
              <p:nvSpPr>
                <p:cNvPr id="205" name="Rectangle 6"/>
                <p:cNvSpPr>
                  <a:spLocks noChangeArrowheads="1"/>
                </p:cNvSpPr>
                <p:nvPr/>
              </p:nvSpPr>
              <p:spPr bwMode="auto">
                <a:xfrm>
                  <a:off x="0" y="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9" name="Group 7"/>
              <p:cNvGrpSpPr>
                <a:grpSpLocks/>
              </p:cNvGrpSpPr>
              <p:nvPr/>
            </p:nvGrpSpPr>
            <p:grpSpPr bwMode="auto">
              <a:xfrm>
                <a:off x="522" y="0"/>
                <a:ext cx="522" cy="384"/>
                <a:chOff x="522" y="0"/>
                <a:chExt cx="522" cy="384"/>
              </a:xfrm>
            </p:grpSpPr>
            <p:sp>
              <p:nvSpPr>
                <p:cNvPr id="202" name="Rectangle 8"/>
                <p:cNvSpPr>
                  <a:spLocks noChangeArrowheads="1"/>
                </p:cNvSpPr>
                <p:nvPr/>
              </p:nvSpPr>
              <p:spPr bwMode="auto">
                <a:xfrm>
                  <a:off x="565" y="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姓名</a:t>
                  </a:r>
                </a:p>
                <a:p>
                  <a:pPr algn="ctr"/>
                  <a:endParaRPr kumimoji="1" lang="zh-CN" altLang="en-US" sz="1600">
                    <a:latin typeface="楷体" panose="02010609060101010101" pitchFamily="49" charset="-122"/>
                    <a:ea typeface="楷体" panose="02010609060101010101" pitchFamily="49" charset="-122"/>
                  </a:endParaRPr>
                </a:p>
              </p:txBody>
            </p:sp>
            <p:sp>
              <p:nvSpPr>
                <p:cNvPr id="203" name="Rectangle 9"/>
                <p:cNvSpPr>
                  <a:spLocks noChangeArrowheads="1"/>
                </p:cNvSpPr>
                <p:nvPr/>
              </p:nvSpPr>
              <p:spPr bwMode="auto">
                <a:xfrm>
                  <a:off x="522" y="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0" name="Group 10"/>
              <p:cNvGrpSpPr>
                <a:grpSpLocks/>
              </p:cNvGrpSpPr>
              <p:nvPr/>
            </p:nvGrpSpPr>
            <p:grpSpPr bwMode="auto">
              <a:xfrm>
                <a:off x="1044" y="0"/>
                <a:ext cx="442" cy="384"/>
                <a:chOff x="1044" y="0"/>
                <a:chExt cx="442" cy="384"/>
              </a:xfrm>
            </p:grpSpPr>
            <p:sp>
              <p:nvSpPr>
                <p:cNvPr id="200" name="Rectangle 11"/>
                <p:cNvSpPr>
                  <a:spLocks noChangeArrowheads="1"/>
                </p:cNvSpPr>
                <p:nvPr/>
              </p:nvSpPr>
              <p:spPr bwMode="auto">
                <a:xfrm>
                  <a:off x="1087" y="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性别</a:t>
                  </a:r>
                </a:p>
                <a:p>
                  <a:pPr algn="ctr"/>
                  <a:endParaRPr kumimoji="1" lang="zh-CN" altLang="en-US" sz="1600">
                    <a:latin typeface="楷体" panose="02010609060101010101" pitchFamily="49" charset="-122"/>
                    <a:ea typeface="楷体" panose="02010609060101010101" pitchFamily="49" charset="-122"/>
                  </a:endParaRPr>
                </a:p>
              </p:txBody>
            </p:sp>
            <p:sp>
              <p:nvSpPr>
                <p:cNvPr id="201" name="Rectangle 12"/>
                <p:cNvSpPr>
                  <a:spLocks noChangeArrowheads="1"/>
                </p:cNvSpPr>
                <p:nvPr/>
              </p:nvSpPr>
              <p:spPr bwMode="auto">
                <a:xfrm>
                  <a:off x="1044" y="0"/>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1" name="Group 13"/>
              <p:cNvGrpSpPr>
                <a:grpSpLocks/>
              </p:cNvGrpSpPr>
              <p:nvPr/>
            </p:nvGrpSpPr>
            <p:grpSpPr bwMode="auto">
              <a:xfrm>
                <a:off x="1486" y="0"/>
                <a:ext cx="682" cy="384"/>
                <a:chOff x="1486" y="0"/>
                <a:chExt cx="682" cy="384"/>
              </a:xfrm>
            </p:grpSpPr>
            <p:sp>
              <p:nvSpPr>
                <p:cNvPr id="198" name="Rectangle 14"/>
                <p:cNvSpPr>
                  <a:spLocks noChangeArrowheads="1"/>
                </p:cNvSpPr>
                <p:nvPr/>
              </p:nvSpPr>
              <p:spPr bwMode="auto">
                <a:xfrm>
                  <a:off x="1529" y="0"/>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出生年月</a:t>
                  </a:r>
                </a:p>
                <a:p>
                  <a:pPr algn="ctr"/>
                  <a:endParaRPr kumimoji="1" lang="zh-CN" altLang="en-US" sz="1600">
                    <a:latin typeface="楷体" panose="02010609060101010101" pitchFamily="49" charset="-122"/>
                    <a:ea typeface="楷体" panose="02010609060101010101" pitchFamily="49" charset="-122"/>
                  </a:endParaRPr>
                </a:p>
              </p:txBody>
            </p:sp>
            <p:sp>
              <p:nvSpPr>
                <p:cNvPr id="199" name="Rectangle 15"/>
                <p:cNvSpPr>
                  <a:spLocks noChangeArrowheads="1"/>
                </p:cNvSpPr>
                <p:nvPr/>
              </p:nvSpPr>
              <p:spPr bwMode="auto">
                <a:xfrm>
                  <a:off x="1486" y="0"/>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2" name="Group 16"/>
              <p:cNvGrpSpPr>
                <a:grpSpLocks/>
              </p:cNvGrpSpPr>
              <p:nvPr/>
            </p:nvGrpSpPr>
            <p:grpSpPr bwMode="auto">
              <a:xfrm>
                <a:off x="2168" y="0"/>
                <a:ext cx="442" cy="384"/>
                <a:chOff x="2168" y="0"/>
                <a:chExt cx="442" cy="384"/>
              </a:xfrm>
            </p:grpSpPr>
            <p:sp>
              <p:nvSpPr>
                <p:cNvPr id="196" name="Rectangle 17"/>
                <p:cNvSpPr>
                  <a:spLocks noChangeArrowheads="1"/>
                </p:cNvSpPr>
                <p:nvPr/>
              </p:nvSpPr>
              <p:spPr bwMode="auto">
                <a:xfrm>
                  <a:off x="2211" y="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职务</a:t>
                  </a:r>
                </a:p>
                <a:p>
                  <a:pPr algn="ctr"/>
                  <a:endParaRPr kumimoji="1" lang="zh-CN" altLang="en-US" sz="1600">
                    <a:latin typeface="楷体" panose="02010609060101010101" pitchFamily="49" charset="-122"/>
                    <a:ea typeface="楷体" panose="02010609060101010101" pitchFamily="49" charset="-122"/>
                  </a:endParaRPr>
                </a:p>
              </p:txBody>
            </p:sp>
            <p:sp>
              <p:nvSpPr>
                <p:cNvPr id="197" name="Rectangle 18"/>
                <p:cNvSpPr>
                  <a:spLocks noChangeArrowheads="1"/>
                </p:cNvSpPr>
                <p:nvPr/>
              </p:nvSpPr>
              <p:spPr bwMode="auto">
                <a:xfrm>
                  <a:off x="2168" y="0"/>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3" name="Group 19"/>
              <p:cNvGrpSpPr>
                <a:grpSpLocks/>
              </p:cNvGrpSpPr>
              <p:nvPr/>
            </p:nvGrpSpPr>
            <p:grpSpPr bwMode="auto">
              <a:xfrm>
                <a:off x="2610" y="0"/>
                <a:ext cx="522" cy="384"/>
                <a:chOff x="2610" y="0"/>
                <a:chExt cx="522" cy="384"/>
              </a:xfrm>
            </p:grpSpPr>
            <p:sp>
              <p:nvSpPr>
                <p:cNvPr id="194" name="Rectangle 20"/>
                <p:cNvSpPr>
                  <a:spLocks noChangeArrowheads="1"/>
                </p:cNvSpPr>
                <p:nvPr/>
              </p:nvSpPr>
              <p:spPr bwMode="auto">
                <a:xfrm>
                  <a:off x="2653" y="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单位</a:t>
                  </a:r>
                </a:p>
                <a:p>
                  <a:pPr algn="ctr"/>
                  <a:endParaRPr kumimoji="1" lang="zh-CN" altLang="en-US" sz="1600">
                    <a:latin typeface="楷体" panose="02010609060101010101" pitchFamily="49" charset="-122"/>
                    <a:ea typeface="楷体" panose="02010609060101010101" pitchFamily="49" charset="-122"/>
                  </a:endParaRPr>
                </a:p>
              </p:txBody>
            </p:sp>
            <p:sp>
              <p:nvSpPr>
                <p:cNvPr id="195" name="Rectangle 21"/>
                <p:cNvSpPr>
                  <a:spLocks noChangeArrowheads="1"/>
                </p:cNvSpPr>
                <p:nvPr/>
              </p:nvSpPr>
              <p:spPr bwMode="auto">
                <a:xfrm>
                  <a:off x="2610" y="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4" name="Group 22"/>
              <p:cNvGrpSpPr>
                <a:grpSpLocks/>
              </p:cNvGrpSpPr>
              <p:nvPr/>
            </p:nvGrpSpPr>
            <p:grpSpPr bwMode="auto">
              <a:xfrm>
                <a:off x="0" y="384"/>
                <a:ext cx="522" cy="384"/>
                <a:chOff x="0" y="384"/>
                <a:chExt cx="522" cy="384"/>
              </a:xfrm>
            </p:grpSpPr>
            <p:sp>
              <p:nvSpPr>
                <p:cNvPr id="192" name="Rectangle 23"/>
                <p:cNvSpPr>
                  <a:spLocks noChangeArrowheads="1"/>
                </p:cNvSpPr>
                <p:nvPr/>
              </p:nvSpPr>
              <p:spPr bwMode="auto">
                <a:xfrm>
                  <a:off x="43" y="384"/>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01</a:t>
                  </a:r>
                </a:p>
                <a:p>
                  <a:pPr algn="ctr"/>
                  <a:endParaRPr kumimoji="1" lang="zh-CN" altLang="en-US" sz="1600">
                    <a:latin typeface="楷体" panose="02010609060101010101" pitchFamily="49" charset="-122"/>
                    <a:ea typeface="楷体" panose="02010609060101010101" pitchFamily="49" charset="-122"/>
                  </a:endParaRPr>
                </a:p>
              </p:txBody>
            </p:sp>
            <p:sp>
              <p:nvSpPr>
                <p:cNvPr id="193" name="Rectangle 24"/>
                <p:cNvSpPr>
                  <a:spLocks noChangeArrowheads="1"/>
                </p:cNvSpPr>
                <p:nvPr/>
              </p:nvSpPr>
              <p:spPr bwMode="auto">
                <a:xfrm>
                  <a:off x="0" y="384"/>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5" name="Group 25"/>
              <p:cNvGrpSpPr>
                <a:grpSpLocks/>
              </p:cNvGrpSpPr>
              <p:nvPr/>
            </p:nvGrpSpPr>
            <p:grpSpPr bwMode="auto">
              <a:xfrm>
                <a:off x="522" y="384"/>
                <a:ext cx="522" cy="384"/>
                <a:chOff x="522" y="384"/>
                <a:chExt cx="522" cy="384"/>
              </a:xfrm>
            </p:grpSpPr>
            <p:sp>
              <p:nvSpPr>
                <p:cNvPr id="190" name="Rectangle 26"/>
                <p:cNvSpPr>
                  <a:spLocks noChangeArrowheads="1"/>
                </p:cNvSpPr>
                <p:nvPr/>
              </p:nvSpPr>
              <p:spPr bwMode="auto">
                <a:xfrm>
                  <a:off x="565" y="384"/>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dirty="0">
                      <a:latin typeface="楷体" panose="02010609060101010101" pitchFamily="49" charset="-122"/>
                      <a:ea typeface="楷体" panose="02010609060101010101" pitchFamily="49" charset="-122"/>
                    </a:rPr>
                    <a:t>郭建</a:t>
                  </a:r>
                </a:p>
                <a:p>
                  <a:pPr algn="ctr"/>
                  <a:endParaRPr kumimoji="1" lang="zh-CN" altLang="en-US" sz="1600" dirty="0">
                    <a:latin typeface="楷体" panose="02010609060101010101" pitchFamily="49" charset="-122"/>
                    <a:ea typeface="楷体" panose="02010609060101010101" pitchFamily="49" charset="-122"/>
                  </a:endParaRPr>
                </a:p>
              </p:txBody>
            </p:sp>
            <p:sp>
              <p:nvSpPr>
                <p:cNvPr id="191" name="Rectangle 27"/>
                <p:cNvSpPr>
                  <a:spLocks noChangeArrowheads="1"/>
                </p:cNvSpPr>
                <p:nvPr/>
              </p:nvSpPr>
              <p:spPr bwMode="auto">
                <a:xfrm>
                  <a:off x="522" y="384"/>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6" name="Group 28"/>
              <p:cNvGrpSpPr>
                <a:grpSpLocks/>
              </p:cNvGrpSpPr>
              <p:nvPr/>
            </p:nvGrpSpPr>
            <p:grpSpPr bwMode="auto">
              <a:xfrm>
                <a:off x="1044" y="384"/>
                <a:ext cx="442" cy="384"/>
                <a:chOff x="1044" y="384"/>
                <a:chExt cx="442" cy="384"/>
              </a:xfrm>
            </p:grpSpPr>
            <p:sp>
              <p:nvSpPr>
                <p:cNvPr id="188" name="Rectangle 29"/>
                <p:cNvSpPr>
                  <a:spLocks noChangeArrowheads="1"/>
                </p:cNvSpPr>
                <p:nvPr/>
              </p:nvSpPr>
              <p:spPr bwMode="auto">
                <a:xfrm>
                  <a:off x="1087" y="384"/>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男</a:t>
                  </a:r>
                </a:p>
                <a:p>
                  <a:pPr algn="ctr"/>
                  <a:endParaRPr kumimoji="1" lang="zh-CN" altLang="en-US" sz="1600">
                    <a:latin typeface="楷体" panose="02010609060101010101" pitchFamily="49" charset="-122"/>
                    <a:ea typeface="楷体" panose="02010609060101010101" pitchFamily="49" charset="-122"/>
                  </a:endParaRPr>
                </a:p>
              </p:txBody>
            </p:sp>
            <p:sp>
              <p:nvSpPr>
                <p:cNvPr id="189" name="Rectangle 30"/>
                <p:cNvSpPr>
                  <a:spLocks noChangeArrowheads="1"/>
                </p:cNvSpPr>
                <p:nvPr/>
              </p:nvSpPr>
              <p:spPr bwMode="auto">
                <a:xfrm>
                  <a:off x="1044" y="384"/>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7" name="Group 31"/>
              <p:cNvGrpSpPr>
                <a:grpSpLocks/>
              </p:cNvGrpSpPr>
              <p:nvPr/>
            </p:nvGrpSpPr>
            <p:grpSpPr bwMode="auto">
              <a:xfrm>
                <a:off x="1486" y="384"/>
                <a:ext cx="682" cy="384"/>
                <a:chOff x="1486" y="384"/>
                <a:chExt cx="682" cy="384"/>
              </a:xfrm>
            </p:grpSpPr>
            <p:sp>
              <p:nvSpPr>
                <p:cNvPr id="186" name="Rectangle 32"/>
                <p:cNvSpPr>
                  <a:spLocks noChangeArrowheads="1"/>
                </p:cNvSpPr>
                <p:nvPr/>
              </p:nvSpPr>
              <p:spPr bwMode="auto">
                <a:xfrm>
                  <a:off x="1529" y="384"/>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1952</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8</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87" name="Rectangle 33"/>
                <p:cNvSpPr>
                  <a:spLocks noChangeArrowheads="1"/>
                </p:cNvSpPr>
                <p:nvPr/>
              </p:nvSpPr>
              <p:spPr bwMode="auto">
                <a:xfrm>
                  <a:off x="1486" y="384"/>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8" name="Group 34"/>
              <p:cNvGrpSpPr>
                <a:grpSpLocks/>
              </p:cNvGrpSpPr>
              <p:nvPr/>
            </p:nvGrpSpPr>
            <p:grpSpPr bwMode="auto">
              <a:xfrm>
                <a:off x="2168" y="384"/>
                <a:ext cx="442" cy="384"/>
                <a:chOff x="2168" y="384"/>
                <a:chExt cx="442" cy="384"/>
              </a:xfrm>
            </p:grpSpPr>
            <p:sp>
              <p:nvSpPr>
                <p:cNvPr id="184" name="Rectangle 35"/>
                <p:cNvSpPr>
                  <a:spLocks noChangeArrowheads="1"/>
                </p:cNvSpPr>
                <p:nvPr/>
              </p:nvSpPr>
              <p:spPr bwMode="auto">
                <a:xfrm>
                  <a:off x="2211" y="384"/>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处长</a:t>
                  </a:r>
                </a:p>
                <a:p>
                  <a:pPr algn="ctr"/>
                  <a:endParaRPr kumimoji="1" lang="zh-CN" altLang="en-US" sz="1600">
                    <a:latin typeface="楷体" panose="02010609060101010101" pitchFamily="49" charset="-122"/>
                    <a:ea typeface="楷体" panose="02010609060101010101" pitchFamily="49" charset="-122"/>
                  </a:endParaRPr>
                </a:p>
              </p:txBody>
            </p:sp>
            <p:sp>
              <p:nvSpPr>
                <p:cNvPr id="185" name="Rectangle 36"/>
                <p:cNvSpPr>
                  <a:spLocks noChangeArrowheads="1"/>
                </p:cNvSpPr>
                <p:nvPr/>
              </p:nvSpPr>
              <p:spPr bwMode="auto">
                <a:xfrm>
                  <a:off x="2168" y="384"/>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19" name="Group 37"/>
              <p:cNvGrpSpPr>
                <a:grpSpLocks/>
              </p:cNvGrpSpPr>
              <p:nvPr/>
            </p:nvGrpSpPr>
            <p:grpSpPr bwMode="auto">
              <a:xfrm>
                <a:off x="2610" y="384"/>
                <a:ext cx="522" cy="384"/>
                <a:chOff x="2610" y="384"/>
                <a:chExt cx="522" cy="384"/>
              </a:xfrm>
            </p:grpSpPr>
            <p:sp>
              <p:nvSpPr>
                <p:cNvPr id="182" name="Rectangle 38"/>
                <p:cNvSpPr>
                  <a:spLocks noChangeArrowheads="1"/>
                </p:cNvSpPr>
                <p:nvPr/>
              </p:nvSpPr>
              <p:spPr bwMode="auto">
                <a:xfrm>
                  <a:off x="2653" y="384"/>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 </a:t>
                  </a:r>
                </a:p>
                <a:p>
                  <a:pPr algn="ctr"/>
                  <a:endParaRPr kumimoji="1" lang="zh-CN" altLang="en-US" sz="1600">
                    <a:latin typeface="楷体" panose="02010609060101010101" pitchFamily="49" charset="-122"/>
                    <a:ea typeface="楷体" panose="02010609060101010101" pitchFamily="49" charset="-122"/>
                  </a:endParaRPr>
                </a:p>
              </p:txBody>
            </p:sp>
            <p:sp>
              <p:nvSpPr>
                <p:cNvPr id="183" name="Rectangle 39"/>
                <p:cNvSpPr>
                  <a:spLocks noChangeArrowheads="1"/>
                </p:cNvSpPr>
                <p:nvPr/>
              </p:nvSpPr>
              <p:spPr bwMode="auto">
                <a:xfrm>
                  <a:off x="2610" y="384"/>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0" name="Group 40"/>
              <p:cNvGrpSpPr>
                <a:grpSpLocks/>
              </p:cNvGrpSpPr>
              <p:nvPr/>
            </p:nvGrpSpPr>
            <p:grpSpPr bwMode="auto">
              <a:xfrm>
                <a:off x="0" y="768"/>
                <a:ext cx="522" cy="384"/>
                <a:chOff x="0" y="768"/>
                <a:chExt cx="522" cy="384"/>
              </a:xfrm>
            </p:grpSpPr>
            <p:sp>
              <p:nvSpPr>
                <p:cNvPr id="180" name="Rectangle 41"/>
                <p:cNvSpPr>
                  <a:spLocks noChangeArrowheads="1"/>
                </p:cNvSpPr>
                <p:nvPr/>
              </p:nvSpPr>
              <p:spPr bwMode="auto">
                <a:xfrm>
                  <a:off x="43" y="768"/>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02</a:t>
                  </a:r>
                </a:p>
                <a:p>
                  <a:pPr algn="ctr"/>
                  <a:endParaRPr kumimoji="1" lang="zh-CN" altLang="en-US" sz="1600">
                    <a:latin typeface="楷体" panose="02010609060101010101" pitchFamily="49" charset="-122"/>
                    <a:ea typeface="楷体" panose="02010609060101010101" pitchFamily="49" charset="-122"/>
                  </a:endParaRPr>
                </a:p>
              </p:txBody>
            </p:sp>
            <p:sp>
              <p:nvSpPr>
                <p:cNvPr id="181" name="Rectangle 42"/>
                <p:cNvSpPr>
                  <a:spLocks noChangeArrowheads="1"/>
                </p:cNvSpPr>
                <p:nvPr/>
              </p:nvSpPr>
              <p:spPr bwMode="auto">
                <a:xfrm>
                  <a:off x="0" y="768"/>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1" name="Group 43"/>
              <p:cNvGrpSpPr>
                <a:grpSpLocks/>
              </p:cNvGrpSpPr>
              <p:nvPr/>
            </p:nvGrpSpPr>
            <p:grpSpPr bwMode="auto">
              <a:xfrm>
                <a:off x="522" y="768"/>
                <a:ext cx="522" cy="384"/>
                <a:chOff x="522" y="768"/>
                <a:chExt cx="522" cy="384"/>
              </a:xfrm>
            </p:grpSpPr>
            <p:sp>
              <p:nvSpPr>
                <p:cNvPr id="178" name="Rectangle 44"/>
                <p:cNvSpPr>
                  <a:spLocks noChangeArrowheads="1"/>
                </p:cNvSpPr>
                <p:nvPr/>
              </p:nvSpPr>
              <p:spPr bwMode="auto">
                <a:xfrm>
                  <a:off x="565" y="768"/>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肖明</a:t>
                  </a:r>
                </a:p>
                <a:p>
                  <a:pPr algn="ctr"/>
                  <a:endParaRPr kumimoji="1" lang="zh-CN" altLang="en-US" sz="1600">
                    <a:latin typeface="楷体" panose="02010609060101010101" pitchFamily="49" charset="-122"/>
                    <a:ea typeface="楷体" panose="02010609060101010101" pitchFamily="49" charset="-122"/>
                  </a:endParaRPr>
                </a:p>
              </p:txBody>
            </p:sp>
            <p:sp>
              <p:nvSpPr>
                <p:cNvPr id="179" name="Rectangle 45"/>
                <p:cNvSpPr>
                  <a:spLocks noChangeArrowheads="1"/>
                </p:cNvSpPr>
                <p:nvPr/>
              </p:nvSpPr>
              <p:spPr bwMode="auto">
                <a:xfrm>
                  <a:off x="522" y="768"/>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2" name="Group 46"/>
              <p:cNvGrpSpPr>
                <a:grpSpLocks/>
              </p:cNvGrpSpPr>
              <p:nvPr/>
            </p:nvGrpSpPr>
            <p:grpSpPr bwMode="auto">
              <a:xfrm>
                <a:off x="1044" y="768"/>
                <a:ext cx="442" cy="384"/>
                <a:chOff x="1044" y="768"/>
                <a:chExt cx="442" cy="384"/>
              </a:xfrm>
            </p:grpSpPr>
            <p:sp>
              <p:nvSpPr>
                <p:cNvPr id="176" name="Rectangle 47"/>
                <p:cNvSpPr>
                  <a:spLocks noChangeArrowheads="1"/>
                </p:cNvSpPr>
                <p:nvPr/>
              </p:nvSpPr>
              <p:spPr bwMode="auto">
                <a:xfrm>
                  <a:off x="1087" y="768"/>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男</a:t>
                  </a:r>
                </a:p>
                <a:p>
                  <a:pPr algn="ctr"/>
                  <a:endParaRPr kumimoji="1" lang="zh-CN" altLang="en-US" sz="1600">
                    <a:latin typeface="楷体" panose="02010609060101010101" pitchFamily="49" charset="-122"/>
                    <a:ea typeface="楷体" panose="02010609060101010101" pitchFamily="49" charset="-122"/>
                  </a:endParaRPr>
                </a:p>
              </p:txBody>
            </p:sp>
            <p:sp>
              <p:nvSpPr>
                <p:cNvPr id="177" name="Rectangle 48"/>
                <p:cNvSpPr>
                  <a:spLocks noChangeArrowheads="1"/>
                </p:cNvSpPr>
                <p:nvPr/>
              </p:nvSpPr>
              <p:spPr bwMode="auto">
                <a:xfrm>
                  <a:off x="1044" y="768"/>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3" name="Group 49"/>
              <p:cNvGrpSpPr>
                <a:grpSpLocks/>
              </p:cNvGrpSpPr>
              <p:nvPr/>
            </p:nvGrpSpPr>
            <p:grpSpPr bwMode="auto">
              <a:xfrm>
                <a:off x="1486" y="768"/>
                <a:ext cx="682" cy="384"/>
                <a:chOff x="1486" y="768"/>
                <a:chExt cx="682" cy="384"/>
              </a:xfrm>
            </p:grpSpPr>
            <p:sp>
              <p:nvSpPr>
                <p:cNvPr id="174" name="Rectangle 50"/>
                <p:cNvSpPr>
                  <a:spLocks noChangeArrowheads="1"/>
                </p:cNvSpPr>
                <p:nvPr/>
              </p:nvSpPr>
              <p:spPr bwMode="auto">
                <a:xfrm>
                  <a:off x="1529" y="768"/>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1958</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6</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75" name="Rectangle 51"/>
                <p:cNvSpPr>
                  <a:spLocks noChangeArrowheads="1"/>
                </p:cNvSpPr>
                <p:nvPr/>
              </p:nvSpPr>
              <p:spPr bwMode="auto">
                <a:xfrm>
                  <a:off x="1486" y="768"/>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4" name="Group 52"/>
              <p:cNvGrpSpPr>
                <a:grpSpLocks/>
              </p:cNvGrpSpPr>
              <p:nvPr/>
            </p:nvGrpSpPr>
            <p:grpSpPr bwMode="auto">
              <a:xfrm>
                <a:off x="2168" y="768"/>
                <a:ext cx="442" cy="384"/>
                <a:chOff x="2168" y="768"/>
                <a:chExt cx="442" cy="384"/>
              </a:xfrm>
            </p:grpSpPr>
            <p:sp>
              <p:nvSpPr>
                <p:cNvPr id="172" name="Rectangle 53"/>
                <p:cNvSpPr>
                  <a:spLocks noChangeArrowheads="1"/>
                </p:cNvSpPr>
                <p:nvPr/>
              </p:nvSpPr>
              <p:spPr bwMode="auto">
                <a:xfrm>
                  <a:off x="2211" y="768"/>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科长</a:t>
                  </a:r>
                </a:p>
                <a:p>
                  <a:pPr algn="ctr"/>
                  <a:endParaRPr kumimoji="1" lang="zh-CN" altLang="en-US" sz="1600">
                    <a:latin typeface="楷体" panose="02010609060101010101" pitchFamily="49" charset="-122"/>
                    <a:ea typeface="楷体" panose="02010609060101010101" pitchFamily="49" charset="-122"/>
                  </a:endParaRPr>
                </a:p>
              </p:txBody>
            </p:sp>
            <p:sp>
              <p:nvSpPr>
                <p:cNvPr id="173" name="Rectangle 54"/>
                <p:cNvSpPr>
                  <a:spLocks noChangeArrowheads="1"/>
                </p:cNvSpPr>
                <p:nvPr/>
              </p:nvSpPr>
              <p:spPr bwMode="auto">
                <a:xfrm>
                  <a:off x="2168" y="768"/>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5" name="Group 55"/>
              <p:cNvGrpSpPr>
                <a:grpSpLocks/>
              </p:cNvGrpSpPr>
              <p:nvPr/>
            </p:nvGrpSpPr>
            <p:grpSpPr bwMode="auto">
              <a:xfrm>
                <a:off x="2610" y="768"/>
                <a:ext cx="522" cy="384"/>
                <a:chOff x="2610" y="768"/>
                <a:chExt cx="522" cy="384"/>
              </a:xfrm>
            </p:grpSpPr>
            <p:sp>
              <p:nvSpPr>
                <p:cNvPr id="170" name="Rectangle 56"/>
                <p:cNvSpPr>
                  <a:spLocks noChangeArrowheads="1"/>
                </p:cNvSpPr>
                <p:nvPr/>
              </p:nvSpPr>
              <p:spPr bwMode="auto">
                <a:xfrm>
                  <a:off x="2653" y="768"/>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教材科</a:t>
                  </a:r>
                </a:p>
                <a:p>
                  <a:pPr algn="ctr"/>
                  <a:endParaRPr kumimoji="1" lang="zh-CN" altLang="en-US" sz="1600">
                    <a:latin typeface="楷体" panose="02010609060101010101" pitchFamily="49" charset="-122"/>
                    <a:ea typeface="楷体" panose="02010609060101010101" pitchFamily="49" charset="-122"/>
                  </a:endParaRPr>
                </a:p>
              </p:txBody>
            </p:sp>
            <p:sp>
              <p:nvSpPr>
                <p:cNvPr id="171" name="Rectangle 57"/>
                <p:cNvSpPr>
                  <a:spLocks noChangeArrowheads="1"/>
                </p:cNvSpPr>
                <p:nvPr/>
              </p:nvSpPr>
              <p:spPr bwMode="auto">
                <a:xfrm>
                  <a:off x="2610" y="768"/>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6" name="Group 58"/>
              <p:cNvGrpSpPr>
                <a:grpSpLocks/>
              </p:cNvGrpSpPr>
              <p:nvPr/>
            </p:nvGrpSpPr>
            <p:grpSpPr bwMode="auto">
              <a:xfrm>
                <a:off x="0" y="1152"/>
                <a:ext cx="522" cy="384"/>
                <a:chOff x="0" y="1152"/>
                <a:chExt cx="522" cy="384"/>
              </a:xfrm>
            </p:grpSpPr>
            <p:sp>
              <p:nvSpPr>
                <p:cNvPr id="168" name="Rectangle 59"/>
                <p:cNvSpPr>
                  <a:spLocks noChangeArrowheads="1"/>
                </p:cNvSpPr>
                <p:nvPr/>
              </p:nvSpPr>
              <p:spPr bwMode="auto">
                <a:xfrm>
                  <a:off x="43" y="1152"/>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03</a:t>
                  </a:r>
                </a:p>
                <a:p>
                  <a:pPr algn="ctr"/>
                  <a:endParaRPr kumimoji="1" lang="zh-CN" altLang="en-US" sz="1600">
                    <a:latin typeface="楷体" panose="02010609060101010101" pitchFamily="49" charset="-122"/>
                    <a:ea typeface="楷体" panose="02010609060101010101" pitchFamily="49" charset="-122"/>
                  </a:endParaRPr>
                </a:p>
              </p:txBody>
            </p:sp>
            <p:sp>
              <p:nvSpPr>
                <p:cNvPr id="169" name="Rectangle 60"/>
                <p:cNvSpPr>
                  <a:spLocks noChangeArrowheads="1"/>
                </p:cNvSpPr>
                <p:nvPr/>
              </p:nvSpPr>
              <p:spPr bwMode="auto">
                <a:xfrm>
                  <a:off x="0" y="1152"/>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7" name="Group 61"/>
              <p:cNvGrpSpPr>
                <a:grpSpLocks/>
              </p:cNvGrpSpPr>
              <p:nvPr/>
            </p:nvGrpSpPr>
            <p:grpSpPr bwMode="auto">
              <a:xfrm>
                <a:off x="522" y="1152"/>
                <a:ext cx="522" cy="384"/>
                <a:chOff x="522" y="1152"/>
                <a:chExt cx="522" cy="384"/>
              </a:xfrm>
            </p:grpSpPr>
            <p:sp>
              <p:nvSpPr>
                <p:cNvPr id="166" name="Rectangle 62"/>
                <p:cNvSpPr>
                  <a:spLocks noChangeArrowheads="1"/>
                </p:cNvSpPr>
                <p:nvPr/>
              </p:nvSpPr>
              <p:spPr bwMode="auto">
                <a:xfrm>
                  <a:off x="565" y="1152"/>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晨曦</a:t>
                  </a:r>
                </a:p>
                <a:p>
                  <a:pPr algn="ctr"/>
                  <a:endParaRPr kumimoji="1" lang="zh-CN" altLang="en-US" sz="1600">
                    <a:latin typeface="楷体" panose="02010609060101010101" pitchFamily="49" charset="-122"/>
                    <a:ea typeface="楷体" panose="02010609060101010101" pitchFamily="49" charset="-122"/>
                  </a:endParaRPr>
                </a:p>
              </p:txBody>
            </p:sp>
            <p:sp>
              <p:nvSpPr>
                <p:cNvPr id="167" name="Rectangle 63"/>
                <p:cNvSpPr>
                  <a:spLocks noChangeArrowheads="1"/>
                </p:cNvSpPr>
                <p:nvPr/>
              </p:nvSpPr>
              <p:spPr bwMode="auto">
                <a:xfrm>
                  <a:off x="522" y="1152"/>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8" name="Group 64"/>
              <p:cNvGrpSpPr>
                <a:grpSpLocks/>
              </p:cNvGrpSpPr>
              <p:nvPr/>
            </p:nvGrpSpPr>
            <p:grpSpPr bwMode="auto">
              <a:xfrm>
                <a:off x="1044" y="1152"/>
                <a:ext cx="442" cy="384"/>
                <a:chOff x="1044" y="1152"/>
                <a:chExt cx="442" cy="384"/>
              </a:xfrm>
            </p:grpSpPr>
            <p:sp>
              <p:nvSpPr>
                <p:cNvPr id="164" name="Rectangle 65"/>
                <p:cNvSpPr>
                  <a:spLocks noChangeArrowheads="1"/>
                </p:cNvSpPr>
                <p:nvPr/>
              </p:nvSpPr>
              <p:spPr bwMode="auto">
                <a:xfrm>
                  <a:off x="1087" y="1152"/>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女</a:t>
                  </a:r>
                </a:p>
                <a:p>
                  <a:pPr algn="ctr"/>
                  <a:endParaRPr kumimoji="1" lang="zh-CN" altLang="en-US" sz="1600">
                    <a:latin typeface="楷体" panose="02010609060101010101" pitchFamily="49" charset="-122"/>
                    <a:ea typeface="楷体" panose="02010609060101010101" pitchFamily="49" charset="-122"/>
                  </a:endParaRPr>
                </a:p>
              </p:txBody>
            </p:sp>
            <p:sp>
              <p:nvSpPr>
                <p:cNvPr id="165" name="Rectangle 66"/>
                <p:cNvSpPr>
                  <a:spLocks noChangeArrowheads="1"/>
                </p:cNvSpPr>
                <p:nvPr/>
              </p:nvSpPr>
              <p:spPr bwMode="auto">
                <a:xfrm>
                  <a:off x="1044" y="1152"/>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29" name="Group 67"/>
              <p:cNvGrpSpPr>
                <a:grpSpLocks/>
              </p:cNvGrpSpPr>
              <p:nvPr/>
            </p:nvGrpSpPr>
            <p:grpSpPr bwMode="auto">
              <a:xfrm>
                <a:off x="1486" y="1152"/>
                <a:ext cx="682" cy="384"/>
                <a:chOff x="1486" y="1152"/>
                <a:chExt cx="682" cy="384"/>
              </a:xfrm>
            </p:grpSpPr>
            <p:sp>
              <p:nvSpPr>
                <p:cNvPr id="162" name="Rectangle 68"/>
                <p:cNvSpPr>
                  <a:spLocks noChangeArrowheads="1"/>
                </p:cNvSpPr>
                <p:nvPr/>
              </p:nvSpPr>
              <p:spPr bwMode="auto">
                <a:xfrm>
                  <a:off x="1529" y="1152"/>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1954</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12</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63" name="Rectangle 69"/>
                <p:cNvSpPr>
                  <a:spLocks noChangeArrowheads="1"/>
                </p:cNvSpPr>
                <p:nvPr/>
              </p:nvSpPr>
              <p:spPr bwMode="auto">
                <a:xfrm>
                  <a:off x="1486" y="1152"/>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0" name="Group 70"/>
              <p:cNvGrpSpPr>
                <a:grpSpLocks/>
              </p:cNvGrpSpPr>
              <p:nvPr/>
            </p:nvGrpSpPr>
            <p:grpSpPr bwMode="auto">
              <a:xfrm>
                <a:off x="2168" y="1152"/>
                <a:ext cx="442" cy="384"/>
                <a:chOff x="2168" y="1152"/>
                <a:chExt cx="442" cy="384"/>
              </a:xfrm>
            </p:grpSpPr>
            <p:sp>
              <p:nvSpPr>
                <p:cNvPr id="160" name="Rectangle 71"/>
                <p:cNvSpPr>
                  <a:spLocks noChangeArrowheads="1"/>
                </p:cNvSpPr>
                <p:nvPr/>
              </p:nvSpPr>
              <p:spPr bwMode="auto">
                <a:xfrm>
                  <a:off x="2211" y="1152"/>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科长</a:t>
                  </a:r>
                </a:p>
                <a:p>
                  <a:pPr algn="ctr"/>
                  <a:endParaRPr kumimoji="1" lang="zh-CN" altLang="en-US" sz="1600">
                    <a:latin typeface="楷体" panose="02010609060101010101" pitchFamily="49" charset="-122"/>
                    <a:ea typeface="楷体" panose="02010609060101010101" pitchFamily="49" charset="-122"/>
                  </a:endParaRPr>
                </a:p>
              </p:txBody>
            </p:sp>
            <p:sp>
              <p:nvSpPr>
                <p:cNvPr id="161" name="Rectangle 72"/>
                <p:cNvSpPr>
                  <a:spLocks noChangeArrowheads="1"/>
                </p:cNvSpPr>
                <p:nvPr/>
              </p:nvSpPr>
              <p:spPr bwMode="auto">
                <a:xfrm>
                  <a:off x="2168" y="1152"/>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1" name="Group 73"/>
              <p:cNvGrpSpPr>
                <a:grpSpLocks/>
              </p:cNvGrpSpPr>
              <p:nvPr/>
            </p:nvGrpSpPr>
            <p:grpSpPr bwMode="auto">
              <a:xfrm>
                <a:off x="2610" y="1152"/>
                <a:ext cx="522" cy="384"/>
                <a:chOff x="2610" y="1152"/>
                <a:chExt cx="522" cy="384"/>
              </a:xfrm>
            </p:grpSpPr>
            <p:sp>
              <p:nvSpPr>
                <p:cNvPr id="158" name="Rectangle 74"/>
                <p:cNvSpPr>
                  <a:spLocks noChangeArrowheads="1"/>
                </p:cNvSpPr>
                <p:nvPr/>
              </p:nvSpPr>
              <p:spPr bwMode="auto">
                <a:xfrm>
                  <a:off x="2653" y="1152"/>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考务科</a:t>
                  </a:r>
                </a:p>
                <a:p>
                  <a:pPr algn="ctr"/>
                  <a:endParaRPr kumimoji="1" lang="zh-CN" altLang="en-US" sz="1600">
                    <a:latin typeface="楷体" panose="02010609060101010101" pitchFamily="49" charset="-122"/>
                    <a:ea typeface="楷体" panose="02010609060101010101" pitchFamily="49" charset="-122"/>
                  </a:endParaRPr>
                </a:p>
              </p:txBody>
            </p:sp>
            <p:sp>
              <p:nvSpPr>
                <p:cNvPr id="159" name="Rectangle 75"/>
                <p:cNvSpPr>
                  <a:spLocks noChangeArrowheads="1"/>
                </p:cNvSpPr>
                <p:nvPr/>
              </p:nvSpPr>
              <p:spPr bwMode="auto">
                <a:xfrm>
                  <a:off x="2610" y="1152"/>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2" name="Group 76"/>
              <p:cNvGrpSpPr>
                <a:grpSpLocks/>
              </p:cNvGrpSpPr>
              <p:nvPr/>
            </p:nvGrpSpPr>
            <p:grpSpPr bwMode="auto">
              <a:xfrm>
                <a:off x="0" y="1536"/>
                <a:ext cx="522" cy="384"/>
                <a:chOff x="0" y="1536"/>
                <a:chExt cx="522" cy="384"/>
              </a:xfrm>
            </p:grpSpPr>
            <p:sp>
              <p:nvSpPr>
                <p:cNvPr id="156" name="Rectangle 77"/>
                <p:cNvSpPr>
                  <a:spLocks noChangeArrowheads="1"/>
                </p:cNvSpPr>
                <p:nvPr/>
              </p:nvSpPr>
              <p:spPr bwMode="auto">
                <a:xfrm>
                  <a:off x="43" y="1536"/>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04</a:t>
                  </a:r>
                </a:p>
                <a:p>
                  <a:pPr algn="ctr"/>
                  <a:endParaRPr kumimoji="1" lang="zh-CN" altLang="en-US" sz="1600">
                    <a:latin typeface="楷体" panose="02010609060101010101" pitchFamily="49" charset="-122"/>
                    <a:ea typeface="楷体" panose="02010609060101010101" pitchFamily="49" charset="-122"/>
                  </a:endParaRPr>
                </a:p>
              </p:txBody>
            </p:sp>
            <p:sp>
              <p:nvSpPr>
                <p:cNvPr id="157" name="Rectangle 78"/>
                <p:cNvSpPr>
                  <a:spLocks noChangeArrowheads="1"/>
                </p:cNvSpPr>
                <p:nvPr/>
              </p:nvSpPr>
              <p:spPr bwMode="auto">
                <a:xfrm>
                  <a:off x="0" y="1536"/>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3" name="Group 79"/>
              <p:cNvGrpSpPr>
                <a:grpSpLocks/>
              </p:cNvGrpSpPr>
              <p:nvPr/>
            </p:nvGrpSpPr>
            <p:grpSpPr bwMode="auto">
              <a:xfrm>
                <a:off x="522" y="1536"/>
                <a:ext cx="522" cy="384"/>
                <a:chOff x="522" y="1536"/>
                <a:chExt cx="522" cy="384"/>
              </a:xfrm>
            </p:grpSpPr>
            <p:sp>
              <p:nvSpPr>
                <p:cNvPr id="154" name="Rectangle 80"/>
                <p:cNvSpPr>
                  <a:spLocks noChangeArrowheads="1"/>
                </p:cNvSpPr>
                <p:nvPr/>
              </p:nvSpPr>
              <p:spPr bwMode="auto">
                <a:xfrm>
                  <a:off x="565" y="1536"/>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赵丽霞</a:t>
                  </a:r>
                </a:p>
                <a:p>
                  <a:pPr algn="ctr"/>
                  <a:endParaRPr kumimoji="1" lang="zh-CN" altLang="en-US" sz="1600">
                    <a:latin typeface="楷体" panose="02010609060101010101" pitchFamily="49" charset="-122"/>
                    <a:ea typeface="楷体" panose="02010609060101010101" pitchFamily="49" charset="-122"/>
                  </a:endParaRPr>
                </a:p>
              </p:txBody>
            </p:sp>
            <p:sp>
              <p:nvSpPr>
                <p:cNvPr id="155" name="Rectangle 81"/>
                <p:cNvSpPr>
                  <a:spLocks noChangeArrowheads="1"/>
                </p:cNvSpPr>
                <p:nvPr/>
              </p:nvSpPr>
              <p:spPr bwMode="auto">
                <a:xfrm>
                  <a:off x="522" y="1536"/>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4" name="Group 82"/>
              <p:cNvGrpSpPr>
                <a:grpSpLocks/>
              </p:cNvGrpSpPr>
              <p:nvPr/>
            </p:nvGrpSpPr>
            <p:grpSpPr bwMode="auto">
              <a:xfrm>
                <a:off x="1044" y="1536"/>
                <a:ext cx="442" cy="384"/>
                <a:chOff x="1044" y="1536"/>
                <a:chExt cx="442" cy="384"/>
              </a:xfrm>
            </p:grpSpPr>
            <p:sp>
              <p:nvSpPr>
                <p:cNvPr id="152" name="Rectangle 83"/>
                <p:cNvSpPr>
                  <a:spLocks noChangeArrowheads="1"/>
                </p:cNvSpPr>
                <p:nvPr/>
              </p:nvSpPr>
              <p:spPr bwMode="auto">
                <a:xfrm>
                  <a:off x="1087" y="1536"/>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女</a:t>
                  </a:r>
                </a:p>
                <a:p>
                  <a:pPr algn="ctr"/>
                  <a:endParaRPr kumimoji="1" lang="zh-CN" altLang="en-US" sz="1600">
                    <a:latin typeface="楷体" panose="02010609060101010101" pitchFamily="49" charset="-122"/>
                    <a:ea typeface="楷体" panose="02010609060101010101" pitchFamily="49" charset="-122"/>
                  </a:endParaRPr>
                </a:p>
              </p:txBody>
            </p:sp>
            <p:sp>
              <p:nvSpPr>
                <p:cNvPr id="153" name="Rectangle 84"/>
                <p:cNvSpPr>
                  <a:spLocks noChangeArrowheads="1"/>
                </p:cNvSpPr>
                <p:nvPr/>
              </p:nvSpPr>
              <p:spPr bwMode="auto">
                <a:xfrm>
                  <a:off x="1044" y="1536"/>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5" name="Group 85"/>
              <p:cNvGrpSpPr>
                <a:grpSpLocks/>
              </p:cNvGrpSpPr>
              <p:nvPr/>
            </p:nvGrpSpPr>
            <p:grpSpPr bwMode="auto">
              <a:xfrm>
                <a:off x="1486" y="1536"/>
                <a:ext cx="682" cy="384"/>
                <a:chOff x="1486" y="1536"/>
                <a:chExt cx="682" cy="384"/>
              </a:xfrm>
            </p:grpSpPr>
            <p:sp>
              <p:nvSpPr>
                <p:cNvPr id="150" name="Rectangle 86"/>
                <p:cNvSpPr>
                  <a:spLocks noChangeArrowheads="1"/>
                </p:cNvSpPr>
                <p:nvPr/>
              </p:nvSpPr>
              <p:spPr bwMode="auto">
                <a:xfrm>
                  <a:off x="1529" y="1536"/>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1962</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8</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51" name="Rectangle 87"/>
                <p:cNvSpPr>
                  <a:spLocks noChangeArrowheads="1"/>
                </p:cNvSpPr>
                <p:nvPr/>
              </p:nvSpPr>
              <p:spPr bwMode="auto">
                <a:xfrm>
                  <a:off x="1486" y="1536"/>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6" name="Group 88"/>
              <p:cNvGrpSpPr>
                <a:grpSpLocks/>
              </p:cNvGrpSpPr>
              <p:nvPr/>
            </p:nvGrpSpPr>
            <p:grpSpPr bwMode="auto">
              <a:xfrm>
                <a:off x="2168" y="1536"/>
                <a:ext cx="442" cy="384"/>
                <a:chOff x="2168" y="1536"/>
                <a:chExt cx="442" cy="384"/>
              </a:xfrm>
            </p:grpSpPr>
            <p:sp>
              <p:nvSpPr>
                <p:cNvPr id="148" name="Rectangle 89"/>
                <p:cNvSpPr>
                  <a:spLocks noChangeArrowheads="1"/>
                </p:cNvSpPr>
                <p:nvPr/>
              </p:nvSpPr>
              <p:spPr bwMode="auto">
                <a:xfrm>
                  <a:off x="2211" y="1536"/>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主任</a:t>
                  </a:r>
                </a:p>
                <a:p>
                  <a:pPr algn="ctr"/>
                  <a:endParaRPr kumimoji="1" lang="zh-CN" altLang="en-US" sz="1600">
                    <a:latin typeface="楷体" panose="02010609060101010101" pitchFamily="49" charset="-122"/>
                    <a:ea typeface="楷体" panose="02010609060101010101" pitchFamily="49" charset="-122"/>
                  </a:endParaRPr>
                </a:p>
              </p:txBody>
            </p:sp>
            <p:sp>
              <p:nvSpPr>
                <p:cNvPr id="149" name="Rectangle 90"/>
                <p:cNvSpPr>
                  <a:spLocks noChangeArrowheads="1"/>
                </p:cNvSpPr>
                <p:nvPr/>
              </p:nvSpPr>
              <p:spPr bwMode="auto">
                <a:xfrm>
                  <a:off x="2168" y="1536"/>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7" name="Group 91"/>
              <p:cNvGrpSpPr>
                <a:grpSpLocks/>
              </p:cNvGrpSpPr>
              <p:nvPr/>
            </p:nvGrpSpPr>
            <p:grpSpPr bwMode="auto">
              <a:xfrm>
                <a:off x="2610" y="1536"/>
                <a:ext cx="522" cy="384"/>
                <a:chOff x="2610" y="1536"/>
                <a:chExt cx="522" cy="384"/>
              </a:xfrm>
            </p:grpSpPr>
            <p:sp>
              <p:nvSpPr>
                <p:cNvPr id="146" name="Rectangle 92"/>
                <p:cNvSpPr>
                  <a:spLocks noChangeArrowheads="1"/>
                </p:cNvSpPr>
                <p:nvPr/>
              </p:nvSpPr>
              <p:spPr bwMode="auto">
                <a:xfrm>
                  <a:off x="2653" y="1536"/>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办公室</a:t>
                  </a:r>
                </a:p>
                <a:p>
                  <a:pPr algn="ctr"/>
                  <a:endParaRPr kumimoji="1" lang="zh-CN" altLang="en-US" sz="1600">
                    <a:latin typeface="楷体" panose="02010609060101010101" pitchFamily="49" charset="-122"/>
                    <a:ea typeface="楷体" panose="02010609060101010101" pitchFamily="49" charset="-122"/>
                  </a:endParaRPr>
                </a:p>
              </p:txBody>
            </p:sp>
            <p:sp>
              <p:nvSpPr>
                <p:cNvPr id="147" name="Rectangle 93"/>
                <p:cNvSpPr>
                  <a:spLocks noChangeArrowheads="1"/>
                </p:cNvSpPr>
                <p:nvPr/>
              </p:nvSpPr>
              <p:spPr bwMode="auto">
                <a:xfrm>
                  <a:off x="2610" y="1536"/>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8" name="Group 94"/>
              <p:cNvGrpSpPr>
                <a:grpSpLocks/>
              </p:cNvGrpSpPr>
              <p:nvPr/>
            </p:nvGrpSpPr>
            <p:grpSpPr bwMode="auto">
              <a:xfrm>
                <a:off x="0" y="1920"/>
                <a:ext cx="522" cy="384"/>
                <a:chOff x="0" y="1920"/>
                <a:chExt cx="522" cy="384"/>
              </a:xfrm>
            </p:grpSpPr>
            <p:sp>
              <p:nvSpPr>
                <p:cNvPr id="144" name="Rectangle 95"/>
                <p:cNvSpPr>
                  <a:spLocks noChangeArrowheads="1"/>
                </p:cNvSpPr>
                <p:nvPr/>
              </p:nvSpPr>
              <p:spPr bwMode="auto">
                <a:xfrm>
                  <a:off x="43" y="192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05</a:t>
                  </a:r>
                </a:p>
                <a:p>
                  <a:pPr algn="ctr"/>
                  <a:endParaRPr kumimoji="1" lang="zh-CN" altLang="en-US" sz="1600">
                    <a:latin typeface="楷体" panose="02010609060101010101" pitchFamily="49" charset="-122"/>
                    <a:ea typeface="楷体" panose="02010609060101010101" pitchFamily="49" charset="-122"/>
                  </a:endParaRPr>
                </a:p>
              </p:txBody>
            </p:sp>
            <p:sp>
              <p:nvSpPr>
                <p:cNvPr id="145" name="Rectangle 96"/>
                <p:cNvSpPr>
                  <a:spLocks noChangeArrowheads="1"/>
                </p:cNvSpPr>
                <p:nvPr/>
              </p:nvSpPr>
              <p:spPr bwMode="auto">
                <a:xfrm>
                  <a:off x="0" y="192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39" name="Group 97"/>
              <p:cNvGrpSpPr>
                <a:grpSpLocks/>
              </p:cNvGrpSpPr>
              <p:nvPr/>
            </p:nvGrpSpPr>
            <p:grpSpPr bwMode="auto">
              <a:xfrm>
                <a:off x="522" y="1920"/>
                <a:ext cx="522" cy="384"/>
                <a:chOff x="522" y="1920"/>
                <a:chExt cx="522" cy="384"/>
              </a:xfrm>
            </p:grpSpPr>
            <p:sp>
              <p:nvSpPr>
                <p:cNvPr id="142" name="Rectangle 98"/>
                <p:cNvSpPr>
                  <a:spLocks noChangeArrowheads="1"/>
                </p:cNvSpPr>
                <p:nvPr/>
              </p:nvSpPr>
              <p:spPr bwMode="auto">
                <a:xfrm>
                  <a:off x="565" y="192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崔小龙</a:t>
                  </a:r>
                </a:p>
                <a:p>
                  <a:pPr algn="ctr"/>
                  <a:endParaRPr kumimoji="1" lang="zh-CN" altLang="en-US" sz="1600">
                    <a:latin typeface="楷体" panose="02010609060101010101" pitchFamily="49" charset="-122"/>
                    <a:ea typeface="楷体" panose="02010609060101010101" pitchFamily="49" charset="-122"/>
                  </a:endParaRPr>
                </a:p>
              </p:txBody>
            </p:sp>
            <p:sp>
              <p:nvSpPr>
                <p:cNvPr id="143" name="Rectangle 99"/>
                <p:cNvSpPr>
                  <a:spLocks noChangeArrowheads="1"/>
                </p:cNvSpPr>
                <p:nvPr/>
              </p:nvSpPr>
              <p:spPr bwMode="auto">
                <a:xfrm>
                  <a:off x="522" y="192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0" name="Group 100"/>
              <p:cNvGrpSpPr>
                <a:grpSpLocks/>
              </p:cNvGrpSpPr>
              <p:nvPr/>
            </p:nvGrpSpPr>
            <p:grpSpPr bwMode="auto">
              <a:xfrm>
                <a:off x="1044" y="1920"/>
                <a:ext cx="442" cy="384"/>
                <a:chOff x="1044" y="1920"/>
                <a:chExt cx="442" cy="384"/>
              </a:xfrm>
            </p:grpSpPr>
            <p:sp>
              <p:nvSpPr>
                <p:cNvPr id="140" name="Rectangle 101"/>
                <p:cNvSpPr>
                  <a:spLocks noChangeArrowheads="1"/>
                </p:cNvSpPr>
                <p:nvPr/>
              </p:nvSpPr>
              <p:spPr bwMode="auto">
                <a:xfrm>
                  <a:off x="1087" y="192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男</a:t>
                  </a:r>
                </a:p>
                <a:p>
                  <a:pPr algn="ctr"/>
                  <a:endParaRPr kumimoji="1" lang="zh-CN" altLang="en-US" sz="1600">
                    <a:latin typeface="楷体" panose="02010609060101010101" pitchFamily="49" charset="-122"/>
                    <a:ea typeface="楷体" panose="02010609060101010101" pitchFamily="49" charset="-122"/>
                  </a:endParaRPr>
                </a:p>
              </p:txBody>
            </p:sp>
            <p:sp>
              <p:nvSpPr>
                <p:cNvPr id="141" name="Rectangle 102"/>
                <p:cNvSpPr>
                  <a:spLocks noChangeArrowheads="1"/>
                </p:cNvSpPr>
                <p:nvPr/>
              </p:nvSpPr>
              <p:spPr bwMode="auto">
                <a:xfrm>
                  <a:off x="1044" y="1920"/>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1" name="Group 103"/>
              <p:cNvGrpSpPr>
                <a:grpSpLocks/>
              </p:cNvGrpSpPr>
              <p:nvPr/>
            </p:nvGrpSpPr>
            <p:grpSpPr bwMode="auto">
              <a:xfrm>
                <a:off x="1486" y="1920"/>
                <a:ext cx="682" cy="384"/>
                <a:chOff x="1486" y="1920"/>
                <a:chExt cx="682" cy="384"/>
              </a:xfrm>
            </p:grpSpPr>
            <p:sp>
              <p:nvSpPr>
                <p:cNvPr id="138" name="Rectangle 104"/>
                <p:cNvSpPr>
                  <a:spLocks noChangeArrowheads="1"/>
                </p:cNvSpPr>
                <p:nvPr/>
              </p:nvSpPr>
              <p:spPr bwMode="auto">
                <a:xfrm>
                  <a:off x="1529" y="1920"/>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1949</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8</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39" name="Rectangle 105"/>
                <p:cNvSpPr>
                  <a:spLocks noChangeArrowheads="1"/>
                </p:cNvSpPr>
                <p:nvPr/>
              </p:nvSpPr>
              <p:spPr bwMode="auto">
                <a:xfrm>
                  <a:off x="1486" y="1920"/>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2" name="Group 106"/>
              <p:cNvGrpSpPr>
                <a:grpSpLocks/>
              </p:cNvGrpSpPr>
              <p:nvPr/>
            </p:nvGrpSpPr>
            <p:grpSpPr bwMode="auto">
              <a:xfrm>
                <a:off x="2168" y="1920"/>
                <a:ext cx="442" cy="384"/>
                <a:chOff x="2168" y="1920"/>
                <a:chExt cx="442" cy="384"/>
              </a:xfrm>
            </p:grpSpPr>
            <p:sp>
              <p:nvSpPr>
                <p:cNvPr id="136" name="Rectangle 107"/>
                <p:cNvSpPr>
                  <a:spLocks noChangeArrowheads="1"/>
                </p:cNvSpPr>
                <p:nvPr/>
              </p:nvSpPr>
              <p:spPr bwMode="auto">
                <a:xfrm>
                  <a:off x="2211" y="192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科员</a:t>
                  </a:r>
                </a:p>
                <a:p>
                  <a:pPr algn="ctr"/>
                  <a:endParaRPr kumimoji="1" lang="zh-CN" altLang="en-US" sz="1600">
                    <a:latin typeface="楷体" panose="02010609060101010101" pitchFamily="49" charset="-122"/>
                    <a:ea typeface="楷体" panose="02010609060101010101" pitchFamily="49" charset="-122"/>
                  </a:endParaRPr>
                </a:p>
              </p:txBody>
            </p:sp>
            <p:sp>
              <p:nvSpPr>
                <p:cNvPr id="137" name="Rectangle 108"/>
                <p:cNvSpPr>
                  <a:spLocks noChangeArrowheads="1"/>
                </p:cNvSpPr>
                <p:nvPr/>
              </p:nvSpPr>
              <p:spPr bwMode="auto">
                <a:xfrm>
                  <a:off x="2168" y="1920"/>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3" name="Group 109"/>
              <p:cNvGrpSpPr>
                <a:grpSpLocks/>
              </p:cNvGrpSpPr>
              <p:nvPr/>
            </p:nvGrpSpPr>
            <p:grpSpPr bwMode="auto">
              <a:xfrm>
                <a:off x="2610" y="1920"/>
                <a:ext cx="522" cy="384"/>
                <a:chOff x="2610" y="1920"/>
                <a:chExt cx="522" cy="384"/>
              </a:xfrm>
            </p:grpSpPr>
            <p:sp>
              <p:nvSpPr>
                <p:cNvPr id="134" name="Rectangle 110"/>
                <p:cNvSpPr>
                  <a:spLocks noChangeArrowheads="1"/>
                </p:cNvSpPr>
                <p:nvPr/>
              </p:nvSpPr>
              <p:spPr bwMode="auto">
                <a:xfrm>
                  <a:off x="2653" y="192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教材科</a:t>
                  </a:r>
                </a:p>
                <a:p>
                  <a:pPr algn="ctr"/>
                  <a:endParaRPr kumimoji="1" lang="zh-CN" altLang="en-US" sz="1600">
                    <a:latin typeface="楷体" panose="02010609060101010101" pitchFamily="49" charset="-122"/>
                    <a:ea typeface="楷体" panose="02010609060101010101" pitchFamily="49" charset="-122"/>
                  </a:endParaRPr>
                </a:p>
              </p:txBody>
            </p:sp>
            <p:sp>
              <p:nvSpPr>
                <p:cNvPr id="135" name="Rectangle 111"/>
                <p:cNvSpPr>
                  <a:spLocks noChangeArrowheads="1"/>
                </p:cNvSpPr>
                <p:nvPr/>
              </p:nvSpPr>
              <p:spPr bwMode="auto">
                <a:xfrm>
                  <a:off x="2610" y="192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4" name="Group 112"/>
              <p:cNvGrpSpPr>
                <a:grpSpLocks/>
              </p:cNvGrpSpPr>
              <p:nvPr/>
            </p:nvGrpSpPr>
            <p:grpSpPr bwMode="auto">
              <a:xfrm>
                <a:off x="0" y="2304"/>
                <a:ext cx="522" cy="384"/>
                <a:chOff x="0" y="2304"/>
                <a:chExt cx="522" cy="384"/>
              </a:xfrm>
            </p:grpSpPr>
            <p:sp>
              <p:nvSpPr>
                <p:cNvPr id="132" name="Rectangle 113"/>
                <p:cNvSpPr>
                  <a:spLocks noChangeArrowheads="1"/>
                </p:cNvSpPr>
                <p:nvPr/>
              </p:nvSpPr>
              <p:spPr bwMode="auto">
                <a:xfrm>
                  <a:off x="43" y="2304"/>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06</a:t>
                  </a:r>
                </a:p>
                <a:p>
                  <a:pPr algn="ctr"/>
                  <a:endParaRPr kumimoji="1" lang="zh-CN" altLang="en-US" sz="1600">
                    <a:latin typeface="楷体" panose="02010609060101010101" pitchFamily="49" charset="-122"/>
                    <a:ea typeface="楷体" panose="02010609060101010101" pitchFamily="49" charset="-122"/>
                  </a:endParaRPr>
                </a:p>
              </p:txBody>
            </p:sp>
            <p:sp>
              <p:nvSpPr>
                <p:cNvPr id="133" name="Rectangle 114"/>
                <p:cNvSpPr>
                  <a:spLocks noChangeArrowheads="1"/>
                </p:cNvSpPr>
                <p:nvPr/>
              </p:nvSpPr>
              <p:spPr bwMode="auto">
                <a:xfrm>
                  <a:off x="0" y="2304"/>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5" name="Group 115"/>
              <p:cNvGrpSpPr>
                <a:grpSpLocks/>
              </p:cNvGrpSpPr>
              <p:nvPr/>
            </p:nvGrpSpPr>
            <p:grpSpPr bwMode="auto">
              <a:xfrm>
                <a:off x="522" y="2304"/>
                <a:ext cx="522" cy="384"/>
                <a:chOff x="522" y="2304"/>
                <a:chExt cx="522" cy="384"/>
              </a:xfrm>
            </p:grpSpPr>
            <p:sp>
              <p:nvSpPr>
                <p:cNvPr id="130" name="Rectangle 116"/>
                <p:cNvSpPr>
                  <a:spLocks noChangeArrowheads="1"/>
                </p:cNvSpPr>
                <p:nvPr/>
              </p:nvSpPr>
              <p:spPr bwMode="auto">
                <a:xfrm>
                  <a:off x="565" y="2304"/>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袁莉</a:t>
                  </a:r>
                </a:p>
                <a:p>
                  <a:pPr algn="ctr"/>
                  <a:endParaRPr kumimoji="1" lang="zh-CN" altLang="en-US" sz="1600">
                    <a:latin typeface="楷体" panose="02010609060101010101" pitchFamily="49" charset="-122"/>
                    <a:ea typeface="楷体" panose="02010609060101010101" pitchFamily="49" charset="-122"/>
                  </a:endParaRPr>
                </a:p>
              </p:txBody>
            </p:sp>
            <p:sp>
              <p:nvSpPr>
                <p:cNvPr id="131" name="Rectangle 117"/>
                <p:cNvSpPr>
                  <a:spLocks noChangeArrowheads="1"/>
                </p:cNvSpPr>
                <p:nvPr/>
              </p:nvSpPr>
              <p:spPr bwMode="auto">
                <a:xfrm>
                  <a:off x="522" y="2304"/>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6" name="Group 118"/>
              <p:cNvGrpSpPr>
                <a:grpSpLocks/>
              </p:cNvGrpSpPr>
              <p:nvPr/>
            </p:nvGrpSpPr>
            <p:grpSpPr bwMode="auto">
              <a:xfrm>
                <a:off x="1044" y="2304"/>
                <a:ext cx="442" cy="384"/>
                <a:chOff x="1044" y="2304"/>
                <a:chExt cx="442" cy="384"/>
              </a:xfrm>
            </p:grpSpPr>
            <p:sp>
              <p:nvSpPr>
                <p:cNvPr id="128" name="Rectangle 119"/>
                <p:cNvSpPr>
                  <a:spLocks noChangeArrowheads="1"/>
                </p:cNvSpPr>
                <p:nvPr/>
              </p:nvSpPr>
              <p:spPr bwMode="auto">
                <a:xfrm>
                  <a:off x="1087" y="2304"/>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女</a:t>
                  </a:r>
                </a:p>
                <a:p>
                  <a:pPr algn="ctr"/>
                  <a:endParaRPr kumimoji="1" lang="zh-CN" altLang="en-US" sz="1600">
                    <a:latin typeface="楷体" panose="02010609060101010101" pitchFamily="49" charset="-122"/>
                    <a:ea typeface="楷体" panose="02010609060101010101" pitchFamily="49" charset="-122"/>
                  </a:endParaRPr>
                </a:p>
              </p:txBody>
            </p:sp>
            <p:sp>
              <p:nvSpPr>
                <p:cNvPr id="129" name="Rectangle 120"/>
                <p:cNvSpPr>
                  <a:spLocks noChangeArrowheads="1"/>
                </p:cNvSpPr>
                <p:nvPr/>
              </p:nvSpPr>
              <p:spPr bwMode="auto">
                <a:xfrm>
                  <a:off x="1044" y="2304"/>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7" name="Group 121"/>
              <p:cNvGrpSpPr>
                <a:grpSpLocks/>
              </p:cNvGrpSpPr>
              <p:nvPr/>
            </p:nvGrpSpPr>
            <p:grpSpPr bwMode="auto">
              <a:xfrm>
                <a:off x="1486" y="2304"/>
                <a:ext cx="682" cy="384"/>
                <a:chOff x="1486" y="2304"/>
                <a:chExt cx="682" cy="384"/>
              </a:xfrm>
            </p:grpSpPr>
            <p:sp>
              <p:nvSpPr>
                <p:cNvPr id="126" name="Rectangle 122"/>
                <p:cNvSpPr>
                  <a:spLocks noChangeArrowheads="1"/>
                </p:cNvSpPr>
                <p:nvPr/>
              </p:nvSpPr>
              <p:spPr bwMode="auto">
                <a:xfrm>
                  <a:off x="1529" y="2304"/>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1965</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4</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27" name="Rectangle 123"/>
                <p:cNvSpPr>
                  <a:spLocks noChangeArrowheads="1"/>
                </p:cNvSpPr>
                <p:nvPr/>
              </p:nvSpPr>
              <p:spPr bwMode="auto">
                <a:xfrm>
                  <a:off x="1486" y="2304"/>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8" name="Group 124"/>
              <p:cNvGrpSpPr>
                <a:grpSpLocks/>
              </p:cNvGrpSpPr>
              <p:nvPr/>
            </p:nvGrpSpPr>
            <p:grpSpPr bwMode="auto">
              <a:xfrm>
                <a:off x="2168" y="2304"/>
                <a:ext cx="442" cy="384"/>
                <a:chOff x="2168" y="2304"/>
                <a:chExt cx="442" cy="384"/>
              </a:xfrm>
            </p:grpSpPr>
            <p:sp>
              <p:nvSpPr>
                <p:cNvPr id="124" name="Rectangle 125"/>
                <p:cNvSpPr>
                  <a:spLocks noChangeArrowheads="1"/>
                </p:cNvSpPr>
                <p:nvPr/>
              </p:nvSpPr>
              <p:spPr bwMode="auto">
                <a:xfrm>
                  <a:off x="2211" y="2304"/>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科员</a:t>
                  </a:r>
                </a:p>
                <a:p>
                  <a:pPr algn="ctr"/>
                  <a:endParaRPr kumimoji="1" lang="zh-CN" altLang="en-US" sz="1600">
                    <a:latin typeface="楷体" panose="02010609060101010101" pitchFamily="49" charset="-122"/>
                    <a:ea typeface="楷体" panose="02010609060101010101" pitchFamily="49" charset="-122"/>
                  </a:endParaRPr>
                </a:p>
              </p:txBody>
            </p:sp>
            <p:sp>
              <p:nvSpPr>
                <p:cNvPr id="125" name="Rectangle 126"/>
                <p:cNvSpPr>
                  <a:spLocks noChangeArrowheads="1"/>
                </p:cNvSpPr>
                <p:nvPr/>
              </p:nvSpPr>
              <p:spPr bwMode="auto">
                <a:xfrm>
                  <a:off x="2168" y="2304"/>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49" name="Group 127"/>
              <p:cNvGrpSpPr>
                <a:grpSpLocks/>
              </p:cNvGrpSpPr>
              <p:nvPr/>
            </p:nvGrpSpPr>
            <p:grpSpPr bwMode="auto">
              <a:xfrm>
                <a:off x="2610" y="2304"/>
                <a:ext cx="522" cy="384"/>
                <a:chOff x="2610" y="2304"/>
                <a:chExt cx="522" cy="384"/>
              </a:xfrm>
            </p:grpSpPr>
            <p:sp>
              <p:nvSpPr>
                <p:cNvPr id="122" name="Rectangle 128"/>
                <p:cNvSpPr>
                  <a:spLocks noChangeArrowheads="1"/>
                </p:cNvSpPr>
                <p:nvPr/>
              </p:nvSpPr>
              <p:spPr bwMode="auto">
                <a:xfrm>
                  <a:off x="2653" y="2304"/>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教材科</a:t>
                  </a:r>
                </a:p>
                <a:p>
                  <a:pPr algn="ctr"/>
                  <a:endParaRPr kumimoji="1" lang="zh-CN" altLang="en-US" sz="1600">
                    <a:latin typeface="楷体" panose="02010609060101010101" pitchFamily="49" charset="-122"/>
                    <a:ea typeface="楷体" panose="02010609060101010101" pitchFamily="49" charset="-122"/>
                  </a:endParaRPr>
                </a:p>
              </p:txBody>
            </p:sp>
            <p:sp>
              <p:nvSpPr>
                <p:cNvPr id="123" name="Rectangle 129"/>
                <p:cNvSpPr>
                  <a:spLocks noChangeArrowheads="1"/>
                </p:cNvSpPr>
                <p:nvPr/>
              </p:nvSpPr>
              <p:spPr bwMode="auto">
                <a:xfrm>
                  <a:off x="2610" y="2304"/>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0" name="Group 130"/>
              <p:cNvGrpSpPr>
                <a:grpSpLocks/>
              </p:cNvGrpSpPr>
              <p:nvPr/>
            </p:nvGrpSpPr>
            <p:grpSpPr bwMode="auto">
              <a:xfrm>
                <a:off x="0" y="2688"/>
                <a:ext cx="522" cy="384"/>
                <a:chOff x="0" y="2688"/>
                <a:chExt cx="522" cy="384"/>
              </a:xfrm>
            </p:grpSpPr>
            <p:sp>
              <p:nvSpPr>
                <p:cNvPr id="120" name="Rectangle 131"/>
                <p:cNvSpPr>
                  <a:spLocks noChangeArrowheads="1"/>
                </p:cNvSpPr>
                <p:nvPr/>
              </p:nvSpPr>
              <p:spPr bwMode="auto">
                <a:xfrm>
                  <a:off x="43" y="2688"/>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07</a:t>
                  </a:r>
                </a:p>
                <a:p>
                  <a:pPr algn="ctr"/>
                  <a:endParaRPr kumimoji="1" lang="zh-CN" altLang="en-US" sz="1600">
                    <a:latin typeface="楷体" panose="02010609060101010101" pitchFamily="49" charset="-122"/>
                    <a:ea typeface="楷体" panose="02010609060101010101" pitchFamily="49" charset="-122"/>
                  </a:endParaRPr>
                </a:p>
              </p:txBody>
            </p:sp>
            <p:sp>
              <p:nvSpPr>
                <p:cNvPr id="121" name="Rectangle 132"/>
                <p:cNvSpPr>
                  <a:spLocks noChangeArrowheads="1"/>
                </p:cNvSpPr>
                <p:nvPr/>
              </p:nvSpPr>
              <p:spPr bwMode="auto">
                <a:xfrm>
                  <a:off x="0" y="2688"/>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1" name="Group 133"/>
              <p:cNvGrpSpPr>
                <a:grpSpLocks/>
              </p:cNvGrpSpPr>
              <p:nvPr/>
            </p:nvGrpSpPr>
            <p:grpSpPr bwMode="auto">
              <a:xfrm>
                <a:off x="522" y="2688"/>
                <a:ext cx="522" cy="384"/>
                <a:chOff x="522" y="2688"/>
                <a:chExt cx="522" cy="384"/>
              </a:xfrm>
            </p:grpSpPr>
            <p:sp>
              <p:nvSpPr>
                <p:cNvPr id="118" name="Rectangle 134"/>
                <p:cNvSpPr>
                  <a:spLocks noChangeArrowheads="1"/>
                </p:cNvSpPr>
                <p:nvPr/>
              </p:nvSpPr>
              <p:spPr bwMode="auto">
                <a:xfrm>
                  <a:off x="565" y="2688"/>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王芳</a:t>
                  </a:r>
                </a:p>
                <a:p>
                  <a:pPr algn="ctr"/>
                  <a:endParaRPr kumimoji="1" lang="zh-CN" altLang="en-US" sz="1600">
                    <a:latin typeface="楷体" panose="02010609060101010101" pitchFamily="49" charset="-122"/>
                    <a:ea typeface="楷体" panose="02010609060101010101" pitchFamily="49" charset="-122"/>
                  </a:endParaRPr>
                </a:p>
              </p:txBody>
            </p:sp>
            <p:sp>
              <p:nvSpPr>
                <p:cNvPr id="119" name="Rectangle 135"/>
                <p:cNvSpPr>
                  <a:spLocks noChangeArrowheads="1"/>
                </p:cNvSpPr>
                <p:nvPr/>
              </p:nvSpPr>
              <p:spPr bwMode="auto">
                <a:xfrm>
                  <a:off x="522" y="2688"/>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2" name="Group 136"/>
              <p:cNvGrpSpPr>
                <a:grpSpLocks/>
              </p:cNvGrpSpPr>
              <p:nvPr/>
            </p:nvGrpSpPr>
            <p:grpSpPr bwMode="auto">
              <a:xfrm>
                <a:off x="1044" y="2688"/>
                <a:ext cx="442" cy="384"/>
                <a:chOff x="1044" y="2688"/>
                <a:chExt cx="442" cy="384"/>
              </a:xfrm>
            </p:grpSpPr>
            <p:sp>
              <p:nvSpPr>
                <p:cNvPr id="116" name="Rectangle 137"/>
                <p:cNvSpPr>
                  <a:spLocks noChangeArrowheads="1"/>
                </p:cNvSpPr>
                <p:nvPr/>
              </p:nvSpPr>
              <p:spPr bwMode="auto">
                <a:xfrm>
                  <a:off x="1087" y="2688"/>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女</a:t>
                  </a:r>
                </a:p>
                <a:p>
                  <a:pPr algn="ctr"/>
                  <a:endParaRPr kumimoji="1" lang="zh-CN" altLang="en-US" sz="1600">
                    <a:latin typeface="楷体" panose="02010609060101010101" pitchFamily="49" charset="-122"/>
                    <a:ea typeface="楷体" panose="02010609060101010101" pitchFamily="49" charset="-122"/>
                  </a:endParaRPr>
                </a:p>
              </p:txBody>
            </p:sp>
            <p:sp>
              <p:nvSpPr>
                <p:cNvPr id="117" name="Rectangle 138"/>
                <p:cNvSpPr>
                  <a:spLocks noChangeArrowheads="1"/>
                </p:cNvSpPr>
                <p:nvPr/>
              </p:nvSpPr>
              <p:spPr bwMode="auto">
                <a:xfrm>
                  <a:off x="1044" y="2688"/>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3" name="Group 139"/>
              <p:cNvGrpSpPr>
                <a:grpSpLocks/>
              </p:cNvGrpSpPr>
              <p:nvPr/>
            </p:nvGrpSpPr>
            <p:grpSpPr bwMode="auto">
              <a:xfrm>
                <a:off x="1486" y="2688"/>
                <a:ext cx="682" cy="384"/>
                <a:chOff x="1486" y="2688"/>
                <a:chExt cx="682" cy="384"/>
              </a:xfrm>
            </p:grpSpPr>
            <p:sp>
              <p:nvSpPr>
                <p:cNvPr id="114" name="Rectangle 140"/>
                <p:cNvSpPr>
                  <a:spLocks noChangeArrowheads="1"/>
                </p:cNvSpPr>
                <p:nvPr/>
              </p:nvSpPr>
              <p:spPr bwMode="auto">
                <a:xfrm>
                  <a:off x="1529" y="2688"/>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1962</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6</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15" name="Rectangle 141"/>
                <p:cNvSpPr>
                  <a:spLocks noChangeArrowheads="1"/>
                </p:cNvSpPr>
                <p:nvPr/>
              </p:nvSpPr>
              <p:spPr bwMode="auto">
                <a:xfrm>
                  <a:off x="1486" y="2688"/>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4" name="Group 142"/>
              <p:cNvGrpSpPr>
                <a:grpSpLocks/>
              </p:cNvGrpSpPr>
              <p:nvPr/>
            </p:nvGrpSpPr>
            <p:grpSpPr bwMode="auto">
              <a:xfrm>
                <a:off x="2168" y="2688"/>
                <a:ext cx="442" cy="384"/>
                <a:chOff x="2168" y="2688"/>
                <a:chExt cx="442" cy="384"/>
              </a:xfrm>
            </p:grpSpPr>
            <p:sp>
              <p:nvSpPr>
                <p:cNvPr id="112" name="Rectangle 143"/>
                <p:cNvSpPr>
                  <a:spLocks noChangeArrowheads="1"/>
                </p:cNvSpPr>
                <p:nvPr/>
              </p:nvSpPr>
              <p:spPr bwMode="auto">
                <a:xfrm>
                  <a:off x="2211" y="2688"/>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科员</a:t>
                  </a:r>
                </a:p>
                <a:p>
                  <a:pPr algn="ctr"/>
                  <a:endParaRPr kumimoji="1" lang="zh-CN" altLang="en-US" sz="1600">
                    <a:latin typeface="楷体" panose="02010609060101010101" pitchFamily="49" charset="-122"/>
                    <a:ea typeface="楷体" panose="02010609060101010101" pitchFamily="49" charset="-122"/>
                  </a:endParaRPr>
                </a:p>
              </p:txBody>
            </p:sp>
            <p:sp>
              <p:nvSpPr>
                <p:cNvPr id="113" name="Rectangle 144"/>
                <p:cNvSpPr>
                  <a:spLocks noChangeArrowheads="1"/>
                </p:cNvSpPr>
                <p:nvPr/>
              </p:nvSpPr>
              <p:spPr bwMode="auto">
                <a:xfrm>
                  <a:off x="2168" y="2688"/>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5" name="Group 145"/>
              <p:cNvGrpSpPr>
                <a:grpSpLocks/>
              </p:cNvGrpSpPr>
              <p:nvPr/>
            </p:nvGrpSpPr>
            <p:grpSpPr bwMode="auto">
              <a:xfrm>
                <a:off x="2610" y="2688"/>
                <a:ext cx="522" cy="384"/>
                <a:chOff x="2610" y="2688"/>
                <a:chExt cx="522" cy="384"/>
              </a:xfrm>
            </p:grpSpPr>
            <p:sp>
              <p:nvSpPr>
                <p:cNvPr id="110" name="Rectangle 146"/>
                <p:cNvSpPr>
                  <a:spLocks noChangeArrowheads="1"/>
                </p:cNvSpPr>
                <p:nvPr/>
              </p:nvSpPr>
              <p:spPr bwMode="auto">
                <a:xfrm>
                  <a:off x="2653" y="2688"/>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考务科</a:t>
                  </a:r>
                </a:p>
                <a:p>
                  <a:pPr algn="ctr"/>
                  <a:endParaRPr kumimoji="1" lang="zh-CN" altLang="en-US" sz="1600">
                    <a:latin typeface="楷体" panose="02010609060101010101" pitchFamily="49" charset="-122"/>
                    <a:ea typeface="楷体" panose="02010609060101010101" pitchFamily="49" charset="-122"/>
                  </a:endParaRPr>
                </a:p>
              </p:txBody>
            </p:sp>
            <p:sp>
              <p:nvSpPr>
                <p:cNvPr id="111" name="Rectangle 147"/>
                <p:cNvSpPr>
                  <a:spLocks noChangeArrowheads="1"/>
                </p:cNvSpPr>
                <p:nvPr/>
              </p:nvSpPr>
              <p:spPr bwMode="auto">
                <a:xfrm>
                  <a:off x="2610" y="2688"/>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6" name="Group 148"/>
              <p:cNvGrpSpPr>
                <a:grpSpLocks/>
              </p:cNvGrpSpPr>
              <p:nvPr/>
            </p:nvGrpSpPr>
            <p:grpSpPr bwMode="auto">
              <a:xfrm>
                <a:off x="0" y="3072"/>
                <a:ext cx="522" cy="384"/>
                <a:chOff x="0" y="3072"/>
                <a:chExt cx="522" cy="384"/>
              </a:xfrm>
            </p:grpSpPr>
            <p:sp>
              <p:nvSpPr>
                <p:cNvPr id="108" name="Rectangle 149"/>
                <p:cNvSpPr>
                  <a:spLocks noChangeArrowheads="1"/>
                </p:cNvSpPr>
                <p:nvPr/>
              </p:nvSpPr>
              <p:spPr bwMode="auto">
                <a:xfrm>
                  <a:off x="43" y="3072"/>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08</a:t>
                  </a:r>
                </a:p>
                <a:p>
                  <a:pPr algn="ctr"/>
                  <a:endParaRPr kumimoji="1" lang="zh-CN" altLang="en-US" sz="1600">
                    <a:latin typeface="楷体" panose="02010609060101010101" pitchFamily="49" charset="-122"/>
                    <a:ea typeface="楷体" panose="02010609060101010101" pitchFamily="49" charset="-122"/>
                  </a:endParaRPr>
                </a:p>
              </p:txBody>
            </p:sp>
            <p:sp>
              <p:nvSpPr>
                <p:cNvPr id="109" name="Rectangle 150"/>
                <p:cNvSpPr>
                  <a:spLocks noChangeArrowheads="1"/>
                </p:cNvSpPr>
                <p:nvPr/>
              </p:nvSpPr>
              <p:spPr bwMode="auto">
                <a:xfrm>
                  <a:off x="0" y="3072"/>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7" name="Group 151"/>
              <p:cNvGrpSpPr>
                <a:grpSpLocks/>
              </p:cNvGrpSpPr>
              <p:nvPr/>
            </p:nvGrpSpPr>
            <p:grpSpPr bwMode="auto">
              <a:xfrm>
                <a:off x="522" y="3072"/>
                <a:ext cx="522" cy="384"/>
                <a:chOff x="522" y="3072"/>
                <a:chExt cx="522" cy="384"/>
              </a:xfrm>
            </p:grpSpPr>
            <p:sp>
              <p:nvSpPr>
                <p:cNvPr id="106" name="Rectangle 152"/>
                <p:cNvSpPr>
                  <a:spLocks noChangeArrowheads="1"/>
                </p:cNvSpPr>
                <p:nvPr/>
              </p:nvSpPr>
              <p:spPr bwMode="auto">
                <a:xfrm>
                  <a:off x="565" y="3072"/>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张宏愿</a:t>
                  </a:r>
                </a:p>
                <a:p>
                  <a:pPr algn="ctr"/>
                  <a:endParaRPr kumimoji="1" lang="zh-CN" altLang="en-US" sz="1600">
                    <a:latin typeface="楷体" panose="02010609060101010101" pitchFamily="49" charset="-122"/>
                    <a:ea typeface="楷体" panose="02010609060101010101" pitchFamily="49" charset="-122"/>
                  </a:endParaRPr>
                </a:p>
              </p:txBody>
            </p:sp>
            <p:sp>
              <p:nvSpPr>
                <p:cNvPr id="107" name="Rectangle 153"/>
                <p:cNvSpPr>
                  <a:spLocks noChangeArrowheads="1"/>
                </p:cNvSpPr>
                <p:nvPr/>
              </p:nvSpPr>
              <p:spPr bwMode="auto">
                <a:xfrm>
                  <a:off x="522" y="3072"/>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8" name="Group 154"/>
              <p:cNvGrpSpPr>
                <a:grpSpLocks/>
              </p:cNvGrpSpPr>
              <p:nvPr/>
            </p:nvGrpSpPr>
            <p:grpSpPr bwMode="auto">
              <a:xfrm>
                <a:off x="1044" y="3072"/>
                <a:ext cx="442" cy="384"/>
                <a:chOff x="1044" y="3072"/>
                <a:chExt cx="442" cy="384"/>
              </a:xfrm>
            </p:grpSpPr>
            <p:sp>
              <p:nvSpPr>
                <p:cNvPr id="104" name="Rectangle 155"/>
                <p:cNvSpPr>
                  <a:spLocks noChangeArrowheads="1"/>
                </p:cNvSpPr>
                <p:nvPr/>
              </p:nvSpPr>
              <p:spPr bwMode="auto">
                <a:xfrm>
                  <a:off x="1087" y="3072"/>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男</a:t>
                  </a:r>
                </a:p>
                <a:p>
                  <a:pPr algn="ctr"/>
                  <a:endParaRPr kumimoji="1" lang="zh-CN" altLang="en-US" sz="1600">
                    <a:latin typeface="楷体" panose="02010609060101010101" pitchFamily="49" charset="-122"/>
                    <a:ea typeface="楷体" panose="02010609060101010101" pitchFamily="49" charset="-122"/>
                  </a:endParaRPr>
                </a:p>
              </p:txBody>
            </p:sp>
            <p:sp>
              <p:nvSpPr>
                <p:cNvPr id="105" name="Rectangle 156"/>
                <p:cNvSpPr>
                  <a:spLocks noChangeArrowheads="1"/>
                </p:cNvSpPr>
                <p:nvPr/>
              </p:nvSpPr>
              <p:spPr bwMode="auto">
                <a:xfrm>
                  <a:off x="1044" y="3072"/>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59" name="Group 157"/>
              <p:cNvGrpSpPr>
                <a:grpSpLocks/>
              </p:cNvGrpSpPr>
              <p:nvPr/>
            </p:nvGrpSpPr>
            <p:grpSpPr bwMode="auto">
              <a:xfrm>
                <a:off x="1486" y="3072"/>
                <a:ext cx="682" cy="384"/>
                <a:chOff x="1486" y="3072"/>
                <a:chExt cx="682" cy="384"/>
              </a:xfrm>
            </p:grpSpPr>
            <p:sp>
              <p:nvSpPr>
                <p:cNvPr id="102" name="Rectangle 158"/>
                <p:cNvSpPr>
                  <a:spLocks noChangeArrowheads="1"/>
                </p:cNvSpPr>
                <p:nvPr/>
              </p:nvSpPr>
              <p:spPr bwMode="auto">
                <a:xfrm>
                  <a:off x="1529" y="3072"/>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1957</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3</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103" name="Rectangle 159"/>
                <p:cNvSpPr>
                  <a:spLocks noChangeArrowheads="1"/>
                </p:cNvSpPr>
                <p:nvPr/>
              </p:nvSpPr>
              <p:spPr bwMode="auto">
                <a:xfrm>
                  <a:off x="1486" y="3072"/>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0" name="Group 160"/>
              <p:cNvGrpSpPr>
                <a:grpSpLocks/>
              </p:cNvGrpSpPr>
              <p:nvPr/>
            </p:nvGrpSpPr>
            <p:grpSpPr bwMode="auto">
              <a:xfrm>
                <a:off x="2168" y="3072"/>
                <a:ext cx="442" cy="384"/>
                <a:chOff x="2168" y="3072"/>
                <a:chExt cx="442" cy="384"/>
              </a:xfrm>
            </p:grpSpPr>
            <p:sp>
              <p:nvSpPr>
                <p:cNvPr id="100" name="Rectangle 161"/>
                <p:cNvSpPr>
                  <a:spLocks noChangeArrowheads="1"/>
                </p:cNvSpPr>
                <p:nvPr/>
              </p:nvSpPr>
              <p:spPr bwMode="auto">
                <a:xfrm>
                  <a:off x="2211" y="3072"/>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科员</a:t>
                  </a:r>
                </a:p>
                <a:p>
                  <a:pPr algn="ctr"/>
                  <a:endParaRPr kumimoji="1" lang="zh-CN" altLang="en-US" sz="1600">
                    <a:latin typeface="楷体" panose="02010609060101010101" pitchFamily="49" charset="-122"/>
                    <a:ea typeface="楷体" panose="02010609060101010101" pitchFamily="49" charset="-122"/>
                  </a:endParaRPr>
                </a:p>
              </p:txBody>
            </p:sp>
            <p:sp>
              <p:nvSpPr>
                <p:cNvPr id="101" name="Rectangle 162"/>
                <p:cNvSpPr>
                  <a:spLocks noChangeArrowheads="1"/>
                </p:cNvSpPr>
                <p:nvPr/>
              </p:nvSpPr>
              <p:spPr bwMode="auto">
                <a:xfrm>
                  <a:off x="2168" y="3072"/>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1" name="Group 163"/>
              <p:cNvGrpSpPr>
                <a:grpSpLocks/>
              </p:cNvGrpSpPr>
              <p:nvPr/>
            </p:nvGrpSpPr>
            <p:grpSpPr bwMode="auto">
              <a:xfrm>
                <a:off x="2610" y="3072"/>
                <a:ext cx="522" cy="384"/>
                <a:chOff x="2610" y="3072"/>
                <a:chExt cx="522" cy="384"/>
              </a:xfrm>
            </p:grpSpPr>
            <p:sp>
              <p:nvSpPr>
                <p:cNvPr id="98" name="Rectangle 164"/>
                <p:cNvSpPr>
                  <a:spLocks noChangeArrowheads="1"/>
                </p:cNvSpPr>
                <p:nvPr/>
              </p:nvSpPr>
              <p:spPr bwMode="auto">
                <a:xfrm>
                  <a:off x="2653" y="3072"/>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考务科</a:t>
                  </a:r>
                </a:p>
                <a:p>
                  <a:pPr algn="ctr"/>
                  <a:endParaRPr kumimoji="1" lang="zh-CN" altLang="en-US" sz="1600">
                    <a:latin typeface="楷体" panose="02010609060101010101" pitchFamily="49" charset="-122"/>
                    <a:ea typeface="楷体" panose="02010609060101010101" pitchFamily="49" charset="-122"/>
                  </a:endParaRPr>
                </a:p>
              </p:txBody>
            </p:sp>
            <p:sp>
              <p:nvSpPr>
                <p:cNvPr id="99" name="Rectangle 165"/>
                <p:cNvSpPr>
                  <a:spLocks noChangeArrowheads="1"/>
                </p:cNvSpPr>
                <p:nvPr/>
              </p:nvSpPr>
              <p:spPr bwMode="auto">
                <a:xfrm>
                  <a:off x="2610" y="3072"/>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2" name="Group 166"/>
              <p:cNvGrpSpPr>
                <a:grpSpLocks/>
              </p:cNvGrpSpPr>
              <p:nvPr/>
            </p:nvGrpSpPr>
            <p:grpSpPr bwMode="auto">
              <a:xfrm>
                <a:off x="0" y="3456"/>
                <a:ext cx="522" cy="384"/>
                <a:chOff x="0" y="3456"/>
                <a:chExt cx="522" cy="384"/>
              </a:xfrm>
            </p:grpSpPr>
            <p:sp>
              <p:nvSpPr>
                <p:cNvPr id="96" name="Rectangle 167"/>
                <p:cNvSpPr>
                  <a:spLocks noChangeArrowheads="1"/>
                </p:cNvSpPr>
                <p:nvPr/>
              </p:nvSpPr>
              <p:spPr bwMode="auto">
                <a:xfrm>
                  <a:off x="43" y="3456"/>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09</a:t>
                  </a:r>
                </a:p>
                <a:p>
                  <a:pPr algn="ctr"/>
                  <a:endParaRPr kumimoji="1" lang="zh-CN" altLang="en-US" sz="1600">
                    <a:latin typeface="楷体" panose="02010609060101010101" pitchFamily="49" charset="-122"/>
                    <a:ea typeface="楷体" panose="02010609060101010101" pitchFamily="49" charset="-122"/>
                  </a:endParaRPr>
                </a:p>
              </p:txBody>
            </p:sp>
            <p:sp>
              <p:nvSpPr>
                <p:cNvPr id="97" name="Rectangle 168"/>
                <p:cNvSpPr>
                  <a:spLocks noChangeArrowheads="1"/>
                </p:cNvSpPr>
                <p:nvPr/>
              </p:nvSpPr>
              <p:spPr bwMode="auto">
                <a:xfrm>
                  <a:off x="0" y="3456"/>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3" name="Group 169"/>
              <p:cNvGrpSpPr>
                <a:grpSpLocks/>
              </p:cNvGrpSpPr>
              <p:nvPr/>
            </p:nvGrpSpPr>
            <p:grpSpPr bwMode="auto">
              <a:xfrm>
                <a:off x="522" y="3456"/>
                <a:ext cx="522" cy="384"/>
                <a:chOff x="522" y="3456"/>
                <a:chExt cx="522" cy="384"/>
              </a:xfrm>
            </p:grpSpPr>
            <p:sp>
              <p:nvSpPr>
                <p:cNvPr id="94" name="Rectangle 170"/>
                <p:cNvSpPr>
                  <a:spLocks noChangeArrowheads="1"/>
                </p:cNvSpPr>
                <p:nvPr/>
              </p:nvSpPr>
              <p:spPr bwMode="auto">
                <a:xfrm>
                  <a:off x="565" y="3456"/>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马明华</a:t>
                  </a:r>
                </a:p>
                <a:p>
                  <a:pPr algn="ctr"/>
                  <a:endParaRPr kumimoji="1" lang="zh-CN" altLang="en-US" sz="1600">
                    <a:latin typeface="楷体" panose="02010609060101010101" pitchFamily="49" charset="-122"/>
                    <a:ea typeface="楷体" panose="02010609060101010101" pitchFamily="49" charset="-122"/>
                  </a:endParaRPr>
                </a:p>
              </p:txBody>
            </p:sp>
            <p:sp>
              <p:nvSpPr>
                <p:cNvPr id="95" name="Rectangle 171"/>
                <p:cNvSpPr>
                  <a:spLocks noChangeArrowheads="1"/>
                </p:cNvSpPr>
                <p:nvPr/>
              </p:nvSpPr>
              <p:spPr bwMode="auto">
                <a:xfrm>
                  <a:off x="522" y="3456"/>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4" name="Group 172"/>
              <p:cNvGrpSpPr>
                <a:grpSpLocks/>
              </p:cNvGrpSpPr>
              <p:nvPr/>
            </p:nvGrpSpPr>
            <p:grpSpPr bwMode="auto">
              <a:xfrm>
                <a:off x="1044" y="3456"/>
                <a:ext cx="442" cy="384"/>
                <a:chOff x="1044" y="3456"/>
                <a:chExt cx="442" cy="384"/>
              </a:xfrm>
            </p:grpSpPr>
            <p:sp>
              <p:nvSpPr>
                <p:cNvPr id="92" name="Rectangle 173"/>
                <p:cNvSpPr>
                  <a:spLocks noChangeArrowheads="1"/>
                </p:cNvSpPr>
                <p:nvPr/>
              </p:nvSpPr>
              <p:spPr bwMode="auto">
                <a:xfrm>
                  <a:off x="1087" y="3456"/>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男</a:t>
                  </a:r>
                </a:p>
                <a:p>
                  <a:pPr algn="ctr"/>
                  <a:endParaRPr kumimoji="1" lang="zh-CN" altLang="en-US" sz="1600">
                    <a:latin typeface="楷体" panose="02010609060101010101" pitchFamily="49" charset="-122"/>
                    <a:ea typeface="楷体" panose="02010609060101010101" pitchFamily="49" charset="-122"/>
                  </a:endParaRPr>
                </a:p>
              </p:txBody>
            </p:sp>
            <p:sp>
              <p:nvSpPr>
                <p:cNvPr id="93" name="Rectangle 174"/>
                <p:cNvSpPr>
                  <a:spLocks noChangeArrowheads="1"/>
                </p:cNvSpPr>
                <p:nvPr/>
              </p:nvSpPr>
              <p:spPr bwMode="auto">
                <a:xfrm>
                  <a:off x="1044" y="3456"/>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5" name="Group 175"/>
              <p:cNvGrpSpPr>
                <a:grpSpLocks/>
              </p:cNvGrpSpPr>
              <p:nvPr/>
            </p:nvGrpSpPr>
            <p:grpSpPr bwMode="auto">
              <a:xfrm>
                <a:off x="1486" y="3456"/>
                <a:ext cx="682" cy="384"/>
                <a:chOff x="1486" y="3456"/>
                <a:chExt cx="682" cy="384"/>
              </a:xfrm>
            </p:grpSpPr>
            <p:sp>
              <p:nvSpPr>
                <p:cNvPr id="90" name="Rectangle 176"/>
                <p:cNvSpPr>
                  <a:spLocks noChangeArrowheads="1"/>
                </p:cNvSpPr>
                <p:nvPr/>
              </p:nvSpPr>
              <p:spPr bwMode="auto">
                <a:xfrm>
                  <a:off x="1529" y="3456"/>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1965</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10</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91" name="Rectangle 177"/>
                <p:cNvSpPr>
                  <a:spLocks noChangeArrowheads="1"/>
                </p:cNvSpPr>
                <p:nvPr/>
              </p:nvSpPr>
              <p:spPr bwMode="auto">
                <a:xfrm>
                  <a:off x="1486" y="3456"/>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6" name="Group 178"/>
              <p:cNvGrpSpPr>
                <a:grpSpLocks/>
              </p:cNvGrpSpPr>
              <p:nvPr/>
            </p:nvGrpSpPr>
            <p:grpSpPr bwMode="auto">
              <a:xfrm>
                <a:off x="2168" y="3456"/>
                <a:ext cx="442" cy="384"/>
                <a:chOff x="2168" y="3456"/>
                <a:chExt cx="442" cy="384"/>
              </a:xfrm>
            </p:grpSpPr>
            <p:sp>
              <p:nvSpPr>
                <p:cNvPr id="88" name="Rectangle 179"/>
                <p:cNvSpPr>
                  <a:spLocks noChangeArrowheads="1"/>
                </p:cNvSpPr>
                <p:nvPr/>
              </p:nvSpPr>
              <p:spPr bwMode="auto">
                <a:xfrm>
                  <a:off x="2211" y="3456"/>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科员</a:t>
                  </a:r>
                </a:p>
                <a:p>
                  <a:pPr algn="ctr"/>
                  <a:endParaRPr kumimoji="1" lang="zh-CN" altLang="en-US" sz="1600">
                    <a:latin typeface="楷体" panose="02010609060101010101" pitchFamily="49" charset="-122"/>
                    <a:ea typeface="楷体" panose="02010609060101010101" pitchFamily="49" charset="-122"/>
                  </a:endParaRPr>
                </a:p>
              </p:txBody>
            </p:sp>
            <p:sp>
              <p:nvSpPr>
                <p:cNvPr id="89" name="Rectangle 180"/>
                <p:cNvSpPr>
                  <a:spLocks noChangeArrowheads="1"/>
                </p:cNvSpPr>
                <p:nvPr/>
              </p:nvSpPr>
              <p:spPr bwMode="auto">
                <a:xfrm>
                  <a:off x="2168" y="3456"/>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7" name="Group 181"/>
              <p:cNvGrpSpPr>
                <a:grpSpLocks/>
              </p:cNvGrpSpPr>
              <p:nvPr/>
            </p:nvGrpSpPr>
            <p:grpSpPr bwMode="auto">
              <a:xfrm>
                <a:off x="2610" y="3456"/>
                <a:ext cx="522" cy="384"/>
                <a:chOff x="2610" y="3456"/>
                <a:chExt cx="522" cy="384"/>
              </a:xfrm>
            </p:grpSpPr>
            <p:sp>
              <p:nvSpPr>
                <p:cNvPr id="86" name="Rectangle 182"/>
                <p:cNvSpPr>
                  <a:spLocks noChangeArrowheads="1"/>
                </p:cNvSpPr>
                <p:nvPr/>
              </p:nvSpPr>
              <p:spPr bwMode="auto">
                <a:xfrm>
                  <a:off x="2653" y="3456"/>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考务科</a:t>
                  </a:r>
                </a:p>
                <a:p>
                  <a:pPr algn="ctr"/>
                  <a:endParaRPr kumimoji="1" lang="zh-CN" altLang="en-US" sz="1600">
                    <a:latin typeface="楷体" panose="02010609060101010101" pitchFamily="49" charset="-122"/>
                    <a:ea typeface="楷体" panose="02010609060101010101" pitchFamily="49" charset="-122"/>
                  </a:endParaRPr>
                </a:p>
              </p:txBody>
            </p:sp>
            <p:sp>
              <p:nvSpPr>
                <p:cNvPr id="87" name="Rectangle 183"/>
                <p:cNvSpPr>
                  <a:spLocks noChangeArrowheads="1"/>
                </p:cNvSpPr>
                <p:nvPr/>
              </p:nvSpPr>
              <p:spPr bwMode="auto">
                <a:xfrm>
                  <a:off x="2610" y="3456"/>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8" name="Group 184"/>
              <p:cNvGrpSpPr>
                <a:grpSpLocks/>
              </p:cNvGrpSpPr>
              <p:nvPr/>
            </p:nvGrpSpPr>
            <p:grpSpPr bwMode="auto">
              <a:xfrm>
                <a:off x="0" y="3840"/>
                <a:ext cx="522" cy="384"/>
                <a:chOff x="0" y="3840"/>
                <a:chExt cx="522" cy="384"/>
              </a:xfrm>
            </p:grpSpPr>
            <p:sp>
              <p:nvSpPr>
                <p:cNvPr id="84" name="Rectangle 185"/>
                <p:cNvSpPr>
                  <a:spLocks noChangeArrowheads="1"/>
                </p:cNvSpPr>
                <p:nvPr/>
              </p:nvSpPr>
              <p:spPr bwMode="auto">
                <a:xfrm>
                  <a:off x="43" y="384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10</a:t>
                  </a:r>
                </a:p>
                <a:p>
                  <a:pPr algn="ctr"/>
                  <a:endParaRPr kumimoji="1" lang="zh-CN" altLang="en-US" sz="1600">
                    <a:latin typeface="楷体" panose="02010609060101010101" pitchFamily="49" charset="-122"/>
                    <a:ea typeface="楷体" panose="02010609060101010101" pitchFamily="49" charset="-122"/>
                  </a:endParaRPr>
                </a:p>
              </p:txBody>
            </p:sp>
            <p:sp>
              <p:nvSpPr>
                <p:cNvPr id="85" name="Rectangle 186"/>
                <p:cNvSpPr>
                  <a:spLocks noChangeArrowheads="1"/>
                </p:cNvSpPr>
                <p:nvPr/>
              </p:nvSpPr>
              <p:spPr bwMode="auto">
                <a:xfrm>
                  <a:off x="0" y="384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69" name="Group 187"/>
              <p:cNvGrpSpPr>
                <a:grpSpLocks/>
              </p:cNvGrpSpPr>
              <p:nvPr/>
            </p:nvGrpSpPr>
            <p:grpSpPr bwMode="auto">
              <a:xfrm>
                <a:off x="522" y="3840"/>
                <a:ext cx="522" cy="384"/>
                <a:chOff x="522" y="3840"/>
                <a:chExt cx="522" cy="384"/>
              </a:xfrm>
            </p:grpSpPr>
            <p:sp>
              <p:nvSpPr>
                <p:cNvPr id="82" name="Rectangle 188"/>
                <p:cNvSpPr>
                  <a:spLocks noChangeArrowheads="1"/>
                </p:cNvSpPr>
                <p:nvPr/>
              </p:nvSpPr>
              <p:spPr bwMode="auto">
                <a:xfrm>
                  <a:off x="565" y="384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李冰</a:t>
                  </a:r>
                </a:p>
                <a:p>
                  <a:pPr algn="ctr"/>
                  <a:endParaRPr kumimoji="1" lang="zh-CN" altLang="en-US" sz="1600">
                    <a:latin typeface="楷体" panose="02010609060101010101" pitchFamily="49" charset="-122"/>
                    <a:ea typeface="楷体" panose="02010609060101010101" pitchFamily="49" charset="-122"/>
                  </a:endParaRPr>
                </a:p>
              </p:txBody>
            </p:sp>
            <p:sp>
              <p:nvSpPr>
                <p:cNvPr id="83" name="Rectangle 189"/>
                <p:cNvSpPr>
                  <a:spLocks noChangeArrowheads="1"/>
                </p:cNvSpPr>
                <p:nvPr/>
              </p:nvSpPr>
              <p:spPr bwMode="auto">
                <a:xfrm>
                  <a:off x="522" y="384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70" name="Group 190"/>
              <p:cNvGrpSpPr>
                <a:grpSpLocks/>
              </p:cNvGrpSpPr>
              <p:nvPr/>
            </p:nvGrpSpPr>
            <p:grpSpPr bwMode="auto">
              <a:xfrm>
                <a:off x="1044" y="3840"/>
                <a:ext cx="442" cy="384"/>
                <a:chOff x="1044" y="3840"/>
                <a:chExt cx="442" cy="384"/>
              </a:xfrm>
            </p:grpSpPr>
            <p:sp>
              <p:nvSpPr>
                <p:cNvPr id="80" name="Rectangle 191"/>
                <p:cNvSpPr>
                  <a:spLocks noChangeArrowheads="1"/>
                </p:cNvSpPr>
                <p:nvPr/>
              </p:nvSpPr>
              <p:spPr bwMode="auto">
                <a:xfrm>
                  <a:off x="1087" y="384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男</a:t>
                  </a:r>
                </a:p>
                <a:p>
                  <a:pPr algn="ctr"/>
                  <a:endParaRPr kumimoji="1" lang="zh-CN" altLang="en-US" sz="1600">
                    <a:latin typeface="楷体" panose="02010609060101010101" pitchFamily="49" charset="-122"/>
                    <a:ea typeface="楷体" panose="02010609060101010101" pitchFamily="49" charset="-122"/>
                  </a:endParaRPr>
                </a:p>
              </p:txBody>
            </p:sp>
            <p:sp>
              <p:nvSpPr>
                <p:cNvPr id="81" name="Rectangle 192"/>
                <p:cNvSpPr>
                  <a:spLocks noChangeArrowheads="1"/>
                </p:cNvSpPr>
                <p:nvPr/>
              </p:nvSpPr>
              <p:spPr bwMode="auto">
                <a:xfrm>
                  <a:off x="1044" y="3840"/>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71" name="Group 193"/>
              <p:cNvGrpSpPr>
                <a:grpSpLocks/>
              </p:cNvGrpSpPr>
              <p:nvPr/>
            </p:nvGrpSpPr>
            <p:grpSpPr bwMode="auto">
              <a:xfrm>
                <a:off x="1486" y="3840"/>
                <a:ext cx="682" cy="384"/>
                <a:chOff x="1486" y="3840"/>
                <a:chExt cx="682" cy="384"/>
              </a:xfrm>
            </p:grpSpPr>
            <p:sp>
              <p:nvSpPr>
                <p:cNvPr id="78" name="Rectangle 194"/>
                <p:cNvSpPr>
                  <a:spLocks noChangeArrowheads="1"/>
                </p:cNvSpPr>
                <p:nvPr/>
              </p:nvSpPr>
              <p:spPr bwMode="auto">
                <a:xfrm>
                  <a:off x="1529" y="3840"/>
                  <a:ext cx="5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楷体" panose="02010609060101010101" pitchFamily="49" charset="-122"/>
                      <a:ea typeface="楷体" panose="02010609060101010101" pitchFamily="49" charset="-122"/>
                    </a:rPr>
                    <a:t>1966</a:t>
                  </a:r>
                  <a:r>
                    <a:rPr kumimoji="1" lang="zh-CN" altLang="en-US" sz="1600">
                      <a:latin typeface="楷体" panose="02010609060101010101" pitchFamily="49" charset="-122"/>
                      <a:ea typeface="楷体" panose="02010609060101010101" pitchFamily="49" charset="-122"/>
                    </a:rPr>
                    <a:t>年</a:t>
                  </a:r>
                  <a:r>
                    <a:rPr kumimoji="1" lang="en-US" altLang="zh-CN" sz="1600">
                      <a:latin typeface="楷体" panose="02010609060101010101" pitchFamily="49" charset="-122"/>
                      <a:ea typeface="楷体" panose="02010609060101010101" pitchFamily="49" charset="-122"/>
                    </a:rPr>
                    <a:t>7</a:t>
                  </a:r>
                  <a:r>
                    <a:rPr kumimoji="1" lang="zh-CN" altLang="en-US" sz="1600">
                      <a:latin typeface="楷体" panose="02010609060101010101" pitchFamily="49" charset="-122"/>
                      <a:ea typeface="楷体" panose="02010609060101010101" pitchFamily="49" charset="-122"/>
                    </a:rPr>
                    <a:t>月</a:t>
                  </a:r>
                </a:p>
                <a:p>
                  <a:pPr algn="ctr"/>
                  <a:endParaRPr kumimoji="1" lang="zh-CN" altLang="en-US" sz="1600">
                    <a:latin typeface="楷体" panose="02010609060101010101" pitchFamily="49" charset="-122"/>
                    <a:ea typeface="楷体" panose="02010609060101010101" pitchFamily="49" charset="-122"/>
                  </a:endParaRPr>
                </a:p>
              </p:txBody>
            </p:sp>
            <p:sp>
              <p:nvSpPr>
                <p:cNvPr id="79" name="Rectangle 195"/>
                <p:cNvSpPr>
                  <a:spLocks noChangeArrowheads="1"/>
                </p:cNvSpPr>
                <p:nvPr/>
              </p:nvSpPr>
              <p:spPr bwMode="auto">
                <a:xfrm>
                  <a:off x="1486" y="3840"/>
                  <a:ext cx="6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72" name="Group 196"/>
              <p:cNvGrpSpPr>
                <a:grpSpLocks/>
              </p:cNvGrpSpPr>
              <p:nvPr/>
            </p:nvGrpSpPr>
            <p:grpSpPr bwMode="auto">
              <a:xfrm>
                <a:off x="2168" y="3840"/>
                <a:ext cx="442" cy="384"/>
                <a:chOff x="2168" y="3840"/>
                <a:chExt cx="442" cy="384"/>
              </a:xfrm>
            </p:grpSpPr>
            <p:sp>
              <p:nvSpPr>
                <p:cNvPr id="76" name="Rectangle 197"/>
                <p:cNvSpPr>
                  <a:spLocks noChangeArrowheads="1"/>
                </p:cNvSpPr>
                <p:nvPr/>
              </p:nvSpPr>
              <p:spPr bwMode="auto">
                <a:xfrm>
                  <a:off x="2211" y="384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科员</a:t>
                  </a:r>
                </a:p>
                <a:p>
                  <a:pPr algn="ctr"/>
                  <a:endParaRPr kumimoji="1" lang="zh-CN" altLang="en-US" sz="1600">
                    <a:latin typeface="楷体" panose="02010609060101010101" pitchFamily="49" charset="-122"/>
                    <a:ea typeface="楷体" panose="02010609060101010101" pitchFamily="49" charset="-122"/>
                  </a:endParaRPr>
                </a:p>
              </p:txBody>
            </p:sp>
            <p:sp>
              <p:nvSpPr>
                <p:cNvPr id="77" name="Rectangle 198"/>
                <p:cNvSpPr>
                  <a:spLocks noChangeArrowheads="1"/>
                </p:cNvSpPr>
                <p:nvPr/>
              </p:nvSpPr>
              <p:spPr bwMode="auto">
                <a:xfrm>
                  <a:off x="2168" y="3840"/>
                  <a:ext cx="4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nvGrpSpPr>
              <p:cNvPr id="73" name="Group 199"/>
              <p:cNvGrpSpPr>
                <a:grpSpLocks/>
              </p:cNvGrpSpPr>
              <p:nvPr/>
            </p:nvGrpSpPr>
            <p:grpSpPr bwMode="auto">
              <a:xfrm>
                <a:off x="2610" y="3840"/>
                <a:ext cx="522" cy="384"/>
                <a:chOff x="2610" y="3840"/>
                <a:chExt cx="522" cy="384"/>
              </a:xfrm>
            </p:grpSpPr>
            <p:sp>
              <p:nvSpPr>
                <p:cNvPr id="74" name="Rectangle 200"/>
                <p:cNvSpPr>
                  <a:spLocks noChangeArrowheads="1"/>
                </p:cNvSpPr>
                <p:nvPr/>
              </p:nvSpPr>
              <p:spPr bwMode="auto">
                <a:xfrm>
                  <a:off x="2653" y="3840"/>
                  <a:ext cx="4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2667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667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667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667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667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楷体" panose="02010609060101010101" pitchFamily="49" charset="-122"/>
                      <a:ea typeface="楷体" panose="02010609060101010101" pitchFamily="49" charset="-122"/>
                    </a:rPr>
                    <a:t>办公室</a:t>
                  </a:r>
                </a:p>
                <a:p>
                  <a:pPr algn="ctr"/>
                  <a:endParaRPr kumimoji="1" lang="zh-CN" altLang="en-US" sz="1600">
                    <a:latin typeface="楷体" panose="02010609060101010101" pitchFamily="49" charset="-122"/>
                    <a:ea typeface="楷体" panose="02010609060101010101" pitchFamily="49" charset="-122"/>
                  </a:endParaRPr>
                </a:p>
              </p:txBody>
            </p:sp>
            <p:sp>
              <p:nvSpPr>
                <p:cNvPr id="75" name="Rectangle 201"/>
                <p:cNvSpPr>
                  <a:spLocks noChangeArrowheads="1"/>
                </p:cNvSpPr>
                <p:nvPr/>
              </p:nvSpPr>
              <p:spPr bwMode="auto">
                <a:xfrm>
                  <a:off x="2610" y="3840"/>
                  <a:ext cx="5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grpSp>
        <p:sp>
          <p:nvSpPr>
            <p:cNvPr id="7" name="Rectangle 202"/>
            <p:cNvSpPr>
              <a:spLocks noChangeArrowheads="1"/>
            </p:cNvSpPr>
            <p:nvPr/>
          </p:nvSpPr>
          <p:spPr bwMode="auto">
            <a:xfrm>
              <a:off x="-3" y="-3"/>
              <a:ext cx="3138" cy="4230"/>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grpSp>
      <p:sp>
        <p:nvSpPr>
          <p:cNvPr id="206" name="Text Box 203"/>
          <p:cNvSpPr txBox="1">
            <a:spLocks noChangeArrowheads="1"/>
          </p:cNvSpPr>
          <p:nvPr/>
        </p:nvSpPr>
        <p:spPr bwMode="auto">
          <a:xfrm>
            <a:off x="2197769" y="5353370"/>
            <a:ext cx="8210550" cy="1200150"/>
          </a:xfrm>
          <a:prstGeom prst="rect">
            <a:avLst/>
          </a:prstGeom>
          <a:solidFill>
            <a:schemeClr val="accent5"/>
          </a:solidFill>
          <a:ln w="9525">
            <a:noFill/>
            <a:miter lim="800000"/>
            <a:headEnd/>
            <a:tailEnd/>
          </a:ln>
        </p:spPr>
        <p:txBody>
          <a:bodyPr>
            <a:spAutoFit/>
          </a:bodyPr>
          <a:lstStyle/>
          <a:p>
            <a:pPr>
              <a:spcBef>
                <a:spcPct val="50000"/>
              </a:spcBef>
              <a:defRPr/>
            </a:pPr>
            <a:r>
              <a:rPr kumimoji="1" lang="zh-CN" altLang="en-US" sz="2400" dirty="0">
                <a:latin typeface="楷体" panose="02010609060101010101" pitchFamily="49" charset="-122"/>
                <a:ea typeface="楷体" panose="02010609060101010101" pitchFamily="49" charset="-122"/>
              </a:rPr>
              <a:t>表中共有</a:t>
            </a:r>
            <a:r>
              <a:rPr kumimoji="1" lang="en-US" altLang="zh-CN" sz="2400" dirty="0">
                <a:latin typeface="楷体" panose="02010609060101010101" pitchFamily="49" charset="-122"/>
                <a:ea typeface="楷体" panose="02010609060101010101" pitchFamily="49" charset="-122"/>
              </a:rPr>
              <a:t>10</a:t>
            </a:r>
            <a:r>
              <a:rPr kumimoji="1" lang="zh-CN" altLang="en-US" sz="2400" dirty="0">
                <a:latin typeface="楷体" panose="02010609060101010101" pitchFamily="49" charset="-122"/>
                <a:ea typeface="楷体" panose="02010609060101010101" pitchFamily="49" charset="-122"/>
              </a:rPr>
              <a:t>条职工记录，每条职工记录都由</a:t>
            </a:r>
            <a:r>
              <a:rPr kumimoji="1" lang="en-US" altLang="zh-CN" sz="2400" dirty="0">
                <a:latin typeface="楷体" panose="02010609060101010101" pitchFamily="49" charset="-122"/>
                <a:ea typeface="楷体" panose="02010609060101010101" pitchFamily="49" charset="-122"/>
              </a:rPr>
              <a:t>6</a:t>
            </a:r>
            <a:r>
              <a:rPr kumimoji="1" lang="zh-CN" altLang="en-US" sz="2400" dirty="0">
                <a:latin typeface="楷体" panose="02010609060101010101" pitchFamily="49" charset="-122"/>
                <a:ea typeface="楷体" panose="02010609060101010101" pitchFamily="49" charset="-122"/>
              </a:rPr>
              <a:t>个数据项组成，每条职工记录的职工号各不相同，我们将用职工号来代表整个职工记录。 </a:t>
            </a:r>
          </a:p>
        </p:txBody>
      </p:sp>
    </p:spTree>
    <p:extLst>
      <p:ext uri="{BB962C8B-B14F-4D97-AF65-F5344CB8AC3E}">
        <p14:creationId xmlns:p14="http://schemas.microsoft.com/office/powerpoint/2010/main" val="3302417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1436914" y="859783"/>
            <a:ext cx="9149611" cy="437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900"/>
              </a:lnSpc>
              <a:spcBef>
                <a:spcPct val="0"/>
              </a:spcBef>
              <a:buClr>
                <a:srgbClr val="FF0000"/>
              </a:buClr>
              <a:buSzPct val="100000"/>
            </a:pPr>
            <a:r>
              <a:rPr lang="zh-CN" altLang="en-US" sz="3000"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例，证明 </a:t>
            </a:r>
            <a:r>
              <a:rPr lang="en-US" altLang="zh-CN" b="1" dirty="0">
                <a:latin typeface="Times New Roman" panose="02020603050405020304" pitchFamily="18" charset="0"/>
                <a:ea typeface="楷体" panose="02010609060101010101" pitchFamily="49" charset="-122"/>
              </a:rPr>
              <a:t>f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3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2 </a:t>
            </a:r>
            <a:r>
              <a:rPr lang="zh-CN" altLang="en-US" b="1" dirty="0">
                <a:latin typeface="Times New Roman" panose="02020603050405020304" pitchFamily="18" charset="0"/>
                <a:ea typeface="楷体" panose="02010609060101010101" pitchFamily="49" charset="-122"/>
              </a:rPr>
              <a:t>是 </a:t>
            </a:r>
            <a:r>
              <a:rPr lang="en-US" altLang="zh-CN" b="1" dirty="0">
                <a:latin typeface="Times New Roman" panose="02020603050405020304" pitchFamily="18" charset="0"/>
                <a:ea typeface="楷体" panose="02010609060101010101" pitchFamily="49" charset="-122"/>
              </a:rPr>
              <a:t>O(n) .</a:t>
            </a:r>
          </a:p>
          <a:p>
            <a:pPr marL="0" indent="0">
              <a:lnSpc>
                <a:spcPts val="3900"/>
              </a:lnSpc>
              <a:spcBef>
                <a:spcPct val="0"/>
              </a:spcBef>
              <a:buFont typeface="Wingdings" panose="05000000000000000000" pitchFamily="2" charset="2"/>
              <a:buNone/>
            </a:pPr>
            <a:r>
              <a:rPr lang="zh-CN" altLang="en-US" b="1" dirty="0">
                <a:latin typeface="Times New Roman" panose="02020603050405020304" pitchFamily="18" charset="0"/>
                <a:ea typeface="楷体" panose="02010609060101010101" pitchFamily="49" charset="-122"/>
              </a:rPr>
              <a:t>证明：由大</a:t>
            </a:r>
            <a:r>
              <a:rPr lang="en-US" altLang="zh-CN" b="1" dirty="0">
                <a:latin typeface="Times New Roman" panose="02020603050405020304" pitchFamily="18" charset="0"/>
                <a:ea typeface="楷体" panose="02010609060101010101" pitchFamily="49" charset="-122"/>
              </a:rPr>
              <a:t>O</a:t>
            </a:r>
            <a:r>
              <a:rPr lang="zh-CN" altLang="en-US" b="1" dirty="0">
                <a:latin typeface="Times New Roman" panose="02020603050405020304" pitchFamily="18" charset="0"/>
                <a:ea typeface="楷体" panose="02010609060101010101" pitchFamily="49" charset="-122"/>
              </a:rPr>
              <a:t>之定义，存在</a:t>
            </a:r>
            <a:r>
              <a:rPr lang="en-US" altLang="zh-CN" b="1" dirty="0">
                <a:latin typeface="Times New Roman" panose="02020603050405020304" pitchFamily="18" charset="0"/>
                <a:ea typeface="楷体" panose="02010609060101010101" pitchFamily="49" charset="-122"/>
              </a:rPr>
              <a:t>C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3</a:t>
            </a:r>
            <a:r>
              <a:rPr lang="zh-CN" altLang="en-US" b="1"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n</a:t>
            </a:r>
            <a:r>
              <a:rPr lang="en-US" altLang="zh-CN" b="1" baseline="-25000" dirty="0">
                <a:latin typeface="Times New Roman" panose="02020603050405020304" pitchFamily="18" charset="0"/>
                <a:ea typeface="楷体" panose="02010609060101010101" pitchFamily="49" charset="-122"/>
              </a:rPr>
              <a:t>0</a:t>
            </a:r>
            <a:r>
              <a:rPr lang="en-US" altLang="zh-CN" b="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1</a:t>
            </a:r>
            <a:r>
              <a:rPr lang="zh-CN" altLang="en-US" b="1" dirty="0">
                <a:latin typeface="Times New Roman" panose="02020603050405020304" pitchFamily="18" charset="0"/>
                <a:ea typeface="楷体" panose="02010609060101010101" pitchFamily="49" charset="-122"/>
              </a:rPr>
              <a:t>，使得对任意的 </a:t>
            </a:r>
            <a:r>
              <a:rPr lang="en-US" altLang="zh-CN" b="1" dirty="0">
                <a:latin typeface="Times New Roman" panose="02020603050405020304" pitchFamily="18" charset="0"/>
                <a:ea typeface="楷体" panose="02010609060101010101" pitchFamily="49" charset="-122"/>
              </a:rPr>
              <a:t>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n</a:t>
            </a:r>
            <a:r>
              <a:rPr lang="en-US" altLang="zh-CN" b="1" baseline="-25000" dirty="0">
                <a:latin typeface="Times New Roman" panose="02020603050405020304" pitchFamily="18" charset="0"/>
                <a:ea typeface="楷体" panose="02010609060101010101" pitchFamily="49" charset="-122"/>
              </a:rPr>
              <a:t>0</a:t>
            </a: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，有</a:t>
            </a:r>
            <a:endParaRPr lang="zh-CN" altLang="pt-BR" b="1" dirty="0">
              <a:latin typeface="Times New Roman" panose="02020603050405020304" pitchFamily="18" charset="0"/>
              <a:ea typeface="楷体" panose="02010609060101010101" pitchFamily="49" charset="-122"/>
            </a:endParaRPr>
          </a:p>
          <a:p>
            <a:pPr marL="0" indent="0">
              <a:lnSpc>
                <a:spcPts val="3900"/>
              </a:lnSpc>
              <a:spcBef>
                <a:spcPct val="0"/>
              </a:spcBef>
              <a:buFont typeface="Wingdings" panose="05000000000000000000" pitchFamily="2" charset="2"/>
              <a:buNone/>
            </a:pPr>
            <a:r>
              <a:rPr lang="pt-BR" altLang="zh-CN" b="1" dirty="0">
                <a:latin typeface="Times New Roman" panose="02020603050405020304" pitchFamily="18" charset="0"/>
                <a:ea typeface="楷体" panose="02010609060101010101" pitchFamily="49" charset="-122"/>
              </a:rPr>
              <a:t>          3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2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 3 n  </a:t>
            </a:r>
            <a:r>
              <a:rPr lang="zh-CN" altLang="pt-BR" b="1" dirty="0">
                <a:latin typeface="Times New Roman" panose="02020603050405020304" pitchFamily="18" charset="0"/>
                <a:ea typeface="楷体" panose="02010609060101010101" pitchFamily="49" charset="-122"/>
              </a:rPr>
              <a:t>即 </a:t>
            </a:r>
            <a:r>
              <a:rPr lang="pt-BR" altLang="zh-CN" b="1" dirty="0">
                <a:latin typeface="Times New Roman" panose="02020603050405020304" pitchFamily="18" charset="0"/>
                <a:ea typeface="楷体" panose="02010609060101010101" pitchFamily="49" charset="-122"/>
              </a:rPr>
              <a:t>f(n)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Cg(n) .</a:t>
            </a:r>
          </a:p>
          <a:p>
            <a:pPr marL="0" indent="0">
              <a:lnSpc>
                <a:spcPts val="3900"/>
              </a:lnSpc>
              <a:spcBef>
                <a:spcPts val="1800"/>
              </a:spcBef>
              <a:buClr>
                <a:srgbClr val="FF0000"/>
              </a:buClr>
              <a:buSzPct val="100000"/>
            </a:pPr>
            <a:r>
              <a:rPr lang="zh-CN" altLang="pt-BR" b="1" dirty="0">
                <a:latin typeface="Times New Roman" panose="02020603050405020304" pitchFamily="18" charset="0"/>
                <a:ea typeface="楷体" panose="02010609060101010101" pitchFamily="49" charset="-122"/>
              </a:rPr>
              <a:t> 例</a:t>
            </a:r>
            <a:r>
              <a:rPr lang="zh-CN" altLang="en-US" b="1" dirty="0">
                <a:latin typeface="Times New Roman" panose="02020603050405020304" pitchFamily="18" charset="0"/>
                <a:ea typeface="楷体" panose="02010609060101010101" pitchFamily="49" charset="-122"/>
              </a:rPr>
              <a:t>，证明</a:t>
            </a:r>
            <a:r>
              <a:rPr lang="pt-BR" altLang="zh-CN" b="1" dirty="0">
                <a:latin typeface="Times New Roman" panose="02020603050405020304" pitchFamily="18" charset="0"/>
                <a:ea typeface="楷体" panose="02010609060101010101" pitchFamily="49" charset="-122"/>
              </a:rPr>
              <a:t>  f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 3 log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loglog n </a:t>
            </a:r>
            <a:r>
              <a:rPr lang="zh-CN" altLang="pt-BR" b="1" dirty="0">
                <a:latin typeface="Times New Roman" panose="02020603050405020304" pitchFamily="18" charset="0"/>
                <a:ea typeface="楷体" panose="02010609060101010101" pitchFamily="49" charset="-122"/>
              </a:rPr>
              <a:t>是 </a:t>
            </a:r>
            <a:r>
              <a:rPr lang="pt-BR" altLang="zh-CN" b="1" dirty="0">
                <a:latin typeface="Times New Roman" panose="02020603050405020304" pitchFamily="18" charset="0"/>
                <a:ea typeface="楷体" panose="02010609060101010101" pitchFamily="49" charset="-122"/>
              </a:rPr>
              <a:t>O (logn)</a:t>
            </a:r>
          </a:p>
          <a:p>
            <a:pPr marL="0" indent="0">
              <a:lnSpc>
                <a:spcPts val="3900"/>
              </a:lnSpc>
              <a:spcBef>
                <a:spcPct val="0"/>
              </a:spcBef>
              <a:buFont typeface="Wingdings" panose="05000000000000000000" pitchFamily="2" charset="2"/>
              <a:buNone/>
            </a:pPr>
            <a:r>
              <a:rPr lang="zh-CN" altLang="pt-BR" b="1" dirty="0">
                <a:latin typeface="Times New Roman" panose="02020603050405020304" pitchFamily="18" charset="0"/>
                <a:ea typeface="楷体" panose="02010609060101010101" pitchFamily="49" charset="-122"/>
              </a:rPr>
              <a:t>证明：由大</a:t>
            </a:r>
            <a:r>
              <a:rPr lang="pt-BR" altLang="zh-CN" b="1" dirty="0">
                <a:latin typeface="Times New Roman" panose="02020603050405020304" pitchFamily="18" charset="0"/>
                <a:ea typeface="楷体" panose="02010609060101010101" pitchFamily="49" charset="-122"/>
              </a:rPr>
              <a:t>O</a:t>
            </a:r>
            <a:r>
              <a:rPr lang="zh-CN" altLang="en-US" b="1" dirty="0">
                <a:latin typeface="Times New Roman" panose="02020603050405020304" pitchFamily="18" charset="0"/>
                <a:ea typeface="楷体" panose="02010609060101010101" pitchFamily="49" charset="-122"/>
              </a:rPr>
              <a:t>之</a:t>
            </a:r>
            <a:r>
              <a:rPr lang="zh-CN" altLang="pt-BR" b="1" dirty="0">
                <a:latin typeface="Times New Roman" panose="02020603050405020304" pitchFamily="18" charset="0"/>
                <a:ea typeface="楷体" panose="02010609060101010101" pitchFamily="49" charset="-122"/>
              </a:rPr>
              <a:t>定义，存在</a:t>
            </a:r>
            <a:r>
              <a:rPr lang="pt-BR" altLang="zh-CN" b="1" dirty="0">
                <a:latin typeface="Times New Roman" panose="02020603050405020304" pitchFamily="18" charset="0"/>
                <a:ea typeface="楷体" panose="02010609060101010101" pitchFamily="49" charset="-122"/>
              </a:rPr>
              <a:t>C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4</a:t>
            </a:r>
            <a:r>
              <a:rPr lang="zh-CN" altLang="pt-BR" b="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rPr>
              <a:t>n</a:t>
            </a:r>
            <a:r>
              <a:rPr lang="en-US" altLang="zh-CN" b="1" baseline="-25000" dirty="0">
                <a:latin typeface="Times New Roman" panose="02020603050405020304" pitchFamily="18" charset="0"/>
                <a:ea typeface="楷体" panose="02010609060101010101" pitchFamily="49" charset="-122"/>
              </a:rPr>
              <a:t>0</a:t>
            </a:r>
            <a:r>
              <a:rPr lang="pt-BR" altLang="zh-CN" b="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2</a:t>
            </a:r>
            <a:r>
              <a:rPr lang="zh-CN" altLang="pt-BR" b="1" dirty="0">
                <a:latin typeface="Times New Roman" panose="02020603050405020304" pitchFamily="18" charset="0"/>
                <a:ea typeface="楷体" panose="02010609060101010101" pitchFamily="49" charset="-122"/>
              </a:rPr>
              <a:t>，使得对任意的 </a:t>
            </a:r>
            <a:r>
              <a:rPr lang="pt-BR" altLang="zh-CN" b="1" dirty="0">
                <a:latin typeface="Times New Roman" panose="02020603050405020304" pitchFamily="18" charset="0"/>
                <a:ea typeface="楷体" panose="02010609060101010101" pitchFamily="49" charset="-122"/>
              </a:rPr>
              <a:t>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n</a:t>
            </a:r>
            <a:r>
              <a:rPr lang="en-US" altLang="zh-CN" b="1" baseline="-25000" dirty="0">
                <a:latin typeface="Times New Roman" panose="02020603050405020304" pitchFamily="18" charset="0"/>
                <a:ea typeface="楷体" panose="02010609060101010101" pitchFamily="49" charset="-122"/>
              </a:rPr>
              <a:t>0</a:t>
            </a:r>
            <a:r>
              <a:rPr lang="pt-BR" altLang="zh-CN" b="1" dirty="0">
                <a:latin typeface="Times New Roman" panose="02020603050405020304" pitchFamily="18" charset="0"/>
                <a:ea typeface="楷体" panose="02010609060101010101" pitchFamily="49" charset="-122"/>
              </a:rPr>
              <a:t> </a:t>
            </a:r>
            <a:r>
              <a:rPr lang="zh-CN" altLang="pt-BR" b="1" dirty="0">
                <a:latin typeface="Times New Roman" panose="02020603050405020304" pitchFamily="18" charset="0"/>
                <a:ea typeface="楷体" panose="02010609060101010101" pitchFamily="49" charset="-122"/>
              </a:rPr>
              <a:t>，有</a:t>
            </a:r>
          </a:p>
          <a:p>
            <a:pPr marL="0" indent="0">
              <a:lnSpc>
                <a:spcPts val="3900"/>
              </a:lnSpc>
              <a:spcBef>
                <a:spcPct val="0"/>
              </a:spcBef>
              <a:buFont typeface="Wingdings" panose="05000000000000000000" pitchFamily="2" charset="2"/>
              <a:buNone/>
            </a:pPr>
            <a:r>
              <a:rPr lang="pt-BR" altLang="zh-CN" b="1" dirty="0">
                <a:latin typeface="Times New Roman" panose="02020603050405020304" pitchFamily="18" charset="0"/>
                <a:ea typeface="楷体" panose="02010609060101010101" pitchFamily="49" charset="-122"/>
              </a:rPr>
              <a:t>3 log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loglog 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4 logn</a:t>
            </a:r>
            <a:r>
              <a:rPr lang="zh-CN" altLang="pt-BR" b="1" dirty="0">
                <a:latin typeface="Times New Roman" panose="02020603050405020304" pitchFamily="18" charset="0"/>
                <a:ea typeface="楷体" panose="02010609060101010101" pitchFamily="49" charset="-122"/>
              </a:rPr>
              <a:t>，即 </a:t>
            </a:r>
            <a:r>
              <a:rPr lang="pt-BR" altLang="zh-CN" b="1" dirty="0">
                <a:latin typeface="Times New Roman" panose="02020603050405020304" pitchFamily="18" charset="0"/>
                <a:ea typeface="楷体" panose="02010609060101010101" pitchFamily="49" charset="-122"/>
              </a:rPr>
              <a:t>f(n)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Cg(n) .</a:t>
            </a:r>
            <a:endParaRPr lang="zh-CN" altLang="en-US" b="1" dirty="0">
              <a:latin typeface="Times New Roman" panose="02020603050405020304" pitchFamily="18" charset="0"/>
              <a:ea typeface="楷体" panose="02010609060101010101" pitchFamily="49" charset="-122"/>
            </a:endParaRPr>
          </a:p>
        </p:txBody>
      </p:sp>
      <p:cxnSp>
        <p:nvCxnSpPr>
          <p:cNvPr id="4" name="直接箭头连接符 3"/>
          <p:cNvCxnSpPr>
            <a:cxnSpLocks noChangeShapeType="1"/>
          </p:cNvCxnSpPr>
          <p:nvPr/>
        </p:nvCxnSpPr>
        <p:spPr bwMode="auto">
          <a:xfrm>
            <a:off x="2593463" y="5808021"/>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grpSp>
        <p:nvGrpSpPr>
          <p:cNvPr id="5" name="组合 4"/>
          <p:cNvGrpSpPr>
            <a:grpSpLocks/>
          </p:cNvGrpSpPr>
          <p:nvPr/>
        </p:nvGrpSpPr>
        <p:grpSpPr bwMode="auto">
          <a:xfrm>
            <a:off x="2282563" y="2593464"/>
            <a:ext cx="5018887" cy="3722108"/>
            <a:chOff x="791580" y="2301114"/>
            <a:chExt cx="4069479" cy="3932687"/>
          </a:xfrm>
          <a:solidFill>
            <a:schemeClr val="bg1"/>
          </a:solidFill>
        </p:grpSpPr>
        <p:sp>
          <p:nvSpPr>
            <p:cNvPr id="6" name="TextBox 1"/>
            <p:cNvSpPr txBox="1">
              <a:spLocks noChangeArrowheads="1"/>
            </p:cNvSpPr>
            <p:nvPr/>
          </p:nvSpPr>
          <p:spPr bwMode="auto">
            <a:xfrm>
              <a:off x="791580" y="5193196"/>
              <a:ext cx="3493073" cy="1040605"/>
            </a:xfrm>
            <a:prstGeom prst="rect">
              <a:avLst/>
            </a:prstGeom>
            <a:grpFill/>
            <a:ln w="25400">
              <a:solidFill>
                <a:srgbClr val="0070C0"/>
              </a:solidFill>
              <a:miter lim="800000"/>
              <a:headEnd/>
              <a:tailEnd/>
            </a:ln>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r>
                <a:rPr kumimoji="1" lang="zh-CN" altLang="en-US" sz="2900" b="1" dirty="0">
                  <a:latin typeface="楷体" panose="02010609060101010101" pitchFamily="49" charset="-122"/>
                  <a:ea typeface="楷体" panose="02010609060101010101" pitchFamily="49" charset="-122"/>
                </a:rPr>
                <a:t>上述证明过程在于</a:t>
              </a:r>
              <a:r>
                <a:rPr kumimoji="1" lang="en-US" altLang="zh-CN" sz="2900" b="1" dirty="0">
                  <a:latin typeface="楷体" panose="02010609060101010101" pitchFamily="49" charset="-122"/>
                  <a:ea typeface="楷体" panose="02010609060101010101" pitchFamily="49" charset="-122"/>
                </a:rPr>
                <a:t>,</a:t>
              </a:r>
              <a:r>
                <a:rPr kumimoji="1" lang="zh-CN" altLang="en-US" sz="2900" b="1" dirty="0">
                  <a:latin typeface="楷体" panose="02010609060101010101" pitchFamily="49" charset="-122"/>
                  <a:ea typeface="楷体" panose="02010609060101010101" pitchFamily="49" charset="-122"/>
                </a:rPr>
                <a:t>我们需要找到更为合适的 </a:t>
              </a:r>
              <a:r>
                <a:rPr kumimoji="1" lang="en-US" altLang="zh-CN" sz="2900" b="1" dirty="0">
                  <a:latin typeface="楷体" panose="02010609060101010101" pitchFamily="49" charset="-122"/>
                  <a:ea typeface="楷体" panose="02010609060101010101" pitchFamily="49" charset="-122"/>
                </a:rPr>
                <a:t>g(n)</a:t>
              </a:r>
              <a:endParaRPr kumimoji="1" lang="zh-CN" altLang="en-US" sz="2900" b="1" dirty="0">
                <a:latin typeface="楷体" panose="02010609060101010101" pitchFamily="49" charset="-122"/>
                <a:ea typeface="楷体" panose="02010609060101010101" pitchFamily="49" charset="-122"/>
              </a:endParaRPr>
            </a:p>
          </p:txBody>
        </p:sp>
        <p:cxnSp>
          <p:nvCxnSpPr>
            <p:cNvPr id="7" name="直接箭头连接符 5"/>
            <p:cNvCxnSpPr>
              <a:cxnSpLocks noChangeShapeType="1"/>
            </p:cNvCxnSpPr>
            <p:nvPr/>
          </p:nvCxnSpPr>
          <p:spPr bwMode="auto">
            <a:xfrm flipV="1">
              <a:off x="1890130" y="2301114"/>
              <a:ext cx="2394523" cy="2892082"/>
            </a:xfrm>
            <a:prstGeom prst="straightConnector1">
              <a:avLst/>
            </a:prstGeom>
            <a:grpFill/>
            <a:ln w="34925" algn="ctr">
              <a:solidFill>
                <a:srgbClr val="0070C0"/>
              </a:solidFill>
              <a:round/>
              <a:headEnd/>
              <a:tailEnd type="stealth" w="lg" len="lg"/>
            </a:ln>
            <a:extLst/>
          </p:spPr>
        </p:cxnSp>
        <p:cxnSp>
          <p:nvCxnSpPr>
            <p:cNvPr id="8" name="直接箭头连接符 8"/>
            <p:cNvCxnSpPr>
              <a:cxnSpLocks noChangeShapeType="1"/>
            </p:cNvCxnSpPr>
            <p:nvPr/>
          </p:nvCxnSpPr>
          <p:spPr bwMode="auto">
            <a:xfrm flipV="1">
              <a:off x="2113903" y="4437112"/>
              <a:ext cx="2747156" cy="756084"/>
            </a:xfrm>
            <a:prstGeom prst="straightConnector1">
              <a:avLst/>
            </a:prstGeom>
            <a:grpFill/>
            <a:ln w="34925" algn="ctr">
              <a:solidFill>
                <a:srgbClr val="0070C0"/>
              </a:solidFill>
              <a:round/>
              <a:headEnd/>
              <a:tailEnd type="stealth" w="lg" len="lg"/>
            </a:ln>
            <a:extLst/>
          </p:spPr>
        </p:cxnSp>
      </p:grpSp>
    </p:spTree>
    <p:extLst>
      <p:ext uri="{BB962C8B-B14F-4D97-AF65-F5344CB8AC3E}">
        <p14:creationId xmlns:p14="http://schemas.microsoft.com/office/powerpoint/2010/main" val="223908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736360" y="1443665"/>
            <a:ext cx="10910208" cy="4478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spcBef>
                <a:spcPct val="0"/>
              </a:spcBef>
              <a:buClr>
                <a:srgbClr val="FF0000"/>
              </a:buClr>
              <a:buSzPct val="100000"/>
            </a:pPr>
            <a:r>
              <a:rPr lang="zh-CN" altLang="en-US" b="1" dirty="0">
                <a:latin typeface="楷体" panose="02010609060101010101" pitchFamily="49" charset="-122"/>
                <a:ea typeface="楷体" panose="02010609060101010101" pitchFamily="49" charset="-122"/>
              </a:rPr>
              <a:t>一个算法的时间复杂性 </a:t>
            </a:r>
            <a:r>
              <a:rPr lang="en-US" altLang="zh-CN" b="1" dirty="0">
                <a:latin typeface="楷体" panose="02010609060101010101" pitchFamily="49" charset="-122"/>
                <a:ea typeface="楷体" panose="02010609060101010101" pitchFamily="49" charset="-122"/>
              </a:rPr>
              <a:t>f (n)</a:t>
            </a:r>
            <a:r>
              <a:rPr lang="zh-CN" altLang="en-US" b="1" dirty="0">
                <a:latin typeface="楷体" panose="02010609060101010101" pitchFamily="49" charset="-122"/>
                <a:ea typeface="楷体" panose="02010609060101010101" pitchFamily="49" charset="-122"/>
              </a:rPr>
              <a:t>为 </a:t>
            </a:r>
            <a:r>
              <a:rPr lang="en-US" altLang="zh-CN" b="1" dirty="0">
                <a:latin typeface="楷体" panose="02010609060101010101" pitchFamily="49" charset="-122"/>
                <a:ea typeface="楷体" panose="02010609060101010101" pitchFamily="49" charset="-122"/>
              </a:rPr>
              <a:t>O(g(n))</a:t>
            </a:r>
            <a:r>
              <a:rPr lang="zh-CN" altLang="en-US" b="1" dirty="0">
                <a:latin typeface="楷体" panose="02010609060101010101" pitchFamily="49" charset="-122"/>
                <a:ea typeface="楷体" panose="02010609060101010101" pitchFamily="49" charset="-122"/>
              </a:rPr>
              <a:t>，表明它的基本运算次数至多是 </a:t>
            </a:r>
            <a:r>
              <a:rPr lang="en-US" altLang="zh-CN" b="1" dirty="0">
                <a:latin typeface="楷体" panose="02010609060101010101" pitchFamily="49" charset="-122"/>
                <a:ea typeface="楷体" panose="02010609060101010101" pitchFamily="49" charset="-122"/>
              </a:rPr>
              <a:t>g(n) </a:t>
            </a:r>
            <a:r>
              <a:rPr lang="zh-CN" altLang="en-US" b="1" dirty="0">
                <a:latin typeface="楷体" panose="02010609060101010101" pitchFamily="49" charset="-122"/>
                <a:ea typeface="楷体" panose="02010609060101010101" pitchFamily="49" charset="-122"/>
              </a:rPr>
              <a:t>的</a:t>
            </a:r>
            <a:r>
              <a:rPr lang="zh-CN" altLang="en-US" b="1" dirty="0">
                <a:solidFill>
                  <a:srgbClr val="FF0000"/>
                </a:solidFill>
                <a:latin typeface="楷体" panose="02010609060101010101" pitchFamily="49" charset="-122"/>
                <a:ea typeface="楷体" panose="02010609060101010101" pitchFamily="49" charset="-122"/>
              </a:rPr>
              <a:t>某个常数倍</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g(n)</a:t>
            </a:r>
            <a:r>
              <a:rPr lang="zh-CN" altLang="en-US" b="1" dirty="0">
                <a:latin typeface="楷体" panose="02010609060101010101" pitchFamily="49" charset="-122"/>
                <a:ea typeface="楷体" panose="02010609060101010101" pitchFamily="49" charset="-122"/>
              </a:rPr>
              <a:t>是 </a:t>
            </a:r>
            <a:r>
              <a:rPr lang="en-US" altLang="zh-CN" b="1" dirty="0">
                <a:latin typeface="楷体" panose="02010609060101010101" pitchFamily="49" charset="-122"/>
                <a:ea typeface="楷体" panose="02010609060101010101" pitchFamily="49" charset="-122"/>
              </a:rPr>
              <a:t>f (n)</a:t>
            </a:r>
            <a:r>
              <a:rPr lang="zh-CN" altLang="en-US" b="1" dirty="0">
                <a:latin typeface="楷体" panose="02010609060101010101" pitchFamily="49" charset="-122"/>
                <a:ea typeface="楷体" panose="02010609060101010101" pitchFamily="49" charset="-122"/>
              </a:rPr>
              <a:t>的一个上界。 </a:t>
            </a:r>
          </a:p>
          <a:p>
            <a:pPr>
              <a:lnSpc>
                <a:spcPts val="4000"/>
              </a:lnSpc>
              <a:spcBef>
                <a:spcPts val="1800"/>
              </a:spcBef>
              <a:buClr>
                <a:srgbClr val="FF0000"/>
              </a:buClr>
              <a:buSzPct val="100000"/>
            </a:pPr>
            <a:r>
              <a:rPr lang="en-US" altLang="zh-CN" b="1" dirty="0">
                <a:latin typeface="楷体" panose="02010609060101010101" pitchFamily="49" charset="-122"/>
                <a:ea typeface="楷体" panose="02010609060101010101" pitchFamily="49" charset="-122"/>
              </a:rPr>
              <a:t>O(1) </a:t>
            </a:r>
            <a:r>
              <a:rPr lang="zh-CN" altLang="en-US" b="1" dirty="0">
                <a:latin typeface="楷体" panose="02010609060101010101" pitchFamily="49" charset="-122"/>
                <a:ea typeface="楷体" panose="02010609060101010101" pitchFamily="49" charset="-122"/>
              </a:rPr>
              <a:t>表示算法的时间复杂性为一常数</a:t>
            </a:r>
            <a:r>
              <a:rPr lang="en-US" altLang="zh-CN" b="1" dirty="0">
                <a:latin typeface="楷体" panose="02010609060101010101" pitchFamily="49" charset="-122"/>
                <a:ea typeface="楷体" panose="02010609060101010101" pitchFamily="49" charset="-122"/>
              </a:rPr>
              <a:t>. O(log n)</a:t>
            </a:r>
            <a:r>
              <a:rPr lang="zh-CN" altLang="en-US" b="1" dirty="0">
                <a:latin typeface="楷体" panose="02010609060101010101" pitchFamily="49" charset="-122"/>
                <a:ea typeface="楷体" panose="02010609060101010101" pitchFamily="49" charset="-122"/>
              </a:rPr>
              <a:t>、 </a:t>
            </a:r>
            <a:r>
              <a:rPr lang="en-US" altLang="zh-CN" b="1" dirty="0">
                <a:latin typeface="楷体" panose="02010609060101010101" pitchFamily="49" charset="-122"/>
                <a:ea typeface="楷体" panose="02010609060101010101" pitchFamily="49" charset="-122"/>
              </a:rPr>
              <a:t>O(n)</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O( n</a:t>
            </a:r>
            <a:r>
              <a:rPr lang="en-US" altLang="zh-CN" b="1" baseline="30000" dirty="0">
                <a:latin typeface="楷体" panose="02010609060101010101" pitchFamily="49" charset="-122"/>
                <a:ea typeface="楷体" panose="02010609060101010101" pitchFamily="49" charset="-122"/>
              </a:rPr>
              <a:t>2 </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O( n</a:t>
            </a:r>
            <a:r>
              <a:rPr lang="en-US" altLang="zh-CN" b="1" baseline="30000" dirty="0">
                <a:latin typeface="楷体" panose="02010609060101010101" pitchFamily="49" charset="-122"/>
                <a:ea typeface="楷体" panose="02010609060101010101" pitchFamily="49" charset="-122"/>
              </a:rPr>
              <a:t>3 </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O( n</a:t>
            </a:r>
            <a:r>
              <a:rPr lang="en-US" altLang="zh-CN" b="1" baseline="30000" dirty="0">
                <a:latin typeface="楷体" panose="02010609060101010101" pitchFamily="49" charset="-122"/>
                <a:ea typeface="楷体" panose="02010609060101010101" pitchFamily="49" charset="-122"/>
              </a:rPr>
              <a:t>m </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和 </a:t>
            </a:r>
            <a:r>
              <a:rPr lang="en-US" altLang="zh-CN" b="1" dirty="0">
                <a:latin typeface="楷体" panose="02010609060101010101" pitchFamily="49" charset="-122"/>
                <a:ea typeface="楷体" panose="02010609060101010101" pitchFamily="49" charset="-122"/>
              </a:rPr>
              <a:t>O( 2</a:t>
            </a:r>
            <a:r>
              <a:rPr lang="en-US" altLang="zh-CN" b="1" baseline="30000" dirty="0">
                <a:latin typeface="楷体" panose="02010609060101010101" pitchFamily="49" charset="-122"/>
                <a:ea typeface="楷体" panose="02010609060101010101" pitchFamily="49" charset="-122"/>
              </a:rPr>
              <a:t>n </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分别表示算法时间复杂性为对数、线性、平方、立方、多项式和指数</a:t>
            </a:r>
            <a:r>
              <a:rPr lang="zh-CN" altLang="en-US" b="1" dirty="0">
                <a:solidFill>
                  <a:srgbClr val="FF0000"/>
                </a:solidFill>
                <a:latin typeface="楷体" panose="02010609060101010101" pitchFamily="49" charset="-122"/>
                <a:ea typeface="楷体" panose="02010609060101010101" pitchFamily="49" charset="-122"/>
              </a:rPr>
              <a:t>阶的</a:t>
            </a:r>
            <a:r>
              <a:rPr lang="zh-CN" altLang="en-US" b="1" dirty="0">
                <a:latin typeface="楷体" panose="02010609060101010101" pitchFamily="49" charset="-122"/>
                <a:ea typeface="楷体" panose="02010609060101010101" pitchFamily="49" charset="-122"/>
              </a:rPr>
              <a:t>，其中常数 </a:t>
            </a:r>
            <a:r>
              <a:rPr lang="en-US" altLang="zh-CN" b="1" dirty="0">
                <a:latin typeface="楷体" panose="02010609060101010101" pitchFamily="49" charset="-122"/>
                <a:ea typeface="楷体" panose="02010609060101010101" pitchFamily="49" charset="-122"/>
              </a:rPr>
              <a:t>m </a:t>
            </a:r>
            <a:r>
              <a:rPr lang="en-US" altLang="zh-CN" b="1" dirty="0">
                <a:latin typeface="楷体" panose="02010609060101010101" pitchFamily="49" charset="-122"/>
                <a:ea typeface="楷体" panose="02010609060101010101" pitchFamily="49" charset="-122"/>
                <a:sym typeface="Symbol" panose="05050102010706020507" pitchFamily="18" charset="2"/>
              </a:rPr>
              <a:t></a:t>
            </a:r>
            <a:r>
              <a:rPr lang="en-US" altLang="zh-CN" b="1" dirty="0">
                <a:latin typeface="楷体" panose="02010609060101010101" pitchFamily="49" charset="-122"/>
                <a:ea typeface="楷体" panose="02010609060101010101" pitchFamily="49" charset="-122"/>
              </a:rPr>
              <a:t> 1 .</a:t>
            </a:r>
            <a:endParaRPr lang="zh-CN" altLang="en-US" dirty="0">
              <a:latin typeface="楷体" panose="02010609060101010101" pitchFamily="49" charset="-122"/>
              <a:ea typeface="楷体" panose="02010609060101010101" pitchFamily="49" charset="-122"/>
            </a:endParaRPr>
          </a:p>
        </p:txBody>
      </p:sp>
      <p:sp>
        <p:nvSpPr>
          <p:cNvPr id="4" name="矩形标注 3"/>
          <p:cNvSpPr>
            <a:spLocks noChangeArrowheads="1"/>
          </p:cNvSpPr>
          <p:nvPr/>
        </p:nvSpPr>
        <p:spPr bwMode="auto">
          <a:xfrm>
            <a:off x="8216029" y="4837483"/>
            <a:ext cx="3276600" cy="1084519"/>
          </a:xfrm>
          <a:prstGeom prst="wedgeRectCallout">
            <a:avLst>
              <a:gd name="adj1" fmla="val -104999"/>
              <a:gd name="adj2" fmla="val -117186"/>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36000" tIns="36000" rIns="36000" bIns="36000">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ts val="4200"/>
              </a:lnSpc>
              <a:spcBef>
                <a:spcPct val="0"/>
              </a:spcBef>
            </a:pPr>
            <a:r>
              <a:rPr lang="zh-CN" altLang="en-US" sz="3200" b="1">
                <a:latin typeface="楷体" panose="02010609060101010101" pitchFamily="49" charset="-122"/>
                <a:ea typeface="楷体" panose="02010609060101010101" pitchFamily="49" charset="-122"/>
              </a:rPr>
              <a:t>也有将“阶”翻译成“级”的。</a:t>
            </a:r>
          </a:p>
        </p:txBody>
      </p:sp>
    </p:spTree>
    <p:extLst>
      <p:ext uri="{BB962C8B-B14F-4D97-AF65-F5344CB8AC3E}">
        <p14:creationId xmlns:p14="http://schemas.microsoft.com/office/powerpoint/2010/main" val="26274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4"/>
          <p:cNvSpPr>
            <a:spLocks noChangeArrowheads="1"/>
          </p:cNvSpPr>
          <p:nvPr/>
        </p:nvSpPr>
        <p:spPr bwMode="auto">
          <a:xfrm>
            <a:off x="1803365" y="3561528"/>
            <a:ext cx="817245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ts val="4500"/>
              </a:lnSpc>
              <a:spcBef>
                <a:spcPct val="0"/>
              </a:spcBef>
            </a:pPr>
            <a:r>
              <a:rPr lang="en-US" altLang="zh-CN" dirty="0">
                <a:latin typeface="楷体" panose="02010609060101010101" pitchFamily="49" charset="-122"/>
                <a:ea typeface="楷体" panose="02010609060101010101" pitchFamily="49" charset="-122"/>
              </a:rPr>
              <a:t> </a:t>
            </a:r>
            <a:r>
              <a:rPr lang="zh-CN" altLang="en-US" sz="3200" dirty="0">
                <a:latin typeface="楷体" panose="02010609060101010101" pitchFamily="49" charset="-122"/>
                <a:ea typeface="楷体" panose="02010609060101010101" pitchFamily="49" charset="-122"/>
              </a:rPr>
              <a:t>按照算法时间复杂性的阶对</a:t>
            </a:r>
            <a:r>
              <a:rPr lang="zh-CN" altLang="en-US" sz="3200" b="1" dirty="0">
                <a:effectLst>
                  <a:outerShdw blurRad="38100" dist="38100" dir="2700000" algn="tl">
                    <a:srgbClr val="000000"/>
                  </a:outerShdw>
                </a:effectLst>
                <a:latin typeface="楷体" panose="02010609060101010101" pitchFamily="49" charset="-122"/>
                <a:ea typeface="楷体" panose="02010609060101010101" pitchFamily="49" charset="-122"/>
              </a:rPr>
              <a:t>算法进行分类，可将算法分成两大类：</a:t>
            </a:r>
            <a:endParaRPr lang="en-US" altLang="zh-CN" sz="3200" b="1" dirty="0">
              <a:effectLst>
                <a:outerShdw blurRad="38100" dist="38100" dir="2700000" algn="tl">
                  <a:srgbClr val="000000"/>
                </a:outerShdw>
              </a:effectLst>
              <a:latin typeface="楷体" panose="02010609060101010101" pitchFamily="49" charset="-122"/>
              <a:ea typeface="楷体" panose="02010609060101010101" pitchFamily="49" charset="-122"/>
            </a:endParaRPr>
          </a:p>
          <a:p>
            <a:pPr eaLnBrk="1" hangingPunct="1">
              <a:lnSpc>
                <a:spcPts val="4500"/>
              </a:lnSpc>
              <a:spcBef>
                <a:spcPct val="0"/>
              </a:spcBef>
              <a:buClr>
                <a:srgbClr val="FF0000"/>
              </a:buClr>
              <a:buFont typeface="Wingdings" panose="05000000000000000000" pitchFamily="2" charset="2"/>
              <a:buChar char="n"/>
            </a:pPr>
            <a:r>
              <a:rPr lang="zh-CN" altLang="en-US" sz="3200" b="1" dirty="0">
                <a:effectLst>
                  <a:outerShdw blurRad="38100" dist="38100" dir="2700000" algn="tl">
                    <a:srgbClr val="000000"/>
                  </a:outerShdw>
                </a:effectLst>
                <a:latin typeface="楷体" panose="02010609060101010101" pitchFamily="49" charset="-122"/>
                <a:ea typeface="楷体" panose="02010609060101010101" pitchFamily="49" charset="-122"/>
              </a:rPr>
              <a:t>多项式阶算法；</a:t>
            </a:r>
            <a:endParaRPr lang="en-US" altLang="zh-CN" sz="3200" b="1" dirty="0">
              <a:effectLst>
                <a:outerShdw blurRad="38100" dist="38100" dir="2700000" algn="tl">
                  <a:srgbClr val="000000"/>
                </a:outerShdw>
              </a:effectLst>
              <a:latin typeface="楷体" panose="02010609060101010101" pitchFamily="49" charset="-122"/>
              <a:ea typeface="楷体" panose="02010609060101010101" pitchFamily="49" charset="-122"/>
            </a:endParaRPr>
          </a:p>
          <a:p>
            <a:pPr eaLnBrk="1" hangingPunct="1">
              <a:lnSpc>
                <a:spcPts val="4500"/>
              </a:lnSpc>
              <a:spcBef>
                <a:spcPct val="0"/>
              </a:spcBef>
              <a:buClr>
                <a:srgbClr val="FF0000"/>
              </a:buClr>
              <a:buFont typeface="Wingdings" panose="05000000000000000000" pitchFamily="2" charset="2"/>
              <a:buChar char="n"/>
            </a:pPr>
            <a:r>
              <a:rPr lang="zh-CN" altLang="en-US" sz="3200" b="1" dirty="0">
                <a:effectLst>
                  <a:outerShdw blurRad="38100" dist="38100" dir="2700000" algn="tl">
                    <a:srgbClr val="000000"/>
                  </a:outerShdw>
                </a:effectLst>
                <a:latin typeface="楷体" panose="02010609060101010101" pitchFamily="49" charset="-122"/>
                <a:ea typeface="楷体" panose="02010609060101010101" pitchFamily="49" charset="-122"/>
              </a:rPr>
              <a:t>指数阶算法。</a:t>
            </a:r>
          </a:p>
        </p:txBody>
      </p:sp>
      <p:sp>
        <p:nvSpPr>
          <p:cNvPr id="4" name="TextBox 1"/>
          <p:cNvSpPr txBox="1">
            <a:spLocks noChangeArrowheads="1"/>
          </p:cNvSpPr>
          <p:nvPr/>
        </p:nvSpPr>
        <p:spPr bwMode="auto">
          <a:xfrm>
            <a:off x="1803365" y="859783"/>
            <a:ext cx="72009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ts val="4500"/>
              </a:lnSpc>
              <a:spcBef>
                <a:spcPct val="0"/>
              </a:spcBef>
            </a:pPr>
            <a:r>
              <a:rPr kumimoji="1" lang="en-US" altLang="zh-CN" sz="3200" i="1" dirty="0">
                <a:ea typeface="宋体" panose="02010600030101010101" pitchFamily="2" charset="-122"/>
              </a:rPr>
              <a:t>O</a:t>
            </a:r>
            <a:r>
              <a:rPr kumimoji="1" lang="en-US" altLang="zh-CN" sz="3200" dirty="0">
                <a:ea typeface="宋体" panose="02010600030101010101" pitchFamily="2" charset="-122"/>
              </a:rPr>
              <a:t>(1) </a:t>
            </a: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(log </a:t>
            </a:r>
            <a:r>
              <a:rPr kumimoji="1" lang="en-US" altLang="zh-CN" sz="3200" dirty="0" err="1">
                <a:ea typeface="宋体" panose="02010600030101010101" pitchFamily="2" charset="-122"/>
              </a:rPr>
              <a:t>log</a:t>
            </a:r>
            <a:r>
              <a:rPr kumimoji="1" lang="en-US" altLang="zh-CN" sz="3200" dirty="0">
                <a:ea typeface="宋体" panose="02010600030101010101" pitchFamily="2" charset="-122"/>
              </a:rPr>
              <a:t> </a:t>
            </a:r>
            <a:r>
              <a:rPr kumimoji="1" lang="en-US" altLang="zh-CN" sz="3200" i="1" dirty="0">
                <a:ea typeface="宋体" panose="02010600030101010101" pitchFamily="2" charset="-122"/>
              </a:rPr>
              <a:t>n</a:t>
            </a:r>
            <a:r>
              <a:rPr kumimoji="1" lang="en-US" altLang="zh-CN" sz="3200" dirty="0">
                <a:ea typeface="宋体" panose="02010600030101010101" pitchFamily="2" charset="-122"/>
              </a:rPr>
              <a:t>) </a:t>
            </a: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(log </a:t>
            </a:r>
            <a:r>
              <a:rPr kumimoji="1" lang="en-US" altLang="zh-CN" sz="3200" i="1" dirty="0">
                <a:ea typeface="宋体" panose="02010600030101010101" pitchFamily="2" charset="-122"/>
              </a:rPr>
              <a:t>n</a:t>
            </a:r>
            <a:r>
              <a:rPr kumimoji="1" lang="en-US" altLang="zh-CN" sz="3200" dirty="0">
                <a:ea typeface="宋体" panose="02010600030101010101" pitchFamily="2" charset="-122"/>
              </a:rPr>
              <a:t>) </a:t>
            </a: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a:t>
            </a:r>
            <a:r>
              <a:rPr kumimoji="1" lang="en-US" altLang="zh-CN" sz="3200" i="1" dirty="0">
                <a:ea typeface="宋体" panose="02010600030101010101" pitchFamily="2" charset="-122"/>
              </a:rPr>
              <a:t>n</a:t>
            </a:r>
            <a:r>
              <a:rPr kumimoji="1" lang="en-US" altLang="zh-CN" sz="3200" dirty="0">
                <a:ea typeface="宋体" panose="02010600030101010101" pitchFamily="2" charset="-122"/>
              </a:rPr>
              <a:t>)</a:t>
            </a:r>
          </a:p>
          <a:p>
            <a:pPr algn="just" eaLnBrk="1" hangingPunct="1">
              <a:lnSpc>
                <a:spcPts val="4500"/>
              </a:lnSpc>
              <a:spcBef>
                <a:spcPct val="0"/>
              </a:spcBef>
            </a:pP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a:t>
            </a:r>
            <a:r>
              <a:rPr kumimoji="1" lang="en-US" altLang="zh-CN" sz="3200" i="1" dirty="0">
                <a:ea typeface="宋体" panose="02010600030101010101" pitchFamily="2" charset="-122"/>
              </a:rPr>
              <a:t>n</a:t>
            </a:r>
            <a:r>
              <a:rPr kumimoji="1" lang="en-US" altLang="zh-CN" sz="3200" dirty="0">
                <a:ea typeface="宋体" panose="02010600030101010101" pitchFamily="2" charset="-122"/>
              </a:rPr>
              <a:t> log </a:t>
            </a:r>
            <a:r>
              <a:rPr kumimoji="1" lang="en-US" altLang="zh-CN" sz="3200" i="1" dirty="0">
                <a:ea typeface="宋体" panose="02010600030101010101" pitchFamily="2" charset="-122"/>
              </a:rPr>
              <a:t>n</a:t>
            </a:r>
            <a:r>
              <a:rPr kumimoji="1" lang="en-US" altLang="zh-CN" sz="3200" dirty="0">
                <a:ea typeface="宋体" panose="02010600030101010101" pitchFamily="2" charset="-122"/>
              </a:rPr>
              <a:t>) </a:t>
            </a: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a:t>
            </a:r>
            <a:r>
              <a:rPr kumimoji="1" lang="en-US" altLang="zh-CN" sz="3200" i="1" dirty="0">
                <a:ea typeface="宋体" panose="02010600030101010101" pitchFamily="2" charset="-122"/>
              </a:rPr>
              <a:t>n</a:t>
            </a:r>
            <a:r>
              <a:rPr kumimoji="1" lang="en-US" altLang="zh-CN" sz="3200" baseline="30000" dirty="0">
                <a:ea typeface="宋体" panose="02010600030101010101" pitchFamily="2" charset="-122"/>
              </a:rPr>
              <a:t>2</a:t>
            </a:r>
            <a:r>
              <a:rPr kumimoji="1" lang="en-US" altLang="zh-CN" sz="3200" dirty="0">
                <a:ea typeface="宋体" panose="02010600030101010101" pitchFamily="2" charset="-122"/>
              </a:rPr>
              <a:t>) </a:t>
            </a: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a:t>
            </a:r>
            <a:r>
              <a:rPr kumimoji="1" lang="en-US" altLang="zh-CN" sz="3200" i="1" dirty="0">
                <a:ea typeface="宋体" panose="02010600030101010101" pitchFamily="2" charset="-122"/>
              </a:rPr>
              <a:t>n</a:t>
            </a:r>
            <a:r>
              <a:rPr kumimoji="1" lang="en-US" altLang="zh-CN" sz="3200" baseline="30000" dirty="0">
                <a:ea typeface="宋体" panose="02010600030101010101" pitchFamily="2" charset="-122"/>
              </a:rPr>
              <a:t>3</a:t>
            </a:r>
            <a:r>
              <a:rPr kumimoji="1" lang="en-US" altLang="zh-CN" sz="3200" dirty="0">
                <a:ea typeface="宋体" panose="02010600030101010101" pitchFamily="2" charset="-122"/>
              </a:rPr>
              <a:t>) </a:t>
            </a:r>
            <a:r>
              <a:rPr kumimoji="1" lang="en-US" altLang="zh-CN" sz="3200" dirty="0">
                <a:ea typeface="宋体" panose="02010600030101010101" pitchFamily="2" charset="-122"/>
                <a:sym typeface="Symbol" panose="05050102010706020507" pitchFamily="18" charset="2"/>
              </a:rPr>
              <a:t> </a:t>
            </a:r>
            <a:r>
              <a:rPr kumimoji="1" lang="en-US" altLang="zh-CN" sz="3200" i="1" dirty="0">
                <a:ea typeface="宋体" panose="02010600030101010101" pitchFamily="2" charset="-122"/>
              </a:rPr>
              <a:t>O</a:t>
            </a:r>
            <a:r>
              <a:rPr kumimoji="1" lang="en-US" altLang="zh-CN" sz="3200" dirty="0">
                <a:ea typeface="宋体" panose="02010600030101010101" pitchFamily="2" charset="-122"/>
              </a:rPr>
              <a:t>(2</a:t>
            </a:r>
            <a:r>
              <a:rPr kumimoji="1" lang="en-US" altLang="zh-CN" sz="3200" i="1" baseline="30000" dirty="0">
                <a:ea typeface="宋体" panose="02010600030101010101" pitchFamily="2" charset="-122"/>
              </a:rPr>
              <a:t>n</a:t>
            </a:r>
            <a:r>
              <a:rPr kumimoji="1" lang="en-US" altLang="zh-CN" sz="3200" dirty="0">
                <a:ea typeface="宋体" panose="02010600030101010101" pitchFamily="2" charset="-122"/>
              </a:rPr>
              <a:t>)</a:t>
            </a:r>
            <a:endParaRPr kumimoji="1" lang="zh-CN" altLang="en-US" sz="3200" dirty="0">
              <a:ea typeface="宋体" panose="02010600030101010101" pitchFamily="2" charset="-122"/>
            </a:endParaRPr>
          </a:p>
        </p:txBody>
      </p:sp>
      <p:sp>
        <p:nvSpPr>
          <p:cNvPr id="5" name="矩形标注 4"/>
          <p:cNvSpPr>
            <a:spLocks noChangeArrowheads="1"/>
          </p:cNvSpPr>
          <p:nvPr/>
        </p:nvSpPr>
        <p:spPr bwMode="auto">
          <a:xfrm>
            <a:off x="8749441" y="2162941"/>
            <a:ext cx="2952750" cy="1398587"/>
          </a:xfrm>
          <a:prstGeom prst="wedgeRectCallout">
            <a:avLst>
              <a:gd name="adj1" fmla="val -86514"/>
              <a:gd name="adj2" fmla="val -102634"/>
            </a:avLst>
          </a:pr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r>
              <a:rPr lang="zh-CN" altLang="en-US" sz="2800" b="1" dirty="0">
                <a:latin typeface="楷体" panose="02010609060101010101" pitchFamily="49" charset="-122"/>
                <a:ea typeface="楷体" panose="02010609060101010101" pitchFamily="49" charset="-122"/>
              </a:rPr>
              <a:t>常见算法时间复杂性函数之阶的序关系</a:t>
            </a:r>
          </a:p>
        </p:txBody>
      </p:sp>
    </p:spTree>
    <p:extLst>
      <p:ext uri="{BB962C8B-B14F-4D97-AF65-F5344CB8AC3E}">
        <p14:creationId xmlns:p14="http://schemas.microsoft.com/office/powerpoint/2010/main" val="1113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770544" cy="605909"/>
          </a:xfrm>
        </p:spPr>
        <p:txBody>
          <a:bodyPr/>
          <a:lstStyle/>
          <a:p>
            <a:r>
              <a:rPr lang="zh-CN" altLang="en-US" dirty="0">
                <a:latin typeface="楷体" panose="02010609060101010101" pitchFamily="49" charset="-122"/>
                <a:ea typeface="楷体" panose="02010609060101010101" pitchFamily="49" charset="-122"/>
              </a:rPr>
              <a:t>引例的算法时间复杂度</a:t>
            </a:r>
            <a:r>
              <a:rPr lang="en-US" altLang="zh-CN" dirty="0">
                <a:latin typeface="楷体" panose="02010609060101010101" pitchFamily="49" charset="-122"/>
                <a:ea typeface="楷体" panose="02010609060101010101" pitchFamily="49" charset="-122"/>
              </a:rPr>
              <a:t>T(n)</a:t>
            </a:r>
            <a:endParaRPr lang="zh-CN" altLang="en-US" dirty="0">
              <a:latin typeface="楷体" panose="02010609060101010101" pitchFamily="49" charset="-122"/>
              <a:ea typeface="楷体" panose="02010609060101010101" pitchFamily="49" charset="-122"/>
            </a:endParaRPr>
          </a:p>
        </p:txBody>
      </p:sp>
      <p:sp>
        <p:nvSpPr>
          <p:cNvPr id="3" name="文本框 1"/>
          <p:cNvSpPr txBox="1">
            <a:spLocks noChangeArrowheads="1"/>
          </p:cNvSpPr>
          <p:nvPr/>
        </p:nvSpPr>
        <p:spPr bwMode="auto">
          <a:xfrm>
            <a:off x="1774514" y="2192637"/>
            <a:ext cx="4348163" cy="3046413"/>
          </a:xfrm>
          <a:prstGeom prst="rect">
            <a:avLst/>
          </a:prstGeom>
          <a:noFill/>
          <a:ln w="9525">
            <a:solidFill>
              <a:schemeClr val="tx1"/>
            </a:solidFill>
            <a:miter lim="800000"/>
            <a:headEnd/>
            <a:tailEnd/>
          </a:ln>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2400" b="1" dirty="0" err="1">
                <a:solidFill>
                  <a:schemeClr val="tx1">
                    <a:lumMod val="50000"/>
                  </a:schemeClr>
                </a:solidFill>
              </a:rPr>
              <a:t>int</a:t>
            </a:r>
            <a:r>
              <a:rPr lang="en-US" altLang="zh-CN" sz="2400" b="1" dirty="0">
                <a:solidFill>
                  <a:schemeClr val="tx1">
                    <a:lumMod val="50000"/>
                  </a:schemeClr>
                </a:solidFill>
              </a:rPr>
              <a:t> main</a:t>
            </a:r>
          </a:p>
          <a:p>
            <a:pPr>
              <a:spcBef>
                <a:spcPct val="0"/>
              </a:spcBef>
              <a:buFontTx/>
              <a:buNone/>
              <a:defRPr/>
            </a:pPr>
            <a:r>
              <a:rPr lang="en-US" altLang="zh-CN" sz="2400" b="1" dirty="0">
                <a:solidFill>
                  <a:schemeClr val="tx1">
                    <a:lumMod val="50000"/>
                  </a:schemeClr>
                </a:solidFill>
              </a:rPr>
              <a:t>{</a:t>
            </a:r>
            <a:r>
              <a:rPr lang="en-US" altLang="zh-CN" sz="2400" b="1" dirty="0"/>
              <a:t>/</a:t>
            </a:r>
            <a:r>
              <a:rPr lang="zh-CN" altLang="en-US" sz="2400" b="1" dirty="0"/>
              <a:t>*</a:t>
            </a:r>
            <a:r>
              <a:rPr lang="zh-CN" altLang="en-US" sz="2400" b="1" dirty="0">
                <a:latin typeface="+mn-ea"/>
              </a:rPr>
              <a:t>算法</a:t>
            </a:r>
            <a:r>
              <a:rPr lang="en-US" altLang="zh-CN" sz="2400" b="1" dirty="0">
                <a:latin typeface="+mn-ea"/>
              </a:rPr>
              <a:t>1</a:t>
            </a:r>
            <a:r>
              <a:rPr lang="zh-CN" altLang="en-US" sz="2400" b="1" dirty="0">
                <a:latin typeface="+mn-ea"/>
              </a:rPr>
              <a:t>：逐一累加 *</a:t>
            </a:r>
            <a:r>
              <a:rPr lang="en-US" altLang="zh-CN" sz="2400" b="1" dirty="0"/>
              <a:t>/ </a:t>
            </a:r>
            <a:endParaRPr lang="en-US" altLang="zh-CN" sz="2400" b="1" dirty="0">
              <a:solidFill>
                <a:schemeClr val="tx1">
                  <a:lumMod val="50000"/>
                </a:schemeClr>
              </a:solidFill>
            </a:endParaRPr>
          </a:p>
          <a:p>
            <a:pPr>
              <a:spcBef>
                <a:spcPct val="0"/>
              </a:spcBef>
              <a:buFontTx/>
              <a:buNone/>
              <a:defRPr/>
            </a:pPr>
            <a:r>
              <a:rPr lang="en-US" altLang="zh-CN" sz="2400" b="1" dirty="0">
                <a:solidFill>
                  <a:schemeClr val="tx1">
                    <a:lumMod val="50000"/>
                  </a:schemeClr>
                </a:solidFill>
              </a:rPr>
              <a:t>       </a:t>
            </a:r>
            <a:r>
              <a:rPr lang="en-US" altLang="zh-CN" sz="2400" b="1" dirty="0" err="1">
                <a:solidFill>
                  <a:schemeClr val="tx1">
                    <a:lumMod val="50000"/>
                  </a:schemeClr>
                </a:solidFill>
              </a:rPr>
              <a:t>int</a:t>
            </a:r>
            <a:r>
              <a:rPr lang="en-US" altLang="zh-CN" sz="2400" b="1" dirty="0">
                <a:solidFill>
                  <a:schemeClr val="tx1">
                    <a:lumMod val="50000"/>
                  </a:schemeClr>
                </a:solidFill>
              </a:rPr>
              <a:t> </a:t>
            </a:r>
            <a:r>
              <a:rPr lang="en-US" altLang="zh-CN" sz="2400" b="1" dirty="0" err="1">
                <a:solidFill>
                  <a:schemeClr val="tx1">
                    <a:lumMod val="50000"/>
                  </a:schemeClr>
                </a:solidFill>
              </a:rPr>
              <a:t>i,sum</a:t>
            </a:r>
            <a:r>
              <a:rPr lang="en-US" altLang="zh-CN" sz="2400" b="1" dirty="0">
                <a:solidFill>
                  <a:schemeClr val="tx1">
                    <a:lumMod val="50000"/>
                  </a:schemeClr>
                </a:solidFill>
              </a:rPr>
              <a:t>=1,n=100;</a:t>
            </a:r>
          </a:p>
          <a:p>
            <a:pPr>
              <a:spcBef>
                <a:spcPct val="0"/>
              </a:spcBef>
              <a:buFontTx/>
              <a:buNone/>
              <a:defRPr/>
            </a:pPr>
            <a:r>
              <a:rPr lang="en-US" altLang="zh-CN" sz="2400" b="1" dirty="0">
                <a:solidFill>
                  <a:schemeClr val="tx1">
                    <a:lumMod val="50000"/>
                  </a:schemeClr>
                </a:solidFill>
              </a:rPr>
              <a:t>       for(</a:t>
            </a:r>
            <a:r>
              <a:rPr lang="en-US" altLang="zh-CN" sz="2400" b="1" dirty="0" err="1">
                <a:solidFill>
                  <a:schemeClr val="tx1">
                    <a:lumMod val="50000"/>
                  </a:schemeClr>
                </a:solidFill>
              </a:rPr>
              <a:t>i</a:t>
            </a:r>
            <a:r>
              <a:rPr lang="en-US" altLang="zh-CN" sz="2400" b="1" dirty="0">
                <a:solidFill>
                  <a:schemeClr val="tx1">
                    <a:lumMod val="50000"/>
                  </a:schemeClr>
                </a:solidFill>
              </a:rPr>
              <a:t>=2;i&lt;=n;++</a:t>
            </a:r>
            <a:r>
              <a:rPr lang="en-US" altLang="zh-CN" sz="2400" b="1" dirty="0" err="1">
                <a:solidFill>
                  <a:schemeClr val="tx1">
                    <a:lumMod val="50000"/>
                  </a:schemeClr>
                </a:solidFill>
              </a:rPr>
              <a:t>i</a:t>
            </a:r>
            <a:r>
              <a:rPr lang="en-US" altLang="zh-CN" sz="2400" b="1" dirty="0">
                <a:solidFill>
                  <a:schemeClr val="tx1">
                    <a:lumMod val="50000"/>
                  </a:schemeClr>
                </a:solidFill>
              </a:rPr>
              <a:t>)</a:t>
            </a:r>
          </a:p>
          <a:p>
            <a:pPr>
              <a:spcBef>
                <a:spcPct val="0"/>
              </a:spcBef>
              <a:buFontTx/>
              <a:buNone/>
              <a:defRPr/>
            </a:pPr>
            <a:r>
              <a:rPr lang="en-US" altLang="zh-CN" sz="2400" b="1" dirty="0">
                <a:solidFill>
                  <a:schemeClr val="tx1">
                    <a:lumMod val="50000"/>
                  </a:schemeClr>
                </a:solidFill>
              </a:rPr>
              <a:t>            sum+=</a:t>
            </a:r>
            <a:r>
              <a:rPr lang="en-US" altLang="zh-CN" sz="2400" b="1" dirty="0" err="1">
                <a:solidFill>
                  <a:schemeClr val="tx1">
                    <a:lumMod val="50000"/>
                  </a:schemeClr>
                </a:solidFill>
              </a:rPr>
              <a:t>i</a:t>
            </a:r>
            <a:r>
              <a:rPr lang="en-US" altLang="zh-CN" sz="2400" b="1" dirty="0">
                <a:solidFill>
                  <a:schemeClr val="tx1">
                    <a:lumMod val="50000"/>
                  </a:schemeClr>
                </a:solidFill>
              </a:rPr>
              <a:t>;</a:t>
            </a:r>
          </a:p>
          <a:p>
            <a:pPr>
              <a:spcBef>
                <a:spcPct val="0"/>
              </a:spcBef>
              <a:buFontTx/>
              <a:buNone/>
              <a:defRPr/>
            </a:pPr>
            <a:r>
              <a:rPr lang="en-US" altLang="zh-CN" sz="2400" b="1" dirty="0">
                <a:solidFill>
                  <a:schemeClr val="tx1">
                    <a:lumMod val="50000"/>
                  </a:schemeClr>
                </a:solidFill>
              </a:rPr>
              <a:t>       </a:t>
            </a:r>
            <a:r>
              <a:rPr lang="en-US" altLang="zh-CN" sz="2400" b="1" dirty="0" err="1">
                <a:solidFill>
                  <a:schemeClr val="tx1">
                    <a:lumMod val="50000"/>
                  </a:schemeClr>
                </a:solidFill>
              </a:rPr>
              <a:t>printf</a:t>
            </a:r>
            <a:r>
              <a:rPr lang="en-US" altLang="zh-CN" sz="2400" b="1" dirty="0">
                <a:solidFill>
                  <a:schemeClr val="tx1">
                    <a:lumMod val="50000"/>
                  </a:schemeClr>
                </a:solidFill>
              </a:rPr>
              <a:t>(“sum=%d\</a:t>
            </a:r>
            <a:r>
              <a:rPr lang="en-US" altLang="zh-CN" sz="2400" b="1" dirty="0" err="1">
                <a:solidFill>
                  <a:schemeClr val="tx1">
                    <a:lumMod val="50000"/>
                  </a:schemeClr>
                </a:solidFill>
              </a:rPr>
              <a:t>n”,sum</a:t>
            </a:r>
            <a:r>
              <a:rPr lang="en-US" altLang="zh-CN" sz="2400" b="1" dirty="0">
                <a:solidFill>
                  <a:schemeClr val="tx1">
                    <a:lumMod val="50000"/>
                  </a:schemeClr>
                </a:solidFill>
              </a:rPr>
              <a:t>);</a:t>
            </a:r>
          </a:p>
          <a:p>
            <a:pPr>
              <a:spcBef>
                <a:spcPct val="0"/>
              </a:spcBef>
              <a:buFontTx/>
              <a:buNone/>
              <a:defRPr/>
            </a:pPr>
            <a:r>
              <a:rPr lang="en-US" altLang="zh-CN" sz="2400" b="1" dirty="0">
                <a:solidFill>
                  <a:schemeClr val="tx1">
                    <a:lumMod val="50000"/>
                  </a:schemeClr>
                </a:solidFill>
              </a:rPr>
              <a:t>       return sum;</a:t>
            </a:r>
            <a:br>
              <a:rPr lang="en-US" altLang="zh-CN" sz="2400" b="1" dirty="0">
                <a:solidFill>
                  <a:schemeClr val="tx1">
                    <a:lumMod val="50000"/>
                  </a:schemeClr>
                </a:solidFill>
              </a:rPr>
            </a:br>
            <a:r>
              <a:rPr lang="en-US" altLang="zh-CN" sz="2400" b="1" dirty="0">
                <a:solidFill>
                  <a:schemeClr val="tx1">
                    <a:lumMod val="50000"/>
                  </a:schemeClr>
                </a:solidFill>
              </a:rPr>
              <a:t>}</a:t>
            </a:r>
            <a:endParaRPr lang="zh-CN" altLang="en-US" sz="2400" b="1" dirty="0">
              <a:solidFill>
                <a:schemeClr val="tx1">
                  <a:lumMod val="50000"/>
                </a:schemeClr>
              </a:solidFill>
            </a:endParaRPr>
          </a:p>
        </p:txBody>
      </p:sp>
      <p:sp>
        <p:nvSpPr>
          <p:cNvPr id="4" name="文本框 2"/>
          <p:cNvSpPr txBox="1">
            <a:spLocks noChangeArrowheads="1"/>
          </p:cNvSpPr>
          <p:nvPr/>
        </p:nvSpPr>
        <p:spPr bwMode="auto">
          <a:xfrm>
            <a:off x="6746738" y="2195309"/>
            <a:ext cx="4122737" cy="3046413"/>
          </a:xfrm>
          <a:prstGeom prst="rect">
            <a:avLst/>
          </a:prstGeom>
          <a:noFill/>
          <a:ln w="9525">
            <a:solidFill>
              <a:schemeClr val="tx1"/>
            </a:solidFill>
            <a:miter lim="800000"/>
            <a:headEnd/>
            <a:tailEnd/>
          </a:ln>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2400" b="1" dirty="0" err="1">
                <a:solidFill>
                  <a:schemeClr val="tx1">
                    <a:lumMod val="50000"/>
                  </a:schemeClr>
                </a:solidFill>
              </a:rPr>
              <a:t>int</a:t>
            </a:r>
            <a:r>
              <a:rPr lang="en-US" altLang="zh-CN" sz="2400" b="1" dirty="0">
                <a:solidFill>
                  <a:schemeClr val="tx1">
                    <a:lumMod val="50000"/>
                  </a:schemeClr>
                </a:solidFill>
              </a:rPr>
              <a:t> main</a:t>
            </a:r>
          </a:p>
          <a:p>
            <a:pPr>
              <a:spcBef>
                <a:spcPct val="0"/>
              </a:spcBef>
              <a:buFontTx/>
              <a:buNone/>
              <a:defRPr/>
            </a:pPr>
            <a:r>
              <a:rPr lang="en-US" altLang="zh-CN" sz="2400" b="1" dirty="0">
                <a:solidFill>
                  <a:schemeClr val="tx1">
                    <a:lumMod val="50000"/>
                  </a:schemeClr>
                </a:solidFill>
              </a:rPr>
              <a:t>{</a:t>
            </a:r>
            <a:r>
              <a:rPr lang="en-US" altLang="zh-CN" sz="2400" b="1" dirty="0"/>
              <a:t>/</a:t>
            </a:r>
            <a:r>
              <a:rPr lang="zh-CN" altLang="en-US" sz="2400" b="1" dirty="0"/>
              <a:t>*</a:t>
            </a:r>
            <a:r>
              <a:rPr lang="en-US" altLang="zh-CN" sz="2400" b="1" dirty="0"/>
              <a:t> </a:t>
            </a:r>
            <a:r>
              <a:rPr lang="zh-CN" altLang="en-US" sz="2400" dirty="0">
                <a:latin typeface="黑体" panose="02010609060101010101" pitchFamily="49" charset="-122"/>
                <a:ea typeface="黑体" panose="02010609060101010101" pitchFamily="49" charset="-122"/>
              </a:rPr>
              <a:t>算法</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：计算公式 *</a:t>
            </a:r>
            <a:r>
              <a:rPr lang="en-US" altLang="zh-CN" sz="2400" b="1" dirty="0"/>
              <a:t>/ </a:t>
            </a:r>
            <a:endParaRPr lang="en-US" altLang="zh-CN" sz="2400" b="1" dirty="0">
              <a:solidFill>
                <a:schemeClr val="tx1">
                  <a:lumMod val="50000"/>
                </a:schemeClr>
              </a:solidFill>
            </a:endParaRPr>
          </a:p>
          <a:p>
            <a:pPr>
              <a:spcBef>
                <a:spcPct val="0"/>
              </a:spcBef>
              <a:buFontTx/>
              <a:buNone/>
              <a:defRPr/>
            </a:pPr>
            <a:r>
              <a:rPr lang="en-US" altLang="zh-CN" sz="2400" b="1" dirty="0">
                <a:solidFill>
                  <a:schemeClr val="tx1">
                    <a:lumMod val="50000"/>
                  </a:schemeClr>
                </a:solidFill>
              </a:rPr>
              <a:t>       </a:t>
            </a:r>
            <a:r>
              <a:rPr lang="en-US" altLang="zh-CN" sz="2400" b="1" dirty="0" err="1">
                <a:solidFill>
                  <a:schemeClr val="tx1">
                    <a:lumMod val="50000"/>
                  </a:schemeClr>
                </a:solidFill>
              </a:rPr>
              <a:t>int</a:t>
            </a:r>
            <a:r>
              <a:rPr lang="en-US" altLang="zh-CN" sz="2400" b="1" dirty="0">
                <a:solidFill>
                  <a:schemeClr val="tx1">
                    <a:lumMod val="50000"/>
                  </a:schemeClr>
                </a:solidFill>
              </a:rPr>
              <a:t> </a:t>
            </a:r>
            <a:r>
              <a:rPr lang="en-US" altLang="zh-CN" sz="2400" b="1" dirty="0" err="1">
                <a:solidFill>
                  <a:schemeClr val="tx1">
                    <a:lumMod val="50000"/>
                  </a:schemeClr>
                </a:solidFill>
              </a:rPr>
              <a:t>i,sum,n</a:t>
            </a:r>
            <a:r>
              <a:rPr lang="en-US" altLang="zh-CN" sz="2400" b="1" dirty="0">
                <a:solidFill>
                  <a:schemeClr val="tx1">
                    <a:lumMod val="50000"/>
                  </a:schemeClr>
                </a:solidFill>
              </a:rPr>
              <a:t>=100;</a:t>
            </a:r>
          </a:p>
          <a:p>
            <a:pPr>
              <a:spcBef>
                <a:spcPct val="0"/>
              </a:spcBef>
              <a:buFontTx/>
              <a:buNone/>
              <a:defRPr/>
            </a:pPr>
            <a:r>
              <a:rPr lang="en-US" altLang="zh-CN" sz="2400" b="1" dirty="0">
                <a:solidFill>
                  <a:schemeClr val="tx1">
                    <a:lumMod val="50000"/>
                  </a:schemeClr>
                </a:solidFill>
              </a:rPr>
              <a:t>       sum = (1+n)*n/2;</a:t>
            </a:r>
          </a:p>
          <a:p>
            <a:pPr>
              <a:spcBef>
                <a:spcPct val="0"/>
              </a:spcBef>
              <a:buFontTx/>
              <a:buNone/>
              <a:defRPr/>
            </a:pPr>
            <a:r>
              <a:rPr lang="en-US" altLang="zh-CN" sz="2400" b="1" dirty="0">
                <a:solidFill>
                  <a:schemeClr val="tx1">
                    <a:lumMod val="50000"/>
                  </a:schemeClr>
                </a:solidFill>
              </a:rPr>
              <a:t>       </a:t>
            </a:r>
            <a:r>
              <a:rPr lang="en-US" altLang="zh-CN" sz="2400" b="1" dirty="0" err="1">
                <a:solidFill>
                  <a:schemeClr val="tx1">
                    <a:lumMod val="50000"/>
                  </a:schemeClr>
                </a:solidFill>
              </a:rPr>
              <a:t>printf</a:t>
            </a:r>
            <a:r>
              <a:rPr lang="en-US" altLang="zh-CN" sz="2400" b="1" dirty="0">
                <a:solidFill>
                  <a:schemeClr val="tx1">
                    <a:lumMod val="50000"/>
                  </a:schemeClr>
                </a:solidFill>
              </a:rPr>
              <a:t>(“sum=%d\</a:t>
            </a:r>
            <a:r>
              <a:rPr lang="en-US" altLang="zh-CN" sz="2400" b="1" dirty="0" err="1">
                <a:solidFill>
                  <a:schemeClr val="tx1">
                    <a:lumMod val="50000"/>
                  </a:schemeClr>
                </a:solidFill>
              </a:rPr>
              <a:t>n”,sum</a:t>
            </a:r>
            <a:r>
              <a:rPr lang="en-US" altLang="zh-CN" sz="2400" b="1" dirty="0">
                <a:solidFill>
                  <a:schemeClr val="tx1">
                    <a:lumMod val="50000"/>
                  </a:schemeClr>
                </a:solidFill>
              </a:rPr>
              <a:t>);</a:t>
            </a:r>
          </a:p>
          <a:p>
            <a:pPr>
              <a:spcBef>
                <a:spcPct val="0"/>
              </a:spcBef>
              <a:buFontTx/>
              <a:buNone/>
              <a:defRPr/>
            </a:pPr>
            <a:r>
              <a:rPr lang="en-US" altLang="zh-CN" sz="2400" b="1" dirty="0">
                <a:solidFill>
                  <a:schemeClr val="tx1">
                    <a:lumMod val="50000"/>
                  </a:schemeClr>
                </a:solidFill>
              </a:rPr>
              <a:t>       return sum;</a:t>
            </a:r>
            <a:br>
              <a:rPr lang="en-US" altLang="zh-CN" sz="2400" b="1" dirty="0">
                <a:solidFill>
                  <a:schemeClr val="tx1">
                    <a:lumMod val="50000"/>
                  </a:schemeClr>
                </a:solidFill>
              </a:rPr>
            </a:br>
            <a:r>
              <a:rPr lang="en-US" altLang="zh-CN" sz="2400" b="1" dirty="0">
                <a:solidFill>
                  <a:schemeClr val="tx1">
                    <a:lumMod val="50000"/>
                  </a:schemeClr>
                </a:solidFill>
              </a:rPr>
              <a:t>}</a:t>
            </a:r>
          </a:p>
          <a:p>
            <a:pPr>
              <a:spcBef>
                <a:spcPct val="0"/>
              </a:spcBef>
              <a:buFontTx/>
              <a:buNone/>
              <a:defRPr/>
            </a:pPr>
            <a:endParaRPr lang="zh-CN" altLang="en-US" sz="2400" b="1" dirty="0">
              <a:solidFill>
                <a:schemeClr val="tx1">
                  <a:lumMod val="50000"/>
                </a:schemeClr>
              </a:solidFill>
            </a:endParaRPr>
          </a:p>
        </p:txBody>
      </p:sp>
      <p:sp>
        <p:nvSpPr>
          <p:cNvPr id="5" name="文本框 4"/>
          <p:cNvSpPr txBox="1"/>
          <p:nvPr/>
        </p:nvSpPr>
        <p:spPr>
          <a:xfrm>
            <a:off x="3044013" y="5267625"/>
            <a:ext cx="2444750"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3200" b="1" dirty="0"/>
              <a:t>T(n)=O(3n+3)</a:t>
            </a:r>
          </a:p>
        </p:txBody>
      </p:sp>
      <p:sp>
        <p:nvSpPr>
          <p:cNvPr id="6" name="文本框 5"/>
          <p:cNvSpPr txBox="1"/>
          <p:nvPr/>
        </p:nvSpPr>
        <p:spPr>
          <a:xfrm>
            <a:off x="7414401" y="5239050"/>
            <a:ext cx="2462212"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3200" b="1" dirty="0"/>
              <a:t>T(n)=O(4)       </a:t>
            </a:r>
            <a:endParaRPr lang="zh-CN" altLang="en-US" sz="3200" b="1" dirty="0"/>
          </a:p>
        </p:txBody>
      </p:sp>
      <p:sp>
        <p:nvSpPr>
          <p:cNvPr id="7" name="矩形 6"/>
          <p:cNvSpPr/>
          <p:nvPr/>
        </p:nvSpPr>
        <p:spPr>
          <a:xfrm>
            <a:off x="3044013" y="5855000"/>
            <a:ext cx="2444750" cy="584200"/>
          </a:xfrm>
          <a:prstGeom prst="rect">
            <a:avLst/>
          </a:prstGeom>
          <a:solidFill>
            <a:schemeClr val="accent2">
              <a:lumMod val="90000"/>
              <a:lumOff val="10000"/>
            </a:schemeClr>
          </a:solidFill>
        </p:spPr>
        <p:txBody>
          <a:bodyPr>
            <a:spAutoFit/>
          </a:bodyPr>
          <a:lstStyle/>
          <a:p>
            <a:pPr>
              <a:defRPr/>
            </a:pPr>
            <a:r>
              <a:rPr lang="en-US" altLang="zh-CN" sz="3200" b="1" dirty="0">
                <a:solidFill>
                  <a:schemeClr val="lt1"/>
                </a:solidFill>
                <a:latin typeface="Arial" charset="0"/>
              </a:rPr>
              <a:t>       =O(n)</a:t>
            </a:r>
            <a:endParaRPr lang="zh-CN" altLang="en-US" sz="3200" b="1" dirty="0">
              <a:solidFill>
                <a:schemeClr val="lt1"/>
              </a:solidFill>
              <a:latin typeface="Arial" charset="0"/>
            </a:endParaRPr>
          </a:p>
        </p:txBody>
      </p:sp>
      <p:sp>
        <p:nvSpPr>
          <p:cNvPr id="8" name="矩形 7"/>
          <p:cNvSpPr/>
          <p:nvPr/>
        </p:nvSpPr>
        <p:spPr>
          <a:xfrm>
            <a:off x="7414401" y="5823250"/>
            <a:ext cx="2462212" cy="585787"/>
          </a:xfrm>
          <a:prstGeom prst="rect">
            <a:avLst/>
          </a:prstGeom>
          <a:solidFill>
            <a:schemeClr val="accent2">
              <a:lumMod val="90000"/>
              <a:lumOff val="10000"/>
            </a:schemeClr>
          </a:solidFill>
        </p:spPr>
        <p:txBody>
          <a:bodyPr>
            <a:spAutoFit/>
          </a:bodyPr>
          <a:lstStyle/>
          <a:p>
            <a:pPr>
              <a:defRPr/>
            </a:pPr>
            <a:r>
              <a:rPr lang="en-US" altLang="zh-CN" sz="3200" b="1" dirty="0">
                <a:solidFill>
                  <a:schemeClr val="lt1"/>
                </a:solidFill>
                <a:latin typeface="Arial" charset="0"/>
              </a:rPr>
              <a:t>       =O(1)</a:t>
            </a:r>
            <a:endParaRPr lang="zh-CN" altLang="en-US" sz="3200" b="1" dirty="0">
              <a:solidFill>
                <a:schemeClr val="lt1"/>
              </a:solidFill>
              <a:latin typeface="Arial" charset="0"/>
            </a:endParaRPr>
          </a:p>
        </p:txBody>
      </p:sp>
      <p:sp>
        <p:nvSpPr>
          <p:cNvPr id="9" name="文本框 8"/>
          <p:cNvSpPr txBox="1"/>
          <p:nvPr/>
        </p:nvSpPr>
        <p:spPr>
          <a:xfrm>
            <a:off x="2085688" y="748286"/>
            <a:ext cx="8783787" cy="1292662"/>
          </a:xfrm>
          <a:prstGeom prst="rect">
            <a:avLst/>
          </a:prstGeom>
          <a:noFill/>
        </p:spPr>
        <p:txBody>
          <a:bodyPr wrap="square" rtlCol="0">
            <a:spAutoFit/>
          </a:bodyPr>
          <a:lstStyle/>
          <a:p>
            <a:pPr algn="l">
              <a:lnSpc>
                <a:spcPct val="130000"/>
              </a:lnSpc>
            </a:pPr>
            <a:r>
              <a:rPr lang="zh-CN" altLang="en-US" sz="2800" b="1" dirty="0">
                <a:latin typeface="Times New Roman" panose="02020603050405020304" pitchFamily="18" charset="0"/>
                <a:ea typeface="楷体" panose="02010609060101010101" pitchFamily="49" charset="-122"/>
              </a:rPr>
              <a:t>算法的时间度量记作：</a:t>
            </a:r>
            <a:endParaRPr lang="en-US" altLang="zh-CN" sz="2800" b="1" dirty="0">
              <a:latin typeface="Times New Roman" panose="02020603050405020304" pitchFamily="18" charset="0"/>
              <a:ea typeface="楷体" panose="02010609060101010101" pitchFamily="49" charset="-122"/>
            </a:endParaRPr>
          </a:p>
          <a:p>
            <a:pPr algn="l">
              <a:lnSpc>
                <a:spcPct val="130000"/>
              </a:lnSpc>
            </a:pPr>
            <a:r>
              <a:rPr lang="en-US" altLang="zh-CN" sz="3200" b="1" dirty="0">
                <a:solidFill>
                  <a:srgbClr val="FF0000"/>
                </a:solidFill>
                <a:latin typeface="Times New Roman" panose="02020603050405020304" pitchFamily="18" charset="0"/>
                <a:ea typeface="楷体" panose="02010609060101010101" pitchFamily="49" charset="-122"/>
              </a:rPr>
              <a:t>                      T(n)=O(f(n))      \\</a:t>
            </a:r>
            <a:r>
              <a:rPr lang="zh-CN" altLang="en-US" sz="2800" b="1" dirty="0">
                <a:latin typeface="Times New Roman" panose="02020603050405020304" pitchFamily="18" charset="0"/>
                <a:ea typeface="楷体" panose="02010609060101010101" pitchFamily="49" charset="-122"/>
              </a:rPr>
              <a:t>即语句频率的最高阶</a:t>
            </a:r>
          </a:p>
        </p:txBody>
      </p:sp>
    </p:spTree>
    <p:extLst>
      <p:ext uri="{BB962C8B-B14F-4D97-AF65-F5344CB8AC3E}">
        <p14:creationId xmlns:p14="http://schemas.microsoft.com/office/powerpoint/2010/main" val="4720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circle(in)">
                                      <p:cBhvr>
                                        <p:cTn id="40"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常用规则</a:t>
            </a:r>
          </a:p>
        </p:txBody>
      </p:sp>
      <p:sp>
        <p:nvSpPr>
          <p:cNvPr id="3" name="文本框 1"/>
          <p:cNvSpPr txBox="1">
            <a:spLocks noChangeArrowheads="1"/>
          </p:cNvSpPr>
          <p:nvPr/>
        </p:nvSpPr>
        <p:spPr bwMode="auto">
          <a:xfrm>
            <a:off x="1323259" y="1111143"/>
            <a:ext cx="2231213" cy="2332946"/>
          </a:xfrm>
          <a:prstGeom prst="rect">
            <a:avLst/>
          </a:prstGeom>
          <a:noFill/>
          <a:ln w="9525">
            <a:noFill/>
            <a:miter lim="800000"/>
            <a:headEnd/>
            <a:tailEnd/>
          </a:ln>
        </p:spPr>
        <p:txBody>
          <a:bodyPr wrap="square">
            <a:spAutoFit/>
          </a:bodyPr>
          <a:lstStyle/>
          <a:p>
            <a:pPr>
              <a:lnSpc>
                <a:spcPct val="130000"/>
              </a:lnSpc>
              <a:defRPr/>
            </a:pPr>
            <a:r>
              <a:rPr lang="zh-CN" altLang="en-US" sz="2800" b="1" dirty="0">
                <a:latin typeface="楷体" panose="02010609060101010101" pitchFamily="49" charset="-122"/>
                <a:ea typeface="楷体" panose="02010609060101010101" pitchFamily="49" charset="-122"/>
              </a:rPr>
              <a:t>算法有顺序，选择，循环（递归）三种结构。</a:t>
            </a:r>
            <a:endParaRPr lang="en-US" altLang="zh-CN" sz="2800" b="1" dirty="0">
              <a:latin typeface="楷体" panose="02010609060101010101" pitchFamily="49" charset="-122"/>
              <a:ea typeface="楷体" panose="02010609060101010101" pitchFamily="49" charset="-122"/>
            </a:endParaRPr>
          </a:p>
        </p:txBody>
      </p:sp>
      <p:sp>
        <p:nvSpPr>
          <p:cNvPr id="4" name="矩形 3"/>
          <p:cNvSpPr/>
          <p:nvPr/>
        </p:nvSpPr>
        <p:spPr>
          <a:xfrm>
            <a:off x="4611413" y="1897742"/>
            <a:ext cx="2038350" cy="69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sp>
        <p:nvSpPr>
          <p:cNvPr id="5" name="矩形 4"/>
          <p:cNvSpPr/>
          <p:nvPr/>
        </p:nvSpPr>
        <p:spPr>
          <a:xfrm>
            <a:off x="4611413" y="2937555"/>
            <a:ext cx="2038350" cy="693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cxnSp>
        <p:nvCxnSpPr>
          <p:cNvPr id="6" name="直接箭头连接符 5"/>
          <p:cNvCxnSpPr>
            <a:stCxn id="4" idx="2"/>
            <a:endCxn id="5" idx="0"/>
          </p:cNvCxnSpPr>
          <p:nvPr/>
        </p:nvCxnSpPr>
        <p:spPr>
          <a:xfrm>
            <a:off x="5630588" y="2591480"/>
            <a:ext cx="0" cy="346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5"/>
          <p:cNvSpPr txBox="1">
            <a:spLocks noChangeArrowheads="1"/>
          </p:cNvSpPr>
          <p:nvPr/>
        </p:nvSpPr>
        <p:spPr bwMode="auto">
          <a:xfrm>
            <a:off x="4743176" y="1988230"/>
            <a:ext cx="7232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b="1">
                <a:solidFill>
                  <a:schemeClr val="bg1"/>
                </a:solidFill>
                <a:latin typeface="楷体" panose="02010609060101010101" pitchFamily="49" charset="-122"/>
                <a:ea typeface="楷体" panose="02010609060101010101" pitchFamily="49" charset="-122"/>
              </a:rPr>
              <a:t>S1:</a:t>
            </a:r>
            <a:endParaRPr lang="zh-CN" altLang="en-US" sz="2800" b="1">
              <a:solidFill>
                <a:schemeClr val="bg1"/>
              </a:solidFill>
              <a:latin typeface="楷体" panose="02010609060101010101" pitchFamily="49" charset="-122"/>
              <a:ea typeface="楷体" panose="02010609060101010101" pitchFamily="49" charset="-122"/>
            </a:endParaRPr>
          </a:p>
        </p:txBody>
      </p:sp>
      <p:sp>
        <p:nvSpPr>
          <p:cNvPr id="8" name="文本框 6"/>
          <p:cNvSpPr txBox="1">
            <a:spLocks noChangeArrowheads="1"/>
          </p:cNvSpPr>
          <p:nvPr/>
        </p:nvSpPr>
        <p:spPr bwMode="auto">
          <a:xfrm>
            <a:off x="4743176" y="2970892"/>
            <a:ext cx="7232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b="1">
                <a:solidFill>
                  <a:schemeClr val="bg1"/>
                </a:solidFill>
                <a:latin typeface="楷体" panose="02010609060101010101" pitchFamily="49" charset="-122"/>
                <a:ea typeface="楷体" panose="02010609060101010101" pitchFamily="49" charset="-122"/>
              </a:rPr>
              <a:t>S2:</a:t>
            </a:r>
            <a:endParaRPr lang="zh-CN" altLang="en-US" sz="2800" b="1">
              <a:solidFill>
                <a:schemeClr val="bg1"/>
              </a:solidFill>
              <a:latin typeface="楷体" panose="02010609060101010101" pitchFamily="49" charset="-122"/>
              <a:ea typeface="楷体" panose="02010609060101010101" pitchFamily="49" charset="-122"/>
            </a:endParaRPr>
          </a:p>
        </p:txBody>
      </p:sp>
      <p:sp>
        <p:nvSpPr>
          <p:cNvPr id="9" name="文本框 8"/>
          <p:cNvSpPr txBox="1">
            <a:spLocks noChangeArrowheads="1"/>
          </p:cNvSpPr>
          <p:nvPr/>
        </p:nvSpPr>
        <p:spPr bwMode="auto">
          <a:xfrm>
            <a:off x="3474763" y="3888467"/>
            <a:ext cx="45021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3200" b="1">
                <a:latin typeface="楷体" panose="02010609060101010101" pitchFamily="49" charset="-122"/>
                <a:ea typeface="楷体" panose="02010609060101010101" pitchFamily="49" charset="-122"/>
              </a:rPr>
              <a:t>T(n)=O(n)+O(n</a:t>
            </a:r>
            <a:r>
              <a:rPr lang="en-US" altLang="zh-CN" sz="3200" b="1" baseline="30000">
                <a:latin typeface="楷体" panose="02010609060101010101" pitchFamily="49" charset="-122"/>
                <a:ea typeface="楷体" panose="02010609060101010101" pitchFamily="49" charset="-122"/>
              </a:rPr>
              <a:t>2</a:t>
            </a:r>
            <a:r>
              <a:rPr lang="en-US" altLang="zh-CN" sz="3200" b="1">
                <a:latin typeface="楷体" panose="02010609060101010101" pitchFamily="49" charset="-122"/>
                <a:ea typeface="楷体" panose="02010609060101010101" pitchFamily="49" charset="-122"/>
              </a:rPr>
              <a:t>)=O(n</a:t>
            </a:r>
            <a:r>
              <a:rPr lang="en-US" altLang="zh-CN" sz="3200" b="1" baseline="30000">
                <a:latin typeface="楷体" panose="02010609060101010101" pitchFamily="49" charset="-122"/>
                <a:ea typeface="楷体" panose="02010609060101010101" pitchFamily="49" charset="-122"/>
              </a:rPr>
              <a:t>2</a:t>
            </a:r>
            <a:r>
              <a:rPr lang="en-US" altLang="zh-CN" sz="3200" b="1">
                <a:latin typeface="楷体" panose="02010609060101010101" pitchFamily="49" charset="-122"/>
                <a:ea typeface="楷体" panose="02010609060101010101" pitchFamily="49" charset="-122"/>
              </a:rPr>
              <a:t>)</a:t>
            </a:r>
            <a:endParaRPr lang="zh-CN" altLang="en-US" sz="3200" b="1">
              <a:latin typeface="楷体" panose="02010609060101010101" pitchFamily="49" charset="-122"/>
              <a:ea typeface="楷体" panose="02010609060101010101" pitchFamily="49" charset="-122"/>
            </a:endParaRPr>
          </a:p>
        </p:txBody>
      </p:sp>
      <p:sp>
        <p:nvSpPr>
          <p:cNvPr id="10" name="文本框 8"/>
          <p:cNvSpPr txBox="1">
            <a:spLocks noChangeArrowheads="1"/>
          </p:cNvSpPr>
          <p:nvPr/>
        </p:nvSpPr>
        <p:spPr bwMode="auto">
          <a:xfrm>
            <a:off x="3816075" y="693412"/>
            <a:ext cx="3819525" cy="641714"/>
          </a:xfrm>
          <a:prstGeom prst="rect">
            <a:avLst/>
          </a:prstGeom>
          <a:noFill/>
          <a:ln w="9525">
            <a:solidFill>
              <a:schemeClr val="accent1"/>
            </a:solidFill>
            <a:miter lim="800000"/>
            <a:headEnd/>
            <a:tailEnd/>
          </a:ln>
        </p:spPr>
        <p:txBody>
          <a:bodyPr>
            <a:spAutoFit/>
          </a:bodyPr>
          <a:lstStyle/>
          <a:p>
            <a:pPr algn="ctr">
              <a:lnSpc>
                <a:spcPct val="130000"/>
              </a:lnSpc>
              <a:defRPr/>
            </a:pPr>
            <a:r>
              <a:rPr lang="zh-CN" altLang="en-US" sz="3200" b="1" dirty="0">
                <a:latin typeface="楷体" panose="02010609060101010101" pitchFamily="49" charset="-122"/>
                <a:ea typeface="楷体" panose="02010609060101010101" pitchFamily="49" charset="-122"/>
              </a:rPr>
              <a:t>算法顺序结构</a:t>
            </a:r>
          </a:p>
        </p:txBody>
      </p:sp>
      <p:sp>
        <p:nvSpPr>
          <p:cNvPr id="11" name="Rectangle 8"/>
          <p:cNvSpPr>
            <a:spLocks noChangeArrowheads="1"/>
          </p:cNvSpPr>
          <p:nvPr/>
        </p:nvSpPr>
        <p:spPr bwMode="auto">
          <a:xfrm>
            <a:off x="2330176" y="4831442"/>
            <a:ext cx="7951787" cy="1385888"/>
          </a:xfrm>
          <a:prstGeom prst="rect">
            <a:avLst/>
          </a:prstGeom>
          <a:solidFill>
            <a:schemeClr val="accent2">
              <a:lumMod val="20000"/>
              <a:lumOff val="80000"/>
            </a:schemeClr>
          </a:solidFill>
          <a:ln w="9525">
            <a:solidFill>
              <a:schemeClr val="tx1"/>
            </a:solidFill>
            <a:miter lim="800000"/>
            <a:headEnd/>
            <a:tailEnd/>
          </a:ln>
          <a:effectLst/>
          <a:extLst/>
        </p:spPr>
        <p:txBody>
          <a:bodyPr>
            <a:spAutoFit/>
          </a:bodyPr>
          <a:lstStyle>
            <a:lvl1pPr marL="482600" indent="-482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2800" b="1" dirty="0">
                <a:solidFill>
                  <a:schemeClr val="hlink"/>
                </a:solidFill>
                <a:latin typeface="楷体" panose="02010609060101010101" pitchFamily="49" charset="-122"/>
                <a:ea typeface="楷体" panose="02010609060101010101" pitchFamily="49" charset="-122"/>
                <a:sym typeface="Wingdings" panose="05000000000000000000" pitchFamily="2" charset="2"/>
              </a:rPr>
              <a:t> </a:t>
            </a:r>
            <a:r>
              <a:rPr lang="zh-CN" altLang="en-US" sz="2800" b="1" dirty="0">
                <a:latin typeface="楷体" panose="02010609060101010101" pitchFamily="49" charset="-122"/>
                <a:ea typeface="楷体" panose="02010609060101010101" pitchFamily="49" charset="-122"/>
                <a:sym typeface="Wingdings" panose="05000000000000000000" pitchFamily="2" charset="2"/>
              </a:rPr>
              <a:t>顺序结构</a:t>
            </a:r>
            <a:r>
              <a:rPr lang="en-US" altLang="zh-CN" sz="2800" b="1" dirty="0">
                <a:latin typeface="楷体" panose="02010609060101010101" pitchFamily="49" charset="-122"/>
                <a:ea typeface="楷体" panose="02010609060101010101" pitchFamily="49" charset="-122"/>
              </a:rPr>
              <a:t>: </a:t>
            </a:r>
            <a:r>
              <a:rPr lang="zh-CN" altLang="en-US" sz="2800" b="1" dirty="0">
                <a:solidFill>
                  <a:srgbClr val="FF0000"/>
                </a:solidFill>
                <a:latin typeface="楷体" panose="02010609060101010101" pitchFamily="49" charset="-122"/>
                <a:ea typeface="楷体" panose="02010609060101010101" pitchFamily="49" charset="-122"/>
              </a:rPr>
              <a:t>加法</a:t>
            </a:r>
            <a:r>
              <a:rPr lang="zh-CN" altLang="en-US" sz="2800" b="1" dirty="0">
                <a:latin typeface="楷体" panose="02010609060101010101" pitchFamily="49" charset="-122"/>
                <a:ea typeface="楷体" panose="02010609060101010101" pitchFamily="49" charset="-122"/>
              </a:rPr>
              <a:t>规则。算法的语句频度是所有步骤段语句频度之和</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其最高阶项就是算法的时间复杂度。</a:t>
            </a:r>
            <a:endParaRPr lang="en-US" altLang="zh-CN" sz="2800" b="1" dirty="0">
              <a:latin typeface="楷体" panose="02010609060101010101" pitchFamily="49" charset="-122"/>
              <a:ea typeface="楷体" panose="02010609060101010101" pitchFamily="49" charset="-122"/>
            </a:endParaRPr>
          </a:p>
        </p:txBody>
      </p:sp>
      <p:sp>
        <p:nvSpPr>
          <p:cNvPr id="12" name="矩形 11"/>
          <p:cNvSpPr>
            <a:spLocks noChangeArrowheads="1"/>
          </p:cNvSpPr>
          <p:nvPr/>
        </p:nvSpPr>
        <p:spPr bwMode="auto">
          <a:xfrm>
            <a:off x="5459138" y="1942192"/>
            <a:ext cx="1090363"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b="1" dirty="0">
                <a:solidFill>
                  <a:schemeClr val="bg1"/>
                </a:solidFill>
                <a:latin typeface="楷体" panose="02010609060101010101" pitchFamily="49" charset="-122"/>
                <a:ea typeface="楷体" panose="02010609060101010101" pitchFamily="49" charset="-122"/>
              </a:rPr>
              <a:t> O(n)</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13" name="矩形 12"/>
          <p:cNvSpPr>
            <a:spLocks noChangeArrowheads="1"/>
          </p:cNvSpPr>
          <p:nvPr/>
        </p:nvSpPr>
        <p:spPr bwMode="auto">
          <a:xfrm>
            <a:off x="5457551" y="2942317"/>
            <a:ext cx="1210588"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b="1" dirty="0">
                <a:solidFill>
                  <a:schemeClr val="bg1"/>
                </a:solidFill>
                <a:latin typeface="楷体" panose="02010609060101010101" pitchFamily="49" charset="-122"/>
                <a:ea typeface="楷体" panose="02010609060101010101" pitchFamily="49" charset="-122"/>
              </a:rPr>
              <a:t> O(n</a:t>
            </a:r>
            <a:r>
              <a:rPr lang="en-US" altLang="zh-CN" sz="2800" b="1" baseline="30000" dirty="0">
                <a:solidFill>
                  <a:schemeClr val="bg1"/>
                </a:solidFill>
                <a:latin typeface="楷体" panose="02010609060101010101" pitchFamily="49" charset="-122"/>
                <a:ea typeface="楷体" panose="02010609060101010101" pitchFamily="49" charset="-122"/>
              </a:rPr>
              <a:t>2</a:t>
            </a:r>
            <a:r>
              <a:rPr lang="en-US" altLang="zh-CN" sz="2800" b="1" dirty="0">
                <a:solidFill>
                  <a:schemeClr val="bg1"/>
                </a:solidFill>
                <a:latin typeface="楷体" panose="02010609060101010101" pitchFamily="49" charset="-122"/>
                <a:ea typeface="楷体" panose="02010609060101010101" pitchFamily="49" charset="-122"/>
              </a:rPr>
              <a:t>)</a:t>
            </a:r>
            <a:endParaRPr lang="zh-CN" altLang="en-US" sz="2800" b="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5951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autoUpdateAnimBg="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常见规则</a:t>
            </a:r>
          </a:p>
        </p:txBody>
      </p:sp>
      <p:sp>
        <p:nvSpPr>
          <p:cNvPr id="3" name="文本框 1"/>
          <p:cNvSpPr txBox="1">
            <a:spLocks noChangeArrowheads="1"/>
          </p:cNvSpPr>
          <p:nvPr/>
        </p:nvSpPr>
        <p:spPr bwMode="auto">
          <a:xfrm>
            <a:off x="3710489" y="830437"/>
            <a:ext cx="3416300" cy="731837"/>
          </a:xfrm>
          <a:prstGeom prst="rect">
            <a:avLst/>
          </a:prstGeom>
          <a:noFill/>
          <a:ln w="9525">
            <a:solidFill>
              <a:schemeClr val="accent1"/>
            </a:solidFill>
            <a:miter lim="800000"/>
            <a:headEnd/>
            <a:tailEnd/>
          </a:ln>
        </p:spPr>
        <p:txBody>
          <a:bodyPr>
            <a:spAutoFit/>
          </a:bodyPr>
          <a:lstStyle/>
          <a:p>
            <a:pPr>
              <a:lnSpc>
                <a:spcPct val="130000"/>
              </a:lnSpc>
              <a:defRPr/>
            </a:pPr>
            <a:r>
              <a:rPr lang="zh-CN" altLang="en-US" sz="3200" b="1" dirty="0">
                <a:latin typeface="楷体" panose="02010609060101010101" pitchFamily="49" charset="-122"/>
                <a:ea typeface="楷体" panose="02010609060101010101" pitchFamily="49" charset="-122"/>
              </a:rPr>
              <a:t>算法选择结构</a:t>
            </a:r>
          </a:p>
        </p:txBody>
      </p:sp>
      <p:sp>
        <p:nvSpPr>
          <p:cNvPr id="4" name="菱形 3"/>
          <p:cNvSpPr/>
          <p:nvPr/>
        </p:nvSpPr>
        <p:spPr>
          <a:xfrm>
            <a:off x="4383589" y="2079005"/>
            <a:ext cx="2070100" cy="94456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sp>
        <p:nvSpPr>
          <p:cNvPr id="5" name="矩形 4"/>
          <p:cNvSpPr/>
          <p:nvPr/>
        </p:nvSpPr>
        <p:spPr>
          <a:xfrm>
            <a:off x="2921501" y="3114055"/>
            <a:ext cx="1749425" cy="69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sp>
        <p:nvSpPr>
          <p:cNvPr id="6" name="矩形 5"/>
          <p:cNvSpPr/>
          <p:nvPr/>
        </p:nvSpPr>
        <p:spPr>
          <a:xfrm>
            <a:off x="5966326" y="3204543"/>
            <a:ext cx="1971675" cy="693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cxnSp>
        <p:nvCxnSpPr>
          <p:cNvPr id="7" name="直接箭头连接符 6"/>
          <p:cNvCxnSpPr>
            <a:stCxn id="4" idx="3"/>
          </p:cNvCxnSpPr>
          <p:nvPr/>
        </p:nvCxnSpPr>
        <p:spPr>
          <a:xfrm flipV="1">
            <a:off x="6453689" y="2552080"/>
            <a:ext cx="5381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0"/>
          </p:cNvCxnSpPr>
          <p:nvPr/>
        </p:nvCxnSpPr>
        <p:spPr>
          <a:xfrm flipH="1">
            <a:off x="6952164" y="2552080"/>
            <a:ext cx="9525" cy="652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4" idx="0"/>
          </p:cNvCxnSpPr>
          <p:nvPr/>
        </p:nvCxnSpPr>
        <p:spPr>
          <a:xfrm>
            <a:off x="5418639" y="1758330"/>
            <a:ext cx="0" cy="320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1"/>
          </p:cNvCxnSpPr>
          <p:nvPr/>
        </p:nvCxnSpPr>
        <p:spPr>
          <a:xfrm flipH="1" flipV="1">
            <a:off x="3796214" y="2552080"/>
            <a:ext cx="5873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5" idx="0"/>
          </p:cNvCxnSpPr>
          <p:nvPr/>
        </p:nvCxnSpPr>
        <p:spPr>
          <a:xfrm>
            <a:off x="3796214" y="2552080"/>
            <a:ext cx="0" cy="561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a:spLocks noChangeArrowheads="1"/>
          </p:cNvSpPr>
          <p:nvPr/>
        </p:nvSpPr>
        <p:spPr bwMode="auto">
          <a:xfrm>
            <a:off x="4820999" y="2295047"/>
            <a:ext cx="127310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400" b="1" dirty="0">
                <a:solidFill>
                  <a:schemeClr val="bg1"/>
                </a:solidFill>
                <a:latin typeface="楷体" panose="02010609060101010101" pitchFamily="49" charset="-122"/>
                <a:ea typeface="楷体" panose="02010609060101010101" pitchFamily="49" charset="-122"/>
              </a:rPr>
              <a:t>  :O(n)</a:t>
            </a:r>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13" name="文本框 12"/>
          <p:cNvSpPr txBox="1">
            <a:spLocks noChangeArrowheads="1"/>
          </p:cNvSpPr>
          <p:nvPr/>
        </p:nvSpPr>
        <p:spPr bwMode="auto">
          <a:xfrm>
            <a:off x="3062789" y="3153743"/>
            <a:ext cx="153279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400" b="1" dirty="0">
                <a:solidFill>
                  <a:schemeClr val="bg1"/>
                </a:solidFill>
                <a:latin typeface="楷体" panose="02010609060101010101" pitchFamily="49" charset="-122"/>
                <a:ea typeface="楷体" panose="02010609060101010101" pitchFamily="49" charset="-122"/>
              </a:rPr>
              <a:t>  : O(n</a:t>
            </a:r>
            <a:r>
              <a:rPr lang="en-US" altLang="zh-CN" sz="2400" b="1" baseline="30000" dirty="0">
                <a:solidFill>
                  <a:schemeClr val="bg1"/>
                </a:solidFill>
                <a:latin typeface="楷体" panose="02010609060101010101" pitchFamily="49" charset="-122"/>
                <a:ea typeface="楷体" panose="02010609060101010101" pitchFamily="49" charset="-122"/>
              </a:rPr>
              <a:t>2</a:t>
            </a:r>
            <a:r>
              <a:rPr lang="en-US" altLang="zh-CN" sz="2400" b="1" dirty="0">
                <a:solidFill>
                  <a:schemeClr val="bg1"/>
                </a:solidFill>
                <a:latin typeface="楷体" panose="02010609060101010101" pitchFamily="49" charset="-122"/>
                <a:ea typeface="楷体" panose="02010609060101010101" pitchFamily="49" charset="-122"/>
              </a:rPr>
              <a:t>)</a:t>
            </a:r>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14" name="文本框 13"/>
          <p:cNvSpPr txBox="1">
            <a:spLocks noChangeArrowheads="1"/>
          </p:cNvSpPr>
          <p:nvPr/>
        </p:nvSpPr>
        <p:spPr bwMode="auto">
          <a:xfrm>
            <a:off x="6094914" y="3309318"/>
            <a:ext cx="1895071"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400" b="1" dirty="0">
                <a:solidFill>
                  <a:schemeClr val="bg1"/>
                </a:solidFill>
                <a:latin typeface="楷体" panose="02010609060101010101" pitchFamily="49" charset="-122"/>
                <a:ea typeface="楷体" panose="02010609060101010101" pitchFamily="49" charset="-122"/>
              </a:rPr>
              <a:t>  : O(</a:t>
            </a:r>
            <a:r>
              <a:rPr lang="en-US" altLang="zh-CN" sz="2400" b="1" dirty="0" err="1">
                <a:solidFill>
                  <a:schemeClr val="bg1"/>
                </a:solidFill>
                <a:latin typeface="楷体" panose="02010609060101010101" pitchFamily="49" charset="-122"/>
                <a:ea typeface="楷体" panose="02010609060101010101" pitchFamily="49" charset="-122"/>
              </a:rPr>
              <a:t>nlgn</a:t>
            </a:r>
            <a:r>
              <a:rPr lang="en-US" altLang="zh-CN" sz="2400" b="1" dirty="0">
                <a:solidFill>
                  <a:schemeClr val="bg1"/>
                </a:solidFill>
                <a:latin typeface="楷体" panose="02010609060101010101" pitchFamily="49" charset="-122"/>
                <a:ea typeface="楷体" panose="02010609060101010101" pitchFamily="49" charset="-122"/>
              </a:rPr>
              <a:t>)</a:t>
            </a:r>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15" name="文本框 14"/>
          <p:cNvSpPr txBox="1">
            <a:spLocks noChangeArrowheads="1"/>
          </p:cNvSpPr>
          <p:nvPr/>
        </p:nvSpPr>
        <p:spPr bwMode="auto">
          <a:xfrm>
            <a:off x="1644053" y="4023942"/>
            <a:ext cx="80216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3200" b="1">
                <a:latin typeface="楷体" panose="02010609060101010101" pitchFamily="49" charset="-122"/>
                <a:ea typeface="楷体" panose="02010609060101010101" pitchFamily="49" charset="-122"/>
              </a:rPr>
              <a:t>T(n)=</a:t>
            </a:r>
            <a:r>
              <a:rPr lang="en-US" altLang="zh-CN" sz="3200" b="1">
                <a:solidFill>
                  <a:srgbClr val="FF0000"/>
                </a:solidFill>
                <a:latin typeface="楷体" panose="02010609060101010101" pitchFamily="49" charset="-122"/>
                <a:ea typeface="楷体" panose="02010609060101010101" pitchFamily="49" charset="-122"/>
              </a:rPr>
              <a:t>max</a:t>
            </a:r>
            <a:r>
              <a:rPr lang="en-US" altLang="zh-CN" sz="3200" b="1">
                <a:latin typeface="楷体" panose="02010609060101010101" pitchFamily="49" charset="-122"/>
                <a:ea typeface="楷体" panose="02010609060101010101" pitchFamily="49" charset="-122"/>
              </a:rPr>
              <a:t>(O(n)+O(n</a:t>
            </a:r>
            <a:r>
              <a:rPr lang="en-US" altLang="zh-CN" sz="3200" b="1" baseline="30000">
                <a:latin typeface="楷体" panose="02010609060101010101" pitchFamily="49" charset="-122"/>
                <a:ea typeface="楷体" panose="02010609060101010101" pitchFamily="49" charset="-122"/>
              </a:rPr>
              <a:t>2</a:t>
            </a:r>
            <a:r>
              <a:rPr lang="en-US" altLang="zh-CN" sz="3200" b="1">
                <a:latin typeface="楷体" panose="02010609060101010101" pitchFamily="49" charset="-122"/>
                <a:ea typeface="楷体" panose="02010609060101010101" pitchFamily="49" charset="-122"/>
              </a:rPr>
              <a:t>),O(n)+O(nlgn))=O(n</a:t>
            </a:r>
            <a:r>
              <a:rPr lang="en-US" altLang="zh-CN" sz="3200" b="1" baseline="30000">
                <a:latin typeface="楷体" panose="02010609060101010101" pitchFamily="49" charset="-122"/>
                <a:ea typeface="楷体" panose="02010609060101010101" pitchFamily="49" charset="-122"/>
              </a:rPr>
              <a:t>2</a:t>
            </a:r>
            <a:r>
              <a:rPr lang="en-US" altLang="zh-CN" sz="3200" b="1">
                <a:latin typeface="楷体" panose="02010609060101010101" pitchFamily="49" charset="-122"/>
                <a:ea typeface="楷体" panose="02010609060101010101" pitchFamily="49" charset="-122"/>
              </a:rPr>
              <a:t>)</a:t>
            </a:r>
            <a:endParaRPr lang="zh-CN" altLang="en-US" sz="3200" b="1">
              <a:latin typeface="楷体" panose="02010609060101010101" pitchFamily="49" charset="-122"/>
              <a:ea typeface="楷体" panose="02010609060101010101" pitchFamily="49" charset="-122"/>
            </a:endParaRPr>
          </a:p>
        </p:txBody>
      </p:sp>
      <p:sp>
        <p:nvSpPr>
          <p:cNvPr id="16" name="Rectangle 9"/>
          <p:cNvSpPr>
            <a:spLocks noChangeArrowheads="1"/>
          </p:cNvSpPr>
          <p:nvPr/>
        </p:nvSpPr>
        <p:spPr bwMode="auto">
          <a:xfrm>
            <a:off x="1644053" y="4848399"/>
            <a:ext cx="8220075" cy="1384300"/>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marL="482600" indent="-482600">
              <a:defRPr/>
            </a:pPr>
            <a:r>
              <a:rPr kumimoji="1" lang="en-US" altLang="zh-CN" sz="2800" b="1" dirty="0">
                <a:solidFill>
                  <a:schemeClr val="hlink"/>
                </a:solidFill>
                <a:latin typeface="楷体" panose="02010609060101010101" pitchFamily="49" charset="-122"/>
                <a:ea typeface="楷体" panose="02010609060101010101" pitchFamily="49" charset="-122"/>
                <a:sym typeface="Wingdings" pitchFamily="2" charset="2"/>
              </a:rPr>
              <a:t> </a:t>
            </a:r>
            <a:r>
              <a:rPr kumimoji="1" lang="zh-CN" altLang="en-US" sz="2800" b="1" dirty="0">
                <a:latin typeface="楷体" panose="02010609060101010101" pitchFamily="49" charset="-122"/>
                <a:ea typeface="楷体" panose="02010609060101010101" pitchFamily="49" charset="-122"/>
                <a:sym typeface="Wingdings" pitchFamily="2" charset="2"/>
              </a:rPr>
              <a:t>选择结构</a:t>
            </a:r>
            <a:r>
              <a:rPr kumimoji="1" lang="en-US" altLang="zh-CN" sz="2800" b="1" dirty="0">
                <a:latin typeface="楷体" panose="02010609060101010101" pitchFamily="49" charset="-122"/>
                <a:ea typeface="楷体" panose="02010609060101010101" pitchFamily="49" charset="-122"/>
              </a:rPr>
              <a:t>:  if (S1)  S2  else  S3;</a:t>
            </a:r>
          </a:p>
          <a:p>
            <a:pPr marL="482600" indent="-482600">
              <a:defRPr/>
            </a:pPr>
            <a:r>
              <a:rPr kumimoji="1" lang="en-US" altLang="zh-CN" sz="2800" b="1" dirty="0">
                <a:latin typeface="楷体" panose="02010609060101010101" pitchFamily="49" charset="-122"/>
                <a:ea typeface="楷体" panose="02010609060101010101" pitchFamily="49" charset="-122"/>
              </a:rPr>
              <a:t>	T(n)=max(O(S1)+O(S2),O(S1)+O(S3)),</a:t>
            </a:r>
          </a:p>
          <a:p>
            <a:pPr marL="482600" indent="-482600">
              <a:defRPr/>
            </a:pPr>
            <a:r>
              <a:rPr kumimoji="1" lang="zh-CN" altLang="en-US" sz="2800" b="1" dirty="0">
                <a:latin typeface="楷体" panose="02010609060101010101" pitchFamily="49" charset="-122"/>
                <a:ea typeface="楷体" panose="02010609060101010101" pitchFamily="49" charset="-122"/>
              </a:rPr>
              <a:t>    本质就是</a:t>
            </a:r>
            <a:r>
              <a:rPr kumimoji="1" lang="en-US" altLang="zh-CN" sz="2800" b="1" dirty="0">
                <a:latin typeface="楷体" panose="02010609060101010101" pitchFamily="49" charset="-122"/>
                <a:ea typeface="楷体" panose="02010609060101010101" pitchFamily="49" charset="-122"/>
              </a:rPr>
              <a:t>S1,S2,S3</a:t>
            </a:r>
            <a:r>
              <a:rPr kumimoji="1" lang="zh-CN" altLang="en-US" sz="2800" b="1" dirty="0">
                <a:latin typeface="楷体" panose="02010609060101010101" pitchFamily="49" charset="-122"/>
                <a:ea typeface="楷体" panose="02010609060101010101" pitchFamily="49" charset="-122"/>
              </a:rPr>
              <a:t>三个步骤段</a:t>
            </a:r>
            <a:r>
              <a:rPr kumimoji="1" lang="zh-CN" altLang="en-US" sz="2800" b="1" dirty="0">
                <a:solidFill>
                  <a:srgbClr val="FF0000"/>
                </a:solidFill>
                <a:latin typeface="楷体" panose="02010609060101010101" pitchFamily="49" charset="-122"/>
                <a:ea typeface="楷体" panose="02010609060101010101" pitchFamily="49" charset="-122"/>
              </a:rPr>
              <a:t>最大</a:t>
            </a:r>
            <a:r>
              <a:rPr kumimoji="1" lang="zh-CN" altLang="en-US" sz="2800" b="1" dirty="0">
                <a:latin typeface="楷体" panose="02010609060101010101" pitchFamily="49" charset="-122"/>
                <a:ea typeface="楷体" panose="02010609060101010101" pitchFamily="49" charset="-122"/>
              </a:rPr>
              <a:t>复杂度。</a:t>
            </a:r>
            <a:endParaRPr kumimoji="1" lang="en-US" altLang="zh-CN" sz="2800" b="1" dirty="0">
              <a:latin typeface="楷体" panose="02010609060101010101" pitchFamily="49" charset="-122"/>
              <a:ea typeface="楷体" panose="02010609060101010101" pitchFamily="49" charset="-122"/>
            </a:endParaRPr>
          </a:p>
        </p:txBody>
      </p:sp>
      <p:sp>
        <p:nvSpPr>
          <p:cNvPr id="17" name="矩形 3"/>
          <p:cNvSpPr>
            <a:spLocks noChangeArrowheads="1"/>
          </p:cNvSpPr>
          <p:nvPr/>
        </p:nvSpPr>
        <p:spPr bwMode="auto">
          <a:xfrm>
            <a:off x="4670926" y="231641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楷体" panose="02010609060101010101" pitchFamily="49" charset="-122"/>
                <a:ea typeface="楷体" panose="02010609060101010101" pitchFamily="49" charset="-122"/>
              </a:rPr>
              <a:t>S1</a:t>
            </a:r>
            <a:endParaRPr lang="zh-CN" altLang="en-US" sz="2800" b="1" dirty="0">
              <a:latin typeface="楷体" panose="02010609060101010101" pitchFamily="49" charset="-122"/>
              <a:ea typeface="楷体" panose="02010609060101010101" pitchFamily="49" charset="-122"/>
            </a:endParaRPr>
          </a:p>
        </p:txBody>
      </p:sp>
      <p:sp>
        <p:nvSpPr>
          <p:cNvPr id="18" name="矩形 6"/>
          <p:cNvSpPr>
            <a:spLocks noChangeArrowheads="1"/>
          </p:cNvSpPr>
          <p:nvPr/>
        </p:nvSpPr>
        <p:spPr bwMode="auto">
          <a:xfrm>
            <a:off x="2991351" y="3245818"/>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bg1"/>
                </a:solidFill>
                <a:latin typeface="楷体" panose="02010609060101010101" pitchFamily="49" charset="-122"/>
                <a:ea typeface="楷体" panose="02010609060101010101" pitchFamily="49" charset="-122"/>
              </a:rPr>
              <a:t>S2</a:t>
            </a:r>
            <a:endParaRPr lang="zh-CN" altLang="en-US" sz="2800" b="1">
              <a:latin typeface="楷体" panose="02010609060101010101" pitchFamily="49" charset="-122"/>
              <a:ea typeface="楷体" panose="02010609060101010101" pitchFamily="49" charset="-122"/>
            </a:endParaRPr>
          </a:p>
        </p:txBody>
      </p:sp>
      <p:sp>
        <p:nvSpPr>
          <p:cNvPr id="19" name="矩形 8"/>
          <p:cNvSpPr>
            <a:spLocks noChangeArrowheads="1"/>
          </p:cNvSpPr>
          <p:nvPr/>
        </p:nvSpPr>
        <p:spPr bwMode="auto">
          <a:xfrm>
            <a:off x="6034589" y="3341068"/>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bg1"/>
                </a:solidFill>
                <a:latin typeface="楷体" panose="02010609060101010101" pitchFamily="49" charset="-122"/>
                <a:ea typeface="楷体" panose="02010609060101010101" pitchFamily="49" charset="-122"/>
              </a:rPr>
              <a:t>S3</a:t>
            </a:r>
            <a:endParaRPr lang="zh-CN" altLang="en-US" sz="2800" b="1">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6087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常用规则</a:t>
            </a:r>
          </a:p>
        </p:txBody>
      </p:sp>
      <p:sp>
        <p:nvSpPr>
          <p:cNvPr id="3" name="矩形 2"/>
          <p:cNvSpPr/>
          <p:nvPr/>
        </p:nvSpPr>
        <p:spPr>
          <a:xfrm>
            <a:off x="5642609" y="1533418"/>
            <a:ext cx="1174750" cy="6937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cxnSp>
        <p:nvCxnSpPr>
          <p:cNvPr id="4" name="直接箭头连接符 3"/>
          <p:cNvCxnSpPr>
            <a:stCxn id="3" idx="2"/>
          </p:cNvCxnSpPr>
          <p:nvPr/>
        </p:nvCxnSpPr>
        <p:spPr>
          <a:xfrm>
            <a:off x="6229984" y="2227155"/>
            <a:ext cx="0" cy="333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流程图: 决策 4"/>
          <p:cNvSpPr/>
          <p:nvPr/>
        </p:nvSpPr>
        <p:spPr>
          <a:xfrm>
            <a:off x="5491796" y="2560530"/>
            <a:ext cx="1476375" cy="692150"/>
          </a:xfrm>
          <a:prstGeom prst="flowChartDecisi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sp>
        <p:nvSpPr>
          <p:cNvPr id="6" name="矩形 5"/>
          <p:cNvSpPr/>
          <p:nvPr/>
        </p:nvSpPr>
        <p:spPr>
          <a:xfrm>
            <a:off x="5642609" y="3665430"/>
            <a:ext cx="1174750" cy="6937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楷体" panose="02010609060101010101" pitchFamily="49" charset="-122"/>
              <a:ea typeface="楷体" panose="02010609060101010101" pitchFamily="49" charset="-122"/>
            </a:endParaRPr>
          </a:p>
        </p:txBody>
      </p:sp>
      <p:cxnSp>
        <p:nvCxnSpPr>
          <p:cNvPr id="7" name="直接箭头连接符 6"/>
          <p:cNvCxnSpPr>
            <a:stCxn id="5" idx="2"/>
            <a:endCxn id="6" idx="0"/>
          </p:cNvCxnSpPr>
          <p:nvPr/>
        </p:nvCxnSpPr>
        <p:spPr>
          <a:xfrm>
            <a:off x="6229984" y="3252680"/>
            <a:ext cx="0" cy="412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6" idx="1"/>
          </p:cNvCxnSpPr>
          <p:nvPr/>
        </p:nvCxnSpPr>
        <p:spPr>
          <a:xfrm flipH="1" flipV="1">
            <a:off x="4958396" y="4005155"/>
            <a:ext cx="684213" cy="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958396" y="2889143"/>
            <a:ext cx="0" cy="1116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5" idx="1"/>
          </p:cNvCxnSpPr>
          <p:nvPr/>
        </p:nvCxnSpPr>
        <p:spPr>
          <a:xfrm>
            <a:off x="4958396" y="2889143"/>
            <a:ext cx="533400" cy="17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a:spLocks noChangeArrowheads="1"/>
          </p:cNvSpPr>
          <p:nvPr/>
        </p:nvSpPr>
        <p:spPr bwMode="auto">
          <a:xfrm>
            <a:off x="5642609" y="2597043"/>
            <a:ext cx="10935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000" b="1" dirty="0">
                <a:latin typeface="楷体" panose="02010609060101010101" pitchFamily="49" charset="-122"/>
                <a:ea typeface="楷体" panose="02010609060101010101" pitchFamily="49" charset="-122"/>
              </a:rPr>
              <a:t>  :O(n)</a:t>
            </a:r>
            <a:endParaRPr lang="zh-CN" altLang="en-US" sz="2000" b="1" dirty="0">
              <a:latin typeface="楷体" panose="02010609060101010101" pitchFamily="49" charset="-122"/>
              <a:ea typeface="楷体" panose="02010609060101010101" pitchFamily="49" charset="-122"/>
            </a:endParaRPr>
          </a:p>
        </p:txBody>
      </p:sp>
      <p:sp>
        <p:nvSpPr>
          <p:cNvPr id="12" name="文本框 11"/>
          <p:cNvSpPr txBox="1">
            <a:spLocks noChangeArrowheads="1"/>
          </p:cNvSpPr>
          <p:nvPr/>
        </p:nvSpPr>
        <p:spPr bwMode="auto">
          <a:xfrm>
            <a:off x="5601334" y="3792430"/>
            <a:ext cx="12234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000" b="1" dirty="0">
                <a:solidFill>
                  <a:schemeClr val="bg1"/>
                </a:solidFill>
                <a:latin typeface="楷体" panose="02010609060101010101" pitchFamily="49" charset="-122"/>
                <a:ea typeface="楷体" panose="02010609060101010101" pitchFamily="49" charset="-122"/>
              </a:rPr>
              <a:t>   </a:t>
            </a:r>
            <a:r>
              <a:rPr lang="en-US" altLang="zh-CN" sz="2000" b="1" dirty="0">
                <a:latin typeface="楷体" panose="02010609060101010101" pitchFamily="49" charset="-122"/>
                <a:ea typeface="楷体" panose="02010609060101010101" pitchFamily="49" charset="-122"/>
              </a:rPr>
              <a:t>:O(n)</a:t>
            </a:r>
            <a:endParaRPr lang="zh-CN" altLang="en-US" sz="2000" b="1" dirty="0">
              <a:latin typeface="楷体" panose="02010609060101010101" pitchFamily="49" charset="-122"/>
              <a:ea typeface="楷体" panose="02010609060101010101" pitchFamily="49" charset="-122"/>
            </a:endParaRPr>
          </a:p>
        </p:txBody>
      </p:sp>
      <p:sp>
        <p:nvSpPr>
          <p:cNvPr id="13" name="文本框 12"/>
          <p:cNvSpPr txBox="1">
            <a:spLocks noChangeArrowheads="1"/>
          </p:cNvSpPr>
          <p:nvPr/>
        </p:nvSpPr>
        <p:spPr bwMode="auto">
          <a:xfrm>
            <a:off x="3715384" y="3014555"/>
            <a:ext cx="12112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30000"/>
              </a:lnSpc>
            </a:pPr>
            <a:r>
              <a:rPr lang="zh-CN" altLang="en-US" sz="2000" b="1">
                <a:latin typeface="楷体" panose="02010609060101010101" pitchFamily="49" charset="-122"/>
                <a:ea typeface="楷体" panose="02010609060101010101" pitchFamily="49" charset="-122"/>
              </a:rPr>
              <a:t>循环次数</a:t>
            </a:r>
            <a:endParaRPr lang="en-US" altLang="zh-CN" sz="2000" b="1">
              <a:latin typeface="楷体" panose="02010609060101010101" pitchFamily="49" charset="-122"/>
              <a:ea typeface="楷体" panose="02010609060101010101" pitchFamily="49" charset="-122"/>
            </a:endParaRPr>
          </a:p>
          <a:p>
            <a:pPr algn="r" eaLnBrk="1" hangingPunct="1">
              <a:lnSpc>
                <a:spcPct val="130000"/>
              </a:lnSpc>
            </a:pPr>
            <a:r>
              <a:rPr lang="en-US" altLang="zh-CN" sz="2000" b="1">
                <a:latin typeface="楷体" panose="02010609060101010101" pitchFamily="49" charset="-122"/>
                <a:ea typeface="楷体" panose="02010609060101010101" pitchFamily="49" charset="-122"/>
              </a:rPr>
              <a:t> </a:t>
            </a:r>
            <a:endParaRPr lang="zh-CN" altLang="en-US" sz="2000" b="1">
              <a:latin typeface="楷体" panose="02010609060101010101" pitchFamily="49" charset="-122"/>
              <a:ea typeface="楷体" panose="02010609060101010101" pitchFamily="49" charset="-122"/>
            </a:endParaRPr>
          </a:p>
        </p:txBody>
      </p:sp>
      <p:cxnSp>
        <p:nvCxnSpPr>
          <p:cNvPr id="14" name="直接箭头连接符 13"/>
          <p:cNvCxnSpPr>
            <a:stCxn id="5" idx="3"/>
          </p:cNvCxnSpPr>
          <p:nvPr/>
        </p:nvCxnSpPr>
        <p:spPr>
          <a:xfrm flipV="1">
            <a:off x="6968171" y="2906605"/>
            <a:ext cx="468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a:spLocks noChangeArrowheads="1"/>
          </p:cNvSpPr>
          <p:nvPr/>
        </p:nvSpPr>
        <p:spPr bwMode="auto">
          <a:xfrm>
            <a:off x="3664584" y="4540143"/>
            <a:ext cx="63055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3200" b="1">
                <a:latin typeface="楷体" panose="02010609060101010101" pitchFamily="49" charset="-122"/>
                <a:ea typeface="楷体" panose="02010609060101010101" pitchFamily="49" charset="-122"/>
              </a:rPr>
              <a:t>T(n)=O(n)+O(n)*O(n)=O(n</a:t>
            </a:r>
            <a:r>
              <a:rPr lang="en-US" altLang="zh-CN" sz="3200" b="1" baseline="30000">
                <a:latin typeface="楷体" panose="02010609060101010101" pitchFamily="49" charset="-122"/>
                <a:ea typeface="楷体" panose="02010609060101010101" pitchFamily="49" charset="-122"/>
              </a:rPr>
              <a:t>2</a:t>
            </a:r>
            <a:r>
              <a:rPr lang="en-US" altLang="zh-CN" sz="3200" b="1">
                <a:latin typeface="楷体" panose="02010609060101010101" pitchFamily="49" charset="-122"/>
                <a:ea typeface="楷体" panose="02010609060101010101" pitchFamily="49" charset="-122"/>
              </a:rPr>
              <a:t>)</a:t>
            </a:r>
            <a:endParaRPr lang="zh-CN" altLang="en-US" sz="3200" b="1">
              <a:latin typeface="楷体" panose="02010609060101010101" pitchFamily="49" charset="-122"/>
              <a:ea typeface="楷体" panose="02010609060101010101" pitchFamily="49" charset="-122"/>
            </a:endParaRPr>
          </a:p>
        </p:txBody>
      </p:sp>
      <p:sp>
        <p:nvSpPr>
          <p:cNvPr id="16" name="Rectangle 6"/>
          <p:cNvSpPr>
            <a:spLocks noChangeArrowheads="1"/>
          </p:cNvSpPr>
          <p:nvPr/>
        </p:nvSpPr>
        <p:spPr bwMode="auto">
          <a:xfrm>
            <a:off x="2412046" y="5256283"/>
            <a:ext cx="8039100" cy="954087"/>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marL="482600" indent="-482600">
              <a:defRPr/>
            </a:pPr>
            <a:r>
              <a:rPr kumimoji="1" lang="en-US" altLang="zh-CN" sz="2800" b="1" dirty="0">
                <a:latin typeface="楷体" panose="02010609060101010101" pitchFamily="49" charset="-122"/>
                <a:ea typeface="楷体" panose="02010609060101010101" pitchFamily="49" charset="-122"/>
                <a:sym typeface="Wingdings" pitchFamily="2" charset="2"/>
              </a:rPr>
              <a:t> </a:t>
            </a:r>
            <a:r>
              <a:rPr kumimoji="1" lang="zh-CN" altLang="en-US" sz="2800" b="1" dirty="0">
                <a:latin typeface="楷体" panose="02010609060101010101" pitchFamily="49" charset="-122"/>
                <a:ea typeface="楷体" panose="02010609060101010101" pitchFamily="49" charset="-122"/>
              </a:rPr>
              <a:t>循环</a:t>
            </a:r>
            <a:r>
              <a:rPr kumimoji="1" lang="en-US" altLang="zh-CN" sz="2800" b="1" dirty="0">
                <a:latin typeface="楷体" panose="02010609060101010101" pitchFamily="49" charset="-122"/>
                <a:ea typeface="楷体" panose="02010609060101010101" pitchFamily="49" charset="-122"/>
              </a:rPr>
              <a:t>: </a:t>
            </a:r>
            <a:r>
              <a:rPr kumimoji="1" lang="zh-CN" altLang="en-US" sz="2800" b="1" dirty="0">
                <a:solidFill>
                  <a:srgbClr val="FF0000"/>
                </a:solidFill>
                <a:latin typeface="楷体" panose="02010609060101010101" pitchFamily="49" charset="-122"/>
                <a:ea typeface="楷体" panose="02010609060101010101" pitchFamily="49" charset="-122"/>
              </a:rPr>
              <a:t>乘法</a:t>
            </a:r>
            <a:r>
              <a:rPr kumimoji="1" lang="zh-CN" altLang="en-US" sz="2800" b="1" dirty="0">
                <a:latin typeface="楷体" panose="02010609060101010101" pitchFamily="49" charset="-122"/>
                <a:ea typeface="楷体" panose="02010609060101010101" pitchFamily="49" charset="-122"/>
              </a:rPr>
              <a:t>规则（循环的迭代次数乘以每次循环实际执行时间）。</a:t>
            </a:r>
            <a:endParaRPr kumimoji="1" lang="en-US" altLang="zh-CN" sz="2800" b="1" dirty="0">
              <a:latin typeface="楷体" panose="02010609060101010101" pitchFamily="49" charset="-122"/>
              <a:ea typeface="楷体" panose="02010609060101010101" pitchFamily="49" charset="-122"/>
            </a:endParaRPr>
          </a:p>
        </p:txBody>
      </p:sp>
      <p:sp>
        <p:nvSpPr>
          <p:cNvPr id="17" name="文本框 27"/>
          <p:cNvSpPr txBox="1">
            <a:spLocks noChangeArrowheads="1"/>
          </p:cNvSpPr>
          <p:nvPr/>
        </p:nvSpPr>
        <p:spPr bwMode="auto">
          <a:xfrm>
            <a:off x="729958" y="1243131"/>
            <a:ext cx="3817938" cy="732508"/>
          </a:xfrm>
          <a:prstGeom prst="rect">
            <a:avLst/>
          </a:prstGeom>
          <a:noFill/>
          <a:ln w="9525">
            <a:solidFill>
              <a:schemeClr val="accent1"/>
            </a:solidFill>
            <a:miter lim="800000"/>
            <a:headEnd/>
            <a:tailEnd/>
          </a:ln>
        </p:spPr>
        <p:txBody>
          <a:bodyPr>
            <a:spAutoFit/>
          </a:bodyPr>
          <a:lstStyle/>
          <a:p>
            <a:pPr>
              <a:lnSpc>
                <a:spcPct val="130000"/>
              </a:lnSpc>
              <a:defRPr/>
            </a:pPr>
            <a:r>
              <a:rPr lang="zh-CN" altLang="en-US" sz="3200" b="1" dirty="0">
                <a:latin typeface="楷体" panose="02010609060101010101" pitchFamily="49" charset="-122"/>
                <a:ea typeface="楷体" panose="02010609060101010101" pitchFamily="49" charset="-122"/>
              </a:rPr>
              <a:t>算法循环结构</a:t>
            </a:r>
          </a:p>
        </p:txBody>
      </p:sp>
      <p:sp>
        <p:nvSpPr>
          <p:cNvPr id="18" name="矩形 3"/>
          <p:cNvSpPr>
            <a:spLocks noChangeArrowheads="1"/>
          </p:cNvSpPr>
          <p:nvPr/>
        </p:nvSpPr>
        <p:spPr bwMode="auto">
          <a:xfrm>
            <a:off x="5988684" y="1669943"/>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楷体" panose="02010609060101010101" pitchFamily="49" charset="-122"/>
                <a:ea typeface="楷体" panose="02010609060101010101" pitchFamily="49" charset="-122"/>
              </a:rPr>
              <a:t>S0</a:t>
            </a:r>
            <a:endParaRPr lang="zh-CN" altLang="en-US" b="1">
              <a:latin typeface="楷体" panose="02010609060101010101" pitchFamily="49" charset="-122"/>
              <a:ea typeface="楷体" panose="02010609060101010101" pitchFamily="49" charset="-122"/>
            </a:endParaRPr>
          </a:p>
        </p:txBody>
      </p:sp>
      <p:sp>
        <p:nvSpPr>
          <p:cNvPr id="19" name="矩形 4"/>
          <p:cNvSpPr>
            <a:spLocks noChangeArrowheads="1"/>
          </p:cNvSpPr>
          <p:nvPr/>
        </p:nvSpPr>
        <p:spPr bwMode="auto">
          <a:xfrm>
            <a:off x="5642609" y="269546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楷体" panose="02010609060101010101" pitchFamily="49" charset="-122"/>
                <a:ea typeface="楷体" panose="02010609060101010101" pitchFamily="49" charset="-122"/>
              </a:rPr>
              <a:t>S1</a:t>
            </a:r>
            <a:endParaRPr lang="zh-CN" altLang="en-US" sz="2000" b="1">
              <a:latin typeface="楷体" panose="02010609060101010101" pitchFamily="49" charset="-122"/>
              <a:ea typeface="楷体" panose="02010609060101010101" pitchFamily="49" charset="-122"/>
            </a:endParaRPr>
          </a:p>
        </p:txBody>
      </p:sp>
      <p:sp>
        <p:nvSpPr>
          <p:cNvPr id="20" name="矩形 7"/>
          <p:cNvSpPr>
            <a:spLocks noChangeArrowheads="1"/>
          </p:cNvSpPr>
          <p:nvPr/>
        </p:nvSpPr>
        <p:spPr bwMode="auto">
          <a:xfrm>
            <a:off x="5661659" y="382100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楷体" panose="02010609060101010101" pitchFamily="49" charset="-122"/>
                <a:ea typeface="楷体" panose="02010609060101010101" pitchFamily="49" charset="-122"/>
              </a:rPr>
              <a:t>S2</a:t>
            </a:r>
            <a:endParaRPr lang="zh-CN" altLang="en-US" sz="2400" b="1">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2006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常用规则</a:t>
            </a:r>
          </a:p>
        </p:txBody>
      </p:sp>
      <p:sp>
        <p:nvSpPr>
          <p:cNvPr id="3" name="Rectangle 6"/>
          <p:cNvSpPr>
            <a:spLocks noChangeArrowheads="1"/>
          </p:cNvSpPr>
          <p:nvPr/>
        </p:nvSpPr>
        <p:spPr bwMode="auto">
          <a:xfrm>
            <a:off x="2797056" y="4065671"/>
            <a:ext cx="7391400" cy="58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82600" indent="-482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chemeClr val="hlink"/>
                </a:solidFill>
                <a:latin typeface="楷体" panose="02010609060101010101" pitchFamily="49" charset="-122"/>
                <a:ea typeface="楷体" panose="02010609060101010101" pitchFamily="49" charset="-122"/>
                <a:sym typeface="Wingdings" panose="05000000000000000000" pitchFamily="2" charset="2"/>
              </a:rPr>
              <a:t> </a:t>
            </a:r>
            <a:r>
              <a:rPr kumimoji="1" lang="zh-CN" altLang="en-US" sz="3200" b="1">
                <a:solidFill>
                  <a:srgbClr val="FF0000"/>
                </a:solidFill>
                <a:latin typeface="楷体" panose="02010609060101010101" pitchFamily="49" charset="-122"/>
                <a:ea typeface="楷体" panose="02010609060101010101" pitchFamily="49" charset="-122"/>
              </a:rPr>
              <a:t>循环</a:t>
            </a:r>
            <a:r>
              <a:rPr kumimoji="1" lang="en-US" altLang="zh-CN" sz="3200" b="1">
                <a:solidFill>
                  <a:schemeClr val="hlink"/>
                </a:solidFill>
                <a:latin typeface="楷体" panose="02010609060101010101" pitchFamily="49" charset="-122"/>
                <a:ea typeface="楷体" panose="02010609060101010101" pitchFamily="49" charset="-122"/>
              </a:rPr>
              <a:t>: </a:t>
            </a:r>
            <a:r>
              <a:rPr kumimoji="1" lang="zh-CN" altLang="en-US" sz="3200" b="1">
                <a:latin typeface="楷体" panose="02010609060101010101" pitchFamily="49" charset="-122"/>
                <a:ea typeface="楷体" panose="02010609060101010101" pitchFamily="49" charset="-122"/>
              </a:rPr>
              <a:t>乘法规则</a:t>
            </a:r>
            <a:r>
              <a:rPr kumimoji="1" lang="en-US" altLang="zh-CN" sz="3200" b="1">
                <a:latin typeface="楷体" panose="02010609060101010101" pitchFamily="49" charset="-122"/>
                <a:ea typeface="楷体" panose="02010609060101010101" pitchFamily="49" charset="-122"/>
              </a:rPr>
              <a:t>.</a:t>
            </a:r>
          </a:p>
        </p:txBody>
      </p:sp>
      <p:sp>
        <p:nvSpPr>
          <p:cNvPr id="4" name="Rectangle 7"/>
          <p:cNvSpPr>
            <a:spLocks noChangeArrowheads="1"/>
          </p:cNvSpPr>
          <p:nvPr/>
        </p:nvSpPr>
        <p:spPr bwMode="auto">
          <a:xfrm>
            <a:off x="2801819" y="4970546"/>
            <a:ext cx="7391400" cy="10779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82600" indent="-482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chemeClr val="hlink"/>
                </a:solidFill>
                <a:latin typeface="楷体" panose="02010609060101010101" pitchFamily="49" charset="-122"/>
                <a:ea typeface="楷体" panose="02010609060101010101" pitchFamily="49" charset="-122"/>
                <a:sym typeface="Wingdings" panose="05000000000000000000" pitchFamily="2" charset="2"/>
              </a:rPr>
              <a:t> </a:t>
            </a:r>
            <a:r>
              <a:rPr kumimoji="1" lang="zh-CN" altLang="en-US" sz="3200" b="1">
                <a:solidFill>
                  <a:srgbClr val="FF0000"/>
                </a:solidFill>
                <a:latin typeface="楷体" panose="02010609060101010101" pitchFamily="49" charset="-122"/>
                <a:ea typeface="楷体" panose="02010609060101010101" pitchFamily="49" charset="-122"/>
                <a:sym typeface="Wingdings" panose="05000000000000000000" pitchFamily="2" charset="2"/>
              </a:rPr>
              <a:t>嵌套循环</a:t>
            </a:r>
            <a:r>
              <a:rPr kumimoji="1" lang="en-US" altLang="zh-CN" sz="3200" b="1">
                <a:solidFill>
                  <a:schemeClr val="hlink"/>
                </a:solidFill>
                <a:latin typeface="楷体" panose="02010609060101010101" pitchFamily="49" charset="-122"/>
                <a:ea typeface="楷体" panose="02010609060101010101" pitchFamily="49" charset="-122"/>
              </a:rPr>
              <a:t>: </a:t>
            </a:r>
            <a:r>
              <a:rPr kumimoji="1" lang="zh-CN" altLang="en-US" sz="3200" b="1">
                <a:latin typeface="楷体" panose="02010609060101010101" pitchFamily="49" charset="-122"/>
                <a:ea typeface="楷体" panose="02010609060101010101" pitchFamily="49" charset="-122"/>
              </a:rPr>
              <a:t>每层循环次数乘以每次循环的实际执行次数</a:t>
            </a:r>
            <a:r>
              <a:rPr kumimoji="1" lang="en-US" altLang="zh-CN" sz="3200" b="1">
                <a:latin typeface="楷体" panose="02010609060101010101" pitchFamily="49" charset="-122"/>
                <a:ea typeface="楷体" panose="02010609060101010101" pitchFamily="49" charset="-122"/>
              </a:rPr>
              <a:t>.</a:t>
            </a:r>
          </a:p>
        </p:txBody>
      </p:sp>
      <p:sp>
        <p:nvSpPr>
          <p:cNvPr id="5" name="Rectangle 8"/>
          <p:cNvSpPr>
            <a:spLocks noChangeArrowheads="1"/>
          </p:cNvSpPr>
          <p:nvPr/>
        </p:nvSpPr>
        <p:spPr bwMode="auto">
          <a:xfrm>
            <a:off x="2797056" y="1120859"/>
            <a:ext cx="7391400" cy="58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82600" indent="-482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chemeClr val="hlink"/>
                </a:solidFill>
                <a:latin typeface="楷体" panose="02010609060101010101" pitchFamily="49" charset="-122"/>
                <a:ea typeface="楷体" panose="02010609060101010101" pitchFamily="49" charset="-122"/>
                <a:sym typeface="Wingdings" panose="05000000000000000000" pitchFamily="2" charset="2"/>
              </a:rPr>
              <a:t> </a:t>
            </a:r>
            <a:r>
              <a:rPr kumimoji="1" lang="zh-CN" altLang="en-US" sz="3200" b="1">
                <a:solidFill>
                  <a:srgbClr val="FF0000"/>
                </a:solidFill>
                <a:latin typeface="楷体" panose="02010609060101010101" pitchFamily="49" charset="-122"/>
                <a:ea typeface="楷体" panose="02010609060101010101" pitchFamily="49" charset="-122"/>
                <a:sym typeface="Wingdings" panose="05000000000000000000" pitchFamily="2" charset="2"/>
              </a:rPr>
              <a:t>顺序</a:t>
            </a:r>
            <a:r>
              <a:rPr kumimoji="1" lang="en-US" altLang="zh-CN" sz="3200" b="1">
                <a:solidFill>
                  <a:schemeClr val="hlink"/>
                </a:solidFill>
                <a:latin typeface="楷体" panose="02010609060101010101" pitchFamily="49" charset="-122"/>
                <a:ea typeface="楷体" panose="02010609060101010101" pitchFamily="49" charset="-122"/>
              </a:rPr>
              <a:t>: </a:t>
            </a:r>
            <a:r>
              <a:rPr kumimoji="1" lang="zh-CN" altLang="en-US" sz="3200" b="1">
                <a:latin typeface="楷体" panose="02010609060101010101" pitchFamily="49" charset="-122"/>
                <a:ea typeface="楷体" panose="02010609060101010101" pitchFamily="49" charset="-122"/>
              </a:rPr>
              <a:t>加法规则</a:t>
            </a:r>
            <a:endParaRPr kumimoji="1" lang="en-US" altLang="zh-CN" sz="3200" b="1">
              <a:latin typeface="楷体" panose="02010609060101010101" pitchFamily="49" charset="-122"/>
              <a:ea typeface="楷体" panose="02010609060101010101" pitchFamily="49" charset="-122"/>
            </a:endParaRPr>
          </a:p>
        </p:txBody>
      </p:sp>
      <p:sp>
        <p:nvSpPr>
          <p:cNvPr id="6" name="Rectangle 9"/>
          <p:cNvSpPr>
            <a:spLocks noChangeArrowheads="1"/>
          </p:cNvSpPr>
          <p:nvPr/>
        </p:nvSpPr>
        <p:spPr bwMode="auto">
          <a:xfrm>
            <a:off x="2797056" y="1943184"/>
            <a:ext cx="7391400" cy="206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82600" indent="-482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dirty="0">
                <a:solidFill>
                  <a:schemeClr val="hlink"/>
                </a:solidFill>
                <a:latin typeface="楷体" panose="02010609060101010101" pitchFamily="49" charset="-122"/>
                <a:ea typeface="楷体" panose="02010609060101010101" pitchFamily="49" charset="-122"/>
                <a:sym typeface="Wingdings" panose="05000000000000000000" pitchFamily="2" charset="2"/>
              </a:rPr>
              <a:t> </a:t>
            </a:r>
            <a:r>
              <a:rPr kumimoji="1" lang="zh-CN" altLang="en-US" sz="3200" b="1" dirty="0">
                <a:solidFill>
                  <a:srgbClr val="FF0000"/>
                </a:solidFill>
                <a:latin typeface="楷体" panose="02010609060101010101" pitchFamily="49" charset="-122"/>
                <a:ea typeface="楷体" panose="02010609060101010101" pitchFamily="49" charset="-122"/>
                <a:sym typeface="Wingdings" panose="05000000000000000000" pitchFamily="2" charset="2"/>
              </a:rPr>
              <a:t>选择</a:t>
            </a:r>
            <a:r>
              <a:rPr kumimoji="1" lang="en-US" altLang="zh-CN" sz="3200" b="1" dirty="0">
                <a:solidFill>
                  <a:schemeClr val="hlink"/>
                </a:solidFill>
                <a:latin typeface="楷体" panose="02010609060101010101" pitchFamily="49" charset="-122"/>
                <a:ea typeface="楷体" panose="02010609060101010101" pitchFamily="49" charset="-122"/>
              </a:rPr>
              <a:t>:</a:t>
            </a:r>
            <a:endParaRPr kumimoji="1" lang="en-US" altLang="zh-CN" sz="3200" b="1" dirty="0">
              <a:latin typeface="楷体" panose="02010609060101010101" pitchFamily="49" charset="-122"/>
              <a:ea typeface="楷体" panose="02010609060101010101" pitchFamily="49" charset="-122"/>
            </a:endParaRPr>
          </a:p>
          <a:p>
            <a:pPr eaLnBrk="1" hangingPunct="1"/>
            <a:r>
              <a:rPr kumimoji="1" lang="en-US" altLang="zh-CN" sz="3200" b="1" dirty="0">
                <a:latin typeface="楷体" panose="02010609060101010101" pitchFamily="49" charset="-122"/>
                <a:ea typeface="楷体" panose="02010609060101010101" pitchFamily="49" charset="-122"/>
              </a:rPr>
              <a:t>		</a:t>
            </a:r>
            <a:r>
              <a:rPr kumimoji="1" lang="en-US" altLang="zh-CN" sz="3200" b="1" dirty="0">
                <a:solidFill>
                  <a:schemeClr val="hlink"/>
                </a:solidFill>
                <a:latin typeface="楷体" panose="02010609060101010101" pitchFamily="49" charset="-122"/>
                <a:ea typeface="楷体" panose="02010609060101010101" pitchFamily="49" charset="-122"/>
              </a:rPr>
              <a:t>if</a:t>
            </a:r>
            <a:r>
              <a:rPr kumimoji="1" lang="en-US" altLang="zh-CN" sz="3200" b="1" dirty="0">
                <a:latin typeface="楷体" panose="02010609060101010101" pitchFamily="49" charset="-122"/>
                <a:ea typeface="楷体" panose="02010609060101010101" pitchFamily="49" charset="-122"/>
              </a:rPr>
              <a:t> (S1)  S2;</a:t>
            </a:r>
          </a:p>
          <a:p>
            <a:pPr eaLnBrk="1" hangingPunct="1"/>
            <a:r>
              <a:rPr kumimoji="1" lang="en-US" altLang="zh-CN" sz="3200" b="1" dirty="0">
                <a:latin typeface="楷体" panose="02010609060101010101" pitchFamily="49" charset="-122"/>
                <a:ea typeface="楷体" panose="02010609060101010101" pitchFamily="49" charset="-122"/>
              </a:rPr>
              <a:t>		</a:t>
            </a:r>
            <a:r>
              <a:rPr kumimoji="1" lang="en-US" altLang="zh-CN" sz="3200" b="1" dirty="0">
                <a:solidFill>
                  <a:schemeClr val="hlink"/>
                </a:solidFill>
                <a:latin typeface="楷体" panose="02010609060101010101" pitchFamily="49" charset="-122"/>
                <a:ea typeface="楷体" panose="02010609060101010101" pitchFamily="49" charset="-122"/>
              </a:rPr>
              <a:t>else</a:t>
            </a:r>
            <a:r>
              <a:rPr kumimoji="1" lang="en-US" altLang="zh-CN" sz="3200" b="1" dirty="0">
                <a:latin typeface="楷体" panose="02010609060101010101" pitchFamily="49" charset="-122"/>
                <a:ea typeface="楷体" panose="02010609060101010101" pitchFamily="49" charset="-122"/>
              </a:rPr>
              <a:t>  S3;</a:t>
            </a:r>
          </a:p>
          <a:p>
            <a:pPr eaLnBrk="1" hangingPunct="1"/>
            <a:r>
              <a:rPr kumimoji="1" lang="en-US" altLang="zh-CN" sz="3200" b="1" dirty="0">
                <a:latin typeface="楷体" panose="02010609060101010101" pitchFamily="49" charset="-122"/>
                <a:ea typeface="楷体" panose="02010609060101010101" pitchFamily="49" charset="-122"/>
              </a:rPr>
              <a:t>	</a:t>
            </a:r>
            <a:r>
              <a:rPr kumimoji="1" lang="zh-CN" altLang="en-US" sz="3200" b="1" dirty="0">
                <a:latin typeface="楷体" panose="02010609060101010101" pitchFamily="49" charset="-122"/>
                <a:ea typeface="楷体" panose="02010609060101010101" pitchFamily="49" charset="-122"/>
              </a:rPr>
              <a:t>三个中最大的</a:t>
            </a:r>
            <a:r>
              <a:rPr kumimoji="1" lang="en-US" altLang="zh-CN" sz="32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1190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643521" cy="605909"/>
          </a:xfrm>
        </p:spPr>
        <p:txBody>
          <a:bodyPr/>
          <a:lstStyle/>
          <a:p>
            <a:r>
              <a:rPr lang="zh-CN" altLang="en-US" dirty="0">
                <a:latin typeface="楷体" panose="02010609060101010101" pitchFamily="49" charset="-122"/>
                <a:ea typeface="楷体" panose="02010609060101010101" pitchFamily="49" charset="-122"/>
              </a:rPr>
              <a:t>大</a:t>
            </a:r>
            <a:r>
              <a:rPr lang="zh-CN" altLang="en-US" b="1" i="1" dirty="0">
                <a:solidFill>
                  <a:schemeClr val="bg1"/>
                </a:solidFill>
                <a:sym typeface="Symbol" pitchFamily="18" charset="2"/>
              </a:rPr>
              <a:t></a:t>
            </a:r>
            <a:r>
              <a:rPr lang="zh-CN" altLang="en-US" dirty="0">
                <a:latin typeface="楷体" panose="02010609060101010101" pitchFamily="49" charset="-122"/>
                <a:ea typeface="楷体" panose="02010609060101010101" pitchFamily="49" charset="-122"/>
              </a:rPr>
              <a:t>表示法（选学）</a:t>
            </a:r>
          </a:p>
        </p:txBody>
      </p:sp>
      <p:sp>
        <p:nvSpPr>
          <p:cNvPr id="3" name="Rectangle 2"/>
          <p:cNvSpPr txBox="1">
            <a:spLocks noRot="1" noChangeArrowheads="1"/>
          </p:cNvSpPr>
          <p:nvPr/>
        </p:nvSpPr>
        <p:spPr>
          <a:xfrm>
            <a:off x="926916" y="1163828"/>
            <a:ext cx="9798377" cy="5040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defRPr/>
            </a:pPr>
            <a:r>
              <a:rPr lang="zh-CN" altLang="en-US" sz="3200" b="1" dirty="0">
                <a:latin typeface="Times New Roman" panose="02020603050405020304" pitchFamily="18" charset="0"/>
                <a:ea typeface="楷体" panose="02010609060101010101" pitchFamily="49" charset="-122"/>
              </a:rPr>
              <a:t>定义  设</a:t>
            </a:r>
            <a:r>
              <a:rPr lang="en-US" altLang="zh-CN" sz="3200" b="1" dirty="0">
                <a:latin typeface="Times New Roman" panose="02020603050405020304" pitchFamily="18" charset="0"/>
                <a:ea typeface="楷体" panose="02010609060101010101" pitchFamily="49" charset="-122"/>
              </a:rPr>
              <a:t>f(n)</a:t>
            </a:r>
            <a:r>
              <a:rPr lang="zh-CN" altLang="en-US" sz="3200" b="1" dirty="0">
                <a:latin typeface="Times New Roman" panose="02020603050405020304" pitchFamily="18" charset="0"/>
                <a:ea typeface="楷体" panose="02010609060101010101" pitchFamily="49" charset="-122"/>
              </a:rPr>
              <a:t>和</a:t>
            </a:r>
            <a:r>
              <a:rPr lang="en-US" altLang="zh-CN" sz="3200" b="1" dirty="0">
                <a:latin typeface="Times New Roman" panose="02020603050405020304" pitchFamily="18" charset="0"/>
                <a:ea typeface="楷体" panose="02010609060101010101" pitchFamily="49" charset="-122"/>
              </a:rPr>
              <a:t>g(n)</a:t>
            </a:r>
            <a:r>
              <a:rPr lang="zh-CN" altLang="en-US" sz="3200" b="1" dirty="0">
                <a:latin typeface="Times New Roman" panose="02020603050405020304" pitchFamily="18" charset="0"/>
                <a:ea typeface="楷体" panose="02010609060101010101" pitchFamily="49" charset="-122"/>
              </a:rPr>
              <a:t>是正整数集到正实数集上的函数，称</a:t>
            </a:r>
            <a:r>
              <a:rPr lang="en-US" altLang="zh-CN" sz="3200" b="1" dirty="0">
                <a:latin typeface="Times New Roman" panose="02020603050405020304" pitchFamily="18" charset="0"/>
                <a:ea typeface="楷体" panose="02010609060101010101" pitchFamily="49" charset="-122"/>
              </a:rPr>
              <a:t>f(n)</a:t>
            </a:r>
            <a:r>
              <a:rPr lang="zh-CN" altLang="en-US" sz="3200" b="1" dirty="0">
                <a:latin typeface="Times New Roman" panose="02020603050405020304" pitchFamily="18" charset="0"/>
                <a:ea typeface="楷体" panose="02010609060101010101" pitchFamily="49" charset="-122"/>
                <a:sym typeface="Symbol"/>
              </a:rPr>
              <a:t></a:t>
            </a:r>
            <a:r>
              <a:rPr lang="zh-CN" altLang="en-US" sz="3200" b="1" dirty="0">
                <a:latin typeface="Times New Roman" panose="02020603050405020304" pitchFamily="18" charset="0"/>
                <a:ea typeface="楷体" panose="02010609060101010101" pitchFamily="49" charset="-122"/>
                <a:sym typeface="Symbol" pitchFamily="18" charset="2"/>
              </a:rPr>
              <a:t></a:t>
            </a:r>
            <a:r>
              <a:rPr lang="en-US" altLang="zh-CN" sz="3200" b="1" dirty="0">
                <a:latin typeface="Times New Roman" panose="02020603050405020304" pitchFamily="18" charset="0"/>
                <a:ea typeface="楷体" panose="02010609060101010101" pitchFamily="49" charset="-122"/>
              </a:rPr>
              <a:t>(g(n))</a:t>
            </a:r>
            <a:r>
              <a:rPr lang="zh-CN" altLang="en-US" sz="3200" b="1" dirty="0">
                <a:latin typeface="Times New Roman" panose="02020603050405020304" pitchFamily="18" charset="0"/>
                <a:ea typeface="楷体" panose="02010609060101010101" pitchFamily="49" charset="-122"/>
              </a:rPr>
              <a:t>， 当且仅当存在正的常数</a:t>
            </a:r>
            <a:r>
              <a:rPr lang="en-US" altLang="zh-CN" sz="3200" b="1" dirty="0">
                <a:latin typeface="Times New Roman" panose="02020603050405020304" pitchFamily="18" charset="0"/>
                <a:ea typeface="楷体" panose="02010609060101010101" pitchFamily="49" charset="-122"/>
              </a:rPr>
              <a:t>C</a:t>
            </a:r>
            <a:r>
              <a:rPr lang="zh-CN" altLang="en-US" sz="3200" b="1" dirty="0">
                <a:latin typeface="Times New Roman" panose="02020603050405020304" pitchFamily="18" charset="0"/>
                <a:ea typeface="楷体" panose="02010609060101010101" pitchFamily="49" charset="-122"/>
              </a:rPr>
              <a:t>和</a:t>
            </a:r>
            <a:r>
              <a:rPr lang="en-US" altLang="zh-CN" sz="3200" b="1" dirty="0">
                <a:latin typeface="Times New Roman" panose="02020603050405020304" pitchFamily="18" charset="0"/>
                <a:ea typeface="楷体" panose="02010609060101010101" pitchFamily="49" charset="-122"/>
              </a:rPr>
              <a:t>n</a:t>
            </a:r>
            <a:r>
              <a:rPr lang="en-US" altLang="zh-CN" sz="3200" b="1" baseline="-25000" dirty="0">
                <a:latin typeface="Times New Roman" panose="02020603050405020304" pitchFamily="18" charset="0"/>
                <a:ea typeface="楷体" panose="02010609060101010101" pitchFamily="49" charset="-122"/>
              </a:rPr>
              <a:t>0</a:t>
            </a:r>
            <a:r>
              <a:rPr lang="zh-CN" altLang="en-US" sz="3200" b="1" dirty="0">
                <a:latin typeface="Times New Roman" panose="02020603050405020304" pitchFamily="18" charset="0"/>
                <a:ea typeface="楷体" panose="02010609060101010101" pitchFamily="49" charset="-122"/>
              </a:rPr>
              <a:t>，使得对任意的</a:t>
            </a:r>
            <a:r>
              <a:rPr lang="en-US" altLang="zh-CN" sz="3200" b="1" dirty="0">
                <a:latin typeface="Times New Roman" panose="02020603050405020304" pitchFamily="18" charset="0"/>
                <a:ea typeface="楷体" panose="02010609060101010101" pitchFamily="49" charset="-122"/>
              </a:rPr>
              <a:t>n</a:t>
            </a:r>
            <a:r>
              <a:rPr lang="en-US" altLang="zh-CN" sz="3200" b="1" dirty="0">
                <a:latin typeface="Times New Roman" panose="02020603050405020304" pitchFamily="18" charset="0"/>
                <a:ea typeface="楷体" panose="02010609060101010101" pitchFamily="49" charset="-122"/>
                <a:sym typeface="Symbol" pitchFamily="18" charset="2"/>
              </a:rPr>
              <a:t> </a:t>
            </a:r>
            <a:r>
              <a:rPr lang="en-US" altLang="zh-CN" sz="3200" b="1" dirty="0">
                <a:latin typeface="Times New Roman" panose="02020603050405020304" pitchFamily="18" charset="0"/>
                <a:ea typeface="楷体" panose="02010609060101010101" pitchFamily="49" charset="-122"/>
              </a:rPr>
              <a:t>n</a:t>
            </a:r>
            <a:r>
              <a:rPr lang="en-US" altLang="zh-CN" sz="3200" b="1" baseline="-25000" dirty="0">
                <a:latin typeface="Times New Roman" panose="02020603050405020304" pitchFamily="18" charset="0"/>
                <a:ea typeface="楷体" panose="02010609060101010101" pitchFamily="49" charset="-122"/>
              </a:rPr>
              <a:t>0</a:t>
            </a:r>
            <a:r>
              <a:rPr lang="zh-CN" altLang="en-US" sz="3200" b="1" dirty="0">
                <a:latin typeface="Times New Roman" panose="02020603050405020304" pitchFamily="18" charset="0"/>
                <a:ea typeface="楷体" panose="02010609060101010101" pitchFamily="49" charset="-122"/>
              </a:rPr>
              <a:t>，有</a:t>
            </a:r>
            <a:r>
              <a:rPr lang="en-US" altLang="zh-CN" sz="3200" b="1" dirty="0">
                <a:latin typeface="Times New Roman" panose="02020603050405020304" pitchFamily="18" charset="0"/>
                <a:ea typeface="楷体" panose="02010609060101010101" pitchFamily="49" charset="-122"/>
              </a:rPr>
              <a:t>f(n)</a:t>
            </a:r>
            <a:r>
              <a:rPr lang="en-US" altLang="zh-CN" sz="3200" b="1" dirty="0">
                <a:latin typeface="Times New Roman" panose="02020603050405020304" pitchFamily="18" charset="0"/>
                <a:ea typeface="楷体" panose="02010609060101010101" pitchFamily="49" charset="-122"/>
                <a:sym typeface="Symbol" pitchFamily="18" charset="2"/>
              </a:rPr>
              <a:t></a:t>
            </a:r>
            <a:r>
              <a:rPr lang="en-US" altLang="zh-CN" sz="3200" b="1" dirty="0">
                <a:latin typeface="Times New Roman" panose="02020603050405020304" pitchFamily="18" charset="0"/>
                <a:ea typeface="楷体" panose="02010609060101010101" pitchFamily="49" charset="-122"/>
              </a:rPr>
              <a:t> Cg(n). </a:t>
            </a:r>
            <a:endParaRPr lang="zh-CN" altLang="en-US" sz="3200" b="1" dirty="0">
              <a:latin typeface="Times New Roman" panose="02020603050405020304" pitchFamily="18" charset="0"/>
              <a:ea typeface="楷体" panose="02010609060101010101" pitchFamily="49" charset="-122"/>
            </a:endParaRPr>
          </a:p>
          <a:p>
            <a:pPr>
              <a:lnSpc>
                <a:spcPct val="120000"/>
              </a:lnSpc>
              <a:defRPr/>
            </a:pPr>
            <a:endParaRPr lang="en-US" altLang="zh-CN" sz="3200" b="1" dirty="0">
              <a:latin typeface="Times New Roman" panose="02020603050405020304" pitchFamily="18" charset="0"/>
              <a:ea typeface="楷体" panose="02010609060101010101" pitchFamily="49" charset="-122"/>
            </a:endParaRPr>
          </a:p>
          <a:p>
            <a:pPr>
              <a:lnSpc>
                <a:spcPct val="120000"/>
              </a:lnSpc>
              <a:defRPr/>
            </a:pPr>
            <a:r>
              <a:rPr lang="en-US" altLang="zh-CN" sz="3200" b="1" dirty="0">
                <a:latin typeface="Times New Roman" panose="02020603050405020304" pitchFamily="18" charset="0"/>
                <a:ea typeface="楷体" panose="02010609060101010101" pitchFamily="49" charset="-122"/>
              </a:rPr>
              <a:t>f(n)</a:t>
            </a:r>
            <a:r>
              <a:rPr lang="en-US" altLang="zh-CN" sz="3200" b="1" dirty="0">
                <a:latin typeface="Times New Roman" panose="02020603050405020304" pitchFamily="18" charset="0"/>
                <a:ea typeface="楷体" panose="02010609060101010101" pitchFamily="49" charset="-122"/>
                <a:sym typeface="Symbol"/>
              </a:rPr>
              <a:t></a:t>
            </a:r>
            <a:r>
              <a:rPr lang="zh-CN" altLang="en-US" sz="3200" b="1" dirty="0">
                <a:latin typeface="Times New Roman" panose="02020603050405020304" pitchFamily="18" charset="0"/>
                <a:ea typeface="楷体" panose="02010609060101010101" pitchFamily="49" charset="-122"/>
                <a:sym typeface="Symbol" pitchFamily="18" charset="2"/>
              </a:rPr>
              <a:t></a:t>
            </a:r>
            <a:r>
              <a:rPr lang="en-US" altLang="zh-CN" sz="3200" b="1" dirty="0">
                <a:latin typeface="Times New Roman" panose="02020603050405020304" pitchFamily="18" charset="0"/>
                <a:ea typeface="楷体" panose="02010609060101010101" pitchFamily="49" charset="-122"/>
              </a:rPr>
              <a:t>(g(n))</a:t>
            </a:r>
            <a:r>
              <a:rPr lang="zh-CN" altLang="en-US" sz="3200" b="1" dirty="0">
                <a:latin typeface="Times New Roman" panose="02020603050405020304" pitchFamily="18" charset="0"/>
                <a:ea typeface="楷体" panose="02010609060101010101" pitchFamily="49" charset="-122"/>
              </a:rPr>
              <a:t>的含义是</a:t>
            </a:r>
            <a:r>
              <a:rPr lang="en-US" altLang="zh-CN" sz="3200" b="1" dirty="0">
                <a:latin typeface="Times New Roman" panose="02020603050405020304" pitchFamily="18" charset="0"/>
                <a:ea typeface="楷体" panose="02010609060101010101" pitchFamily="49" charset="-122"/>
              </a:rPr>
              <a:t>“ f(n)</a:t>
            </a:r>
            <a:r>
              <a:rPr lang="zh-CN" altLang="en-US" sz="3200" b="1" dirty="0">
                <a:latin typeface="Times New Roman" panose="02020603050405020304" pitchFamily="18" charset="0"/>
                <a:ea typeface="楷体" panose="02010609060101010101" pitchFamily="49" charset="-122"/>
              </a:rPr>
              <a:t>的阶至少为 </a:t>
            </a:r>
            <a:r>
              <a:rPr lang="en-US" altLang="zh-CN" sz="3200" b="1" dirty="0">
                <a:latin typeface="Times New Roman" panose="02020603050405020304" pitchFamily="18" charset="0"/>
                <a:ea typeface="楷体" panose="02010609060101010101" pitchFamily="49" charset="-122"/>
              </a:rPr>
              <a:t>g(n)” </a:t>
            </a:r>
            <a:r>
              <a:rPr lang="zh-CN" altLang="en-US" sz="3200" b="1" dirty="0">
                <a:latin typeface="Times New Roman" panose="02020603050405020304" pitchFamily="18" charset="0"/>
                <a:ea typeface="楷体" panose="02010609060101010101" pitchFamily="49" charset="-122"/>
              </a:rPr>
              <a:t>或“</a:t>
            </a:r>
            <a:r>
              <a:rPr lang="en-US" altLang="zh-CN" sz="3200" b="1" dirty="0">
                <a:latin typeface="Times New Roman" panose="02020603050405020304" pitchFamily="18" charset="0"/>
                <a:ea typeface="楷体" panose="02010609060101010101" pitchFamily="49" charset="-122"/>
              </a:rPr>
              <a:t>f </a:t>
            </a:r>
            <a:r>
              <a:rPr lang="zh-CN" altLang="en-US" sz="3200" b="1" dirty="0">
                <a:latin typeface="Times New Roman" panose="02020603050405020304" pitchFamily="18" charset="0"/>
                <a:ea typeface="楷体" panose="02010609060101010101" pitchFamily="49" charset="-122"/>
              </a:rPr>
              <a:t>的增长速率不低于</a:t>
            </a:r>
            <a:r>
              <a:rPr lang="en-US" altLang="zh-CN" sz="3200" b="1" dirty="0">
                <a:latin typeface="Times New Roman" panose="02020603050405020304" pitchFamily="18" charset="0"/>
                <a:ea typeface="楷体" panose="02010609060101010101" pitchFamily="49" charset="-122"/>
              </a:rPr>
              <a:t>g</a:t>
            </a:r>
            <a:r>
              <a:rPr lang="zh-CN" altLang="en-US" sz="3200" b="1" dirty="0">
                <a:latin typeface="Times New Roman" panose="02020603050405020304" pitchFamily="18" charset="0"/>
                <a:ea typeface="楷体" panose="02010609060101010101" pitchFamily="49" charset="-122"/>
              </a:rPr>
              <a:t>”</a:t>
            </a:r>
            <a:r>
              <a:rPr lang="en-US" altLang="zh-CN" sz="3200" b="1" dirty="0">
                <a:latin typeface="Times New Roman" panose="02020603050405020304" pitchFamily="18" charset="0"/>
                <a:ea typeface="楷体" panose="02010609060101010101" pitchFamily="49" charset="-122"/>
              </a:rPr>
              <a:t>.</a:t>
            </a:r>
            <a:endParaRPr lang="zh-CN" altLang="en-US" sz="32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41295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2"/>
          <p:cNvSpPr txBox="1">
            <a:spLocks noChangeArrowheads="1"/>
          </p:cNvSpPr>
          <p:nvPr/>
        </p:nvSpPr>
        <p:spPr>
          <a:xfrm>
            <a:off x="1097899" y="1195543"/>
            <a:ext cx="8540750" cy="5473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altLang="zh-CN" b="1" dirty="0">
                <a:latin typeface="Times New Roman" panose="02020603050405020304" pitchFamily="18" charset="0"/>
                <a:ea typeface="楷体" panose="02010609060101010101" pitchFamily="49" charset="-122"/>
              </a:rPr>
              <a:t>f (n)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3log 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loglog n</a:t>
            </a:r>
            <a:r>
              <a:rPr lang="zh-CN" altLang="pt-BR" b="1" dirty="0">
                <a:latin typeface="Times New Roman" panose="02020603050405020304" pitchFamily="18" charset="0"/>
                <a:ea typeface="楷体" panose="02010609060101010101" pitchFamily="49" charset="-122"/>
              </a:rPr>
              <a:t>，证明 </a:t>
            </a:r>
            <a:r>
              <a:rPr lang="en-US" altLang="zh-CN" b="1" dirty="0">
                <a:latin typeface="Times New Roman" panose="02020603050405020304" pitchFamily="18" charset="0"/>
                <a:ea typeface="楷体" panose="02010609060101010101" pitchFamily="49" charset="-122"/>
              </a:rPr>
              <a:t>f (n)=</a:t>
            </a:r>
            <a:r>
              <a:rPr lang="zh-CN" altLang="en-US" b="1" dirty="0">
                <a:latin typeface="Times New Roman" panose="02020603050405020304" pitchFamily="18" charset="0"/>
                <a:ea typeface="楷体" panose="02010609060101010101" pitchFamily="49" charset="-122"/>
                <a:sym typeface="Symbol" panose="05050102010706020507" pitchFamily="18" charset="2"/>
              </a:rPr>
              <a:t> </a:t>
            </a:r>
            <a:r>
              <a:rPr lang="en-US" altLang="zh-CN" b="1" dirty="0">
                <a:latin typeface="Times New Roman" panose="02020603050405020304" pitchFamily="18" charset="0"/>
                <a:ea typeface="楷体" panose="02010609060101010101" pitchFamily="49" charset="-122"/>
              </a:rPr>
              <a:t>(</a:t>
            </a:r>
            <a:r>
              <a:rPr lang="pt-BR" altLang="zh-CN" b="1" dirty="0">
                <a:latin typeface="Times New Roman" panose="02020603050405020304" pitchFamily="18" charset="0"/>
                <a:ea typeface="楷体" panose="02010609060101010101" pitchFamily="49" charset="-122"/>
              </a:rPr>
              <a:t>logn)</a:t>
            </a:r>
          </a:p>
          <a:p>
            <a:pPr>
              <a:buFont typeface="Wingdings" panose="05000000000000000000" pitchFamily="2" charset="2"/>
              <a:buNone/>
            </a:pPr>
            <a:endParaRPr lang="en-US" altLang="zh-CN" b="1" dirty="0">
              <a:latin typeface="Times New Roman" panose="02020603050405020304" pitchFamily="18" charset="0"/>
              <a:ea typeface="楷体" panose="02010609060101010101" pitchFamily="49" charset="-122"/>
            </a:endParaRPr>
          </a:p>
          <a:p>
            <a:pPr>
              <a:buFont typeface="Wingdings" panose="05000000000000000000" pitchFamily="2" charset="2"/>
              <a:buNone/>
            </a:pPr>
            <a:r>
              <a:rPr lang="zh-CN" altLang="pt-BR" b="1" dirty="0">
                <a:latin typeface="Times New Roman" panose="02020603050405020304" pitchFamily="18" charset="0"/>
                <a:ea typeface="楷体" panose="02010609060101010101" pitchFamily="49" charset="-122"/>
              </a:rPr>
              <a:t>证明： 由大</a:t>
            </a:r>
            <a:r>
              <a:rPr lang="zh-CN" altLang="en-US" b="1" dirty="0">
                <a:latin typeface="Times New Roman" panose="02020603050405020304" pitchFamily="18" charset="0"/>
                <a:ea typeface="楷体" panose="02010609060101010101" pitchFamily="49" charset="-122"/>
                <a:sym typeface="Symbol" panose="05050102010706020507" pitchFamily="18" charset="2"/>
              </a:rPr>
              <a:t></a:t>
            </a:r>
            <a:r>
              <a:rPr lang="zh-CN" altLang="pt-BR" b="1" dirty="0">
                <a:latin typeface="Times New Roman" panose="02020603050405020304" pitchFamily="18" charset="0"/>
                <a:ea typeface="楷体" panose="02010609060101010101" pitchFamily="49" charset="-122"/>
              </a:rPr>
              <a:t>的定义，存在</a:t>
            </a:r>
            <a:r>
              <a:rPr lang="pt-BR" altLang="zh-CN" b="1" dirty="0">
                <a:latin typeface="Times New Roman" panose="02020603050405020304" pitchFamily="18" charset="0"/>
                <a:ea typeface="楷体" panose="02010609060101010101" pitchFamily="49" charset="-122"/>
              </a:rPr>
              <a:t>C</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3</a:t>
            </a:r>
            <a:r>
              <a:rPr lang="zh-CN" altLang="pt-BR" b="1"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n</a:t>
            </a:r>
            <a:r>
              <a:rPr lang="en-US" altLang="zh-CN" b="1" baseline="-25000" dirty="0">
                <a:latin typeface="Times New Roman" panose="02020603050405020304" pitchFamily="18" charset="0"/>
                <a:ea typeface="楷体" panose="02010609060101010101" pitchFamily="49" charset="-122"/>
              </a:rPr>
              <a:t>0</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2</a:t>
            </a:r>
            <a:r>
              <a:rPr lang="zh-CN" altLang="pt-BR" b="1" dirty="0">
                <a:latin typeface="Times New Roman" panose="02020603050405020304" pitchFamily="18" charset="0"/>
                <a:ea typeface="楷体" panose="02010609060101010101" pitchFamily="49" charset="-122"/>
              </a:rPr>
              <a:t>，使得对任意的</a:t>
            </a:r>
            <a:r>
              <a:rPr lang="pt-BR" altLang="zh-CN" b="1" dirty="0">
                <a:latin typeface="Times New Roman" panose="02020603050405020304" pitchFamily="18" charset="0"/>
                <a:ea typeface="楷体" panose="02010609060101010101" pitchFamily="49" charset="-122"/>
              </a:rPr>
              <a:t>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n</a:t>
            </a:r>
            <a:r>
              <a:rPr lang="en-US" altLang="zh-CN" b="1" baseline="-25000" dirty="0">
                <a:latin typeface="Times New Roman" panose="02020603050405020304" pitchFamily="18" charset="0"/>
                <a:ea typeface="楷体" panose="02010609060101010101" pitchFamily="49" charset="-122"/>
              </a:rPr>
              <a:t>0</a:t>
            </a:r>
            <a:r>
              <a:rPr lang="pt-BR" altLang="zh-CN" b="1" dirty="0">
                <a:latin typeface="Times New Roman" panose="02020603050405020304" pitchFamily="18" charset="0"/>
                <a:ea typeface="楷体" panose="02010609060101010101" pitchFamily="49" charset="-122"/>
              </a:rPr>
              <a:t> </a:t>
            </a:r>
            <a:r>
              <a:rPr lang="zh-CN" altLang="pt-BR" b="1" dirty="0">
                <a:latin typeface="Times New Roman" panose="02020603050405020304" pitchFamily="18" charset="0"/>
                <a:ea typeface="楷体" panose="02010609060101010101" pitchFamily="49" charset="-122"/>
              </a:rPr>
              <a:t>，有</a:t>
            </a:r>
          </a:p>
          <a:p>
            <a:pPr>
              <a:buFont typeface="Wingdings" panose="05000000000000000000" pitchFamily="2" charset="2"/>
              <a:buNone/>
            </a:pPr>
            <a:r>
              <a:rPr lang="pt-BR" altLang="zh-CN" b="1" dirty="0">
                <a:latin typeface="Times New Roman" panose="02020603050405020304" pitchFamily="18" charset="0"/>
                <a:ea typeface="楷体" panose="02010609060101010101" pitchFamily="49" charset="-122"/>
              </a:rPr>
              <a:t> 3logn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loglogn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3logn  </a:t>
            </a:r>
            <a:r>
              <a:rPr lang="zh-CN" altLang="pt-BR" b="1" dirty="0">
                <a:latin typeface="Times New Roman" panose="02020603050405020304" pitchFamily="18" charset="0"/>
                <a:ea typeface="楷体" panose="02010609060101010101" pitchFamily="49" charset="-122"/>
              </a:rPr>
              <a:t>即</a:t>
            </a:r>
            <a:r>
              <a:rPr lang="pt-BR" altLang="zh-CN" b="1" dirty="0">
                <a:latin typeface="Times New Roman" panose="02020603050405020304" pitchFamily="18" charset="0"/>
                <a:ea typeface="楷体" panose="02010609060101010101" pitchFamily="49" charset="-122"/>
              </a:rPr>
              <a:t>f(n)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Cg(n) .</a:t>
            </a:r>
          </a:p>
          <a:p>
            <a:pPr>
              <a:buFont typeface="Wingdings" panose="05000000000000000000" pitchFamily="2" charset="2"/>
              <a:buNone/>
            </a:pPr>
            <a:r>
              <a:rPr lang="zh-CN" altLang="pt-BR" b="1" dirty="0">
                <a:latin typeface="Times New Roman" panose="02020603050405020304" pitchFamily="18" charset="0"/>
                <a:ea typeface="楷体" panose="02010609060101010101" pitchFamily="49" charset="-122"/>
              </a:rPr>
              <a:t>由大</a:t>
            </a:r>
            <a:r>
              <a:rPr lang="zh-CN" altLang="en-US" b="1" dirty="0">
                <a:latin typeface="Times New Roman" panose="02020603050405020304" pitchFamily="18" charset="0"/>
                <a:ea typeface="楷体" panose="02010609060101010101" pitchFamily="49" charset="-122"/>
                <a:sym typeface="Symbol" panose="05050102010706020507" pitchFamily="18" charset="2"/>
              </a:rPr>
              <a:t> </a:t>
            </a:r>
            <a:r>
              <a:rPr lang="zh-CN" altLang="pt-BR" b="1" dirty="0">
                <a:latin typeface="Times New Roman" panose="02020603050405020304" pitchFamily="18" charset="0"/>
                <a:ea typeface="楷体" panose="02010609060101010101" pitchFamily="49" charset="-122"/>
              </a:rPr>
              <a:t>的定义，</a:t>
            </a:r>
            <a:r>
              <a:rPr lang="en-US" altLang="zh-CN" b="1" dirty="0">
                <a:latin typeface="Times New Roman" panose="02020603050405020304" pitchFamily="18" charset="0"/>
                <a:ea typeface="楷体" panose="02010609060101010101" pitchFamily="49" charset="-122"/>
              </a:rPr>
              <a:t>f (n) = </a:t>
            </a:r>
            <a:r>
              <a:rPr lang="zh-CN" altLang="en-US"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a:t>
            </a:r>
            <a:r>
              <a:rPr lang="pt-BR" altLang="zh-CN" b="1" dirty="0">
                <a:latin typeface="Times New Roman" panose="02020603050405020304" pitchFamily="18" charset="0"/>
                <a:ea typeface="楷体" panose="02010609060101010101" pitchFamily="49" charset="-122"/>
              </a:rPr>
              <a:t>log n) . </a:t>
            </a:r>
            <a:r>
              <a:rPr lang="zh-CN" altLang="pt-BR" b="1" dirty="0">
                <a:latin typeface="Times New Roman" panose="02020603050405020304" pitchFamily="18" charset="0"/>
                <a:ea typeface="楷体" panose="02010609060101010101" pitchFamily="49" charset="-122"/>
              </a:rPr>
              <a:t>证毕 。</a:t>
            </a:r>
            <a:endParaRPr lang="pt-BR" altLang="zh-CN" b="1" dirty="0">
              <a:latin typeface="Times New Roman" panose="02020603050405020304" pitchFamily="18" charset="0"/>
              <a:ea typeface="楷体" panose="02010609060101010101" pitchFamily="49" charset="-122"/>
            </a:endParaRPr>
          </a:p>
          <a:p>
            <a:pPr>
              <a:buFont typeface="Wingdings" panose="05000000000000000000" pitchFamily="2" charset="2"/>
              <a:buNone/>
            </a:pPr>
            <a:endParaRPr lang="zh-CN" altLang="en-US"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84796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460732" cy="605909"/>
          </a:xfrm>
        </p:spPr>
        <p:txBody>
          <a:bodyPr/>
          <a:lstStyle/>
          <a:p>
            <a:r>
              <a:rPr kumimoji="1" lang="zh-CN" altLang="en-US" b="1" dirty="0">
                <a:latin typeface="楷体" panose="02010609060101010101" pitchFamily="49" charset="-122"/>
                <a:ea typeface="楷体" panose="02010609060101010101" pitchFamily="49" charset="-122"/>
              </a:rPr>
              <a:t>按职工年龄从大到小排列</a:t>
            </a:r>
            <a:endParaRPr lang="zh-CN" altLang="en-US" dirty="0">
              <a:latin typeface="楷体" panose="02010609060101010101" pitchFamily="49" charset="-122"/>
              <a:ea typeface="楷体" panose="02010609060101010101" pitchFamily="49" charset="-122"/>
            </a:endParaRPr>
          </a:p>
        </p:txBody>
      </p:sp>
      <p:sp>
        <p:nvSpPr>
          <p:cNvPr id="3" name="Text Box 2"/>
          <p:cNvSpPr txBox="1">
            <a:spLocks noChangeArrowheads="1"/>
          </p:cNvSpPr>
          <p:nvPr/>
        </p:nvSpPr>
        <p:spPr bwMode="auto">
          <a:xfrm>
            <a:off x="1537201" y="859783"/>
            <a:ext cx="8077200" cy="2462213"/>
          </a:xfrm>
          <a:prstGeom prst="rect">
            <a:avLst/>
          </a:prstGeom>
          <a:noFill/>
          <a:ln w="9525">
            <a:noFill/>
            <a:miter lim="800000"/>
            <a:headEnd/>
            <a:tailEnd/>
          </a:ln>
        </p:spPr>
        <p:txBody>
          <a:bodyPr>
            <a:spAutoFit/>
          </a:bodyPr>
          <a:lstStyle/>
          <a:p>
            <a:pPr>
              <a:spcBef>
                <a:spcPct val="50000"/>
              </a:spcBef>
              <a:defRPr/>
            </a:pPr>
            <a:endParaRPr kumimoji="1" lang="zh-CN" altLang="en-US" sz="2800" b="1" dirty="0">
              <a:latin typeface="楷体" panose="02010609060101010101" pitchFamily="49" charset="-122"/>
              <a:ea typeface="楷体" panose="02010609060101010101" pitchFamily="49" charset="-122"/>
            </a:endParaRPr>
          </a:p>
          <a:p>
            <a:pPr>
              <a:spcBef>
                <a:spcPct val="50000"/>
              </a:spcBef>
              <a:defRPr/>
            </a:pPr>
            <a:r>
              <a:rPr kumimoji="1" lang="zh-CN" altLang="en-US" sz="2800" b="1" dirty="0">
                <a:latin typeface="楷体" panose="02010609060101010101" pitchFamily="49" charset="-122"/>
                <a:ea typeface="楷体" panose="02010609060101010101" pitchFamily="49" charset="-122"/>
              </a:rPr>
              <a:t>    在人事管理中，我们经常将职工年龄做为职工退休的重要依据。将职工记录的排列顺序按职工年龄从大到小排列，查询职工的年龄或出生年月是很方便的。</a:t>
            </a:r>
          </a:p>
        </p:txBody>
      </p:sp>
      <p:graphicFrame>
        <p:nvGraphicFramePr>
          <p:cNvPr id="4" name="Object 3"/>
          <p:cNvGraphicFramePr>
            <a:graphicFrameLocks noChangeAspect="1"/>
          </p:cNvGraphicFramePr>
          <p:nvPr>
            <p:extLst>
              <p:ext uri="{D42A27DB-BD31-4B8C-83A1-F6EECF244321}">
                <p14:modId xmlns:p14="http://schemas.microsoft.com/office/powerpoint/2010/main" val="1828463491"/>
              </p:ext>
            </p:extLst>
          </p:nvPr>
        </p:nvGraphicFramePr>
        <p:xfrm>
          <a:off x="1613401" y="3321996"/>
          <a:ext cx="8001000" cy="884238"/>
        </p:xfrm>
        <a:graphic>
          <a:graphicData uri="http://schemas.openxmlformats.org/presentationml/2006/ole">
            <mc:AlternateContent xmlns:mc="http://schemas.openxmlformats.org/markup-compatibility/2006">
              <mc:Choice xmlns:v="urn:schemas-microsoft-com:vml" Requires="v">
                <p:oleObj spid="_x0000_s1055" r:id="rId3" imgW="4791240" imgH="2752920" progId="">
                  <p:embed/>
                </p:oleObj>
              </mc:Choice>
              <mc:Fallback>
                <p:oleObj r:id="rId3" imgW="4791240" imgH="2752920" progId="">
                  <p:embed/>
                  <p:pic>
                    <p:nvPicPr>
                      <p:cNvPr id="78851" name="Object 3"/>
                      <p:cNvPicPr>
                        <a:picLocks noChangeAspect="1" noChangeArrowheads="1"/>
                      </p:cNvPicPr>
                      <p:nvPr/>
                    </p:nvPicPr>
                    <p:blipFill>
                      <a:blip r:embed="rId4">
                        <a:extLst>
                          <a:ext uri="{28A0092B-C50C-407E-A947-70E740481C1C}">
                            <a14:useLocalDpi xmlns:a14="http://schemas.microsoft.com/office/drawing/2010/main" val="0"/>
                          </a:ext>
                        </a:extLst>
                      </a:blip>
                      <a:srcRect t="3662" r="6763" b="78462"/>
                      <a:stretch>
                        <a:fillRect/>
                      </a:stretch>
                    </p:blipFill>
                    <p:spPr bwMode="auto">
                      <a:xfrm>
                        <a:off x="1613401" y="3321996"/>
                        <a:ext cx="80010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4"/>
          <p:cNvSpPr txBox="1">
            <a:spLocks noChangeArrowheads="1"/>
          </p:cNvSpPr>
          <p:nvPr/>
        </p:nvSpPr>
        <p:spPr bwMode="auto">
          <a:xfrm>
            <a:off x="1537201" y="4462476"/>
            <a:ext cx="8177212" cy="1385888"/>
          </a:xfrm>
          <a:prstGeom prst="rect">
            <a:avLst/>
          </a:prstGeom>
          <a:noFill/>
          <a:ln w="9525">
            <a:noFill/>
            <a:miter lim="800000"/>
            <a:headEnd/>
            <a:tailEnd/>
          </a:ln>
        </p:spPr>
        <p:txBody>
          <a:bodyPr>
            <a:spAutoFit/>
          </a:bodyPr>
          <a:lstStyle/>
          <a:p>
            <a:pPr>
              <a:spcBef>
                <a:spcPct val="50000"/>
              </a:spcBef>
              <a:defRPr/>
            </a:pPr>
            <a:r>
              <a:rPr kumimoji="1" lang="zh-CN" altLang="en-US" sz="2800" dirty="0">
                <a:latin typeface="楷体" panose="02010609060101010101" pitchFamily="49" charset="-122"/>
                <a:ea typeface="楷体" panose="02010609060101010101" pitchFamily="49" charset="-122"/>
              </a:rPr>
              <a:t>    </a:t>
            </a:r>
            <a:r>
              <a:rPr kumimoji="1" lang="zh-CN" altLang="en-US" sz="2800" b="1" dirty="0">
                <a:latin typeface="楷体" panose="02010609060101010101" pitchFamily="49" charset="-122"/>
                <a:ea typeface="楷体" panose="02010609060101010101" pitchFamily="49" charset="-122"/>
              </a:rPr>
              <a:t>在这类人事管理的数学模型中，计算机处理的对象之间通常存在着一种最简单的线性关系，这类数学模型称为</a:t>
            </a:r>
            <a:r>
              <a:rPr kumimoji="1" lang="zh-CN" altLang="en-US" sz="2800" b="1" dirty="0">
                <a:solidFill>
                  <a:srgbClr val="FF0000"/>
                </a:solidFill>
                <a:latin typeface="楷体" panose="02010609060101010101" pitchFamily="49" charset="-122"/>
                <a:ea typeface="楷体" panose="02010609060101010101" pitchFamily="49" charset="-122"/>
              </a:rPr>
              <a:t>线性结构</a:t>
            </a:r>
            <a:r>
              <a:rPr kumimoji="1" lang="zh-CN" altLang="en-US" sz="2800" b="1"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296312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633438" cy="605909"/>
          </a:xfrm>
        </p:spPr>
        <p:txBody>
          <a:bodyPr/>
          <a:lstStyle/>
          <a:p>
            <a:r>
              <a:rPr lang="zh-CN" altLang="en-US" dirty="0">
                <a:latin typeface="楷体" panose="02010609060101010101" pitchFamily="49" charset="-122"/>
                <a:ea typeface="楷体" panose="02010609060101010101" pitchFamily="49" charset="-122"/>
              </a:rPr>
              <a:t>大</a:t>
            </a:r>
            <a:r>
              <a:rPr lang="zh-CN" altLang="en-US" b="1" i="1" dirty="0">
                <a:solidFill>
                  <a:schemeClr val="bg1"/>
                </a:solidFill>
                <a:latin typeface="楷体" panose="02010609060101010101" pitchFamily="49" charset="-122"/>
                <a:sym typeface="Symbol" panose="05050102010706020507" pitchFamily="18" charset="2"/>
              </a:rPr>
              <a:t></a:t>
            </a:r>
            <a:r>
              <a:rPr lang="zh-CN" altLang="en-US" dirty="0">
                <a:latin typeface="楷体" panose="02010609060101010101" pitchFamily="49" charset="-122"/>
                <a:ea typeface="楷体" panose="02010609060101010101" pitchFamily="49" charset="-122"/>
              </a:rPr>
              <a:t>表示法（选学）</a:t>
            </a:r>
          </a:p>
        </p:txBody>
      </p:sp>
      <p:sp>
        <p:nvSpPr>
          <p:cNvPr id="3" name="Rectangle 2"/>
          <p:cNvSpPr txBox="1">
            <a:spLocks noRot="1" noChangeArrowheads="1"/>
          </p:cNvSpPr>
          <p:nvPr/>
        </p:nvSpPr>
        <p:spPr>
          <a:xfrm>
            <a:off x="1213949" y="958110"/>
            <a:ext cx="8940704" cy="4968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endParaRPr lang="en-US" altLang="zh-CN" b="1" dirty="0">
              <a:solidFill>
                <a:srgbClr val="FF0000"/>
              </a:solidFill>
              <a:latin typeface="Times New Roman" panose="02020603050405020304" pitchFamily="18" charset="0"/>
              <a:ea typeface="楷体" panose="02010609060101010101" pitchFamily="49" charset="-122"/>
            </a:endParaRPr>
          </a:p>
          <a:p>
            <a:pPr>
              <a:lnSpc>
                <a:spcPct val="120000"/>
              </a:lnSpc>
              <a:buFont typeface="Wingdings" panose="05000000000000000000" pitchFamily="2" charset="2"/>
              <a:buNone/>
            </a:pPr>
            <a:r>
              <a:rPr lang="zh-CN" altLang="en-US" b="1" dirty="0">
                <a:solidFill>
                  <a:srgbClr val="FF0000"/>
                </a:solidFill>
                <a:latin typeface="Times New Roman" panose="02020603050405020304" pitchFamily="18" charset="0"/>
                <a:ea typeface="楷体" panose="02010609060101010101" pitchFamily="49" charset="-122"/>
              </a:rPr>
              <a:t>定义</a:t>
            </a:r>
            <a:r>
              <a:rPr lang="zh-CN" altLang="en-US" b="1" dirty="0">
                <a:solidFill>
                  <a:srgbClr val="FFFF00"/>
                </a:solidFill>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设 </a:t>
            </a:r>
            <a:r>
              <a:rPr lang="en-US" altLang="zh-CN" b="1" dirty="0">
                <a:latin typeface="Times New Roman" panose="02020603050405020304" pitchFamily="18" charset="0"/>
                <a:ea typeface="楷体" panose="02010609060101010101" pitchFamily="49" charset="-122"/>
              </a:rPr>
              <a:t>f(n)</a:t>
            </a:r>
            <a:r>
              <a:rPr lang="zh-CN" altLang="en-US" b="1" dirty="0">
                <a:latin typeface="Times New Roman" panose="02020603050405020304" pitchFamily="18" charset="0"/>
                <a:ea typeface="楷体" panose="02010609060101010101" pitchFamily="49" charset="-122"/>
              </a:rPr>
              <a:t>和 </a:t>
            </a:r>
            <a:r>
              <a:rPr lang="en-US" altLang="zh-CN" b="1" dirty="0">
                <a:latin typeface="Times New Roman" panose="02020603050405020304" pitchFamily="18" charset="0"/>
                <a:ea typeface="楷体" panose="02010609060101010101" pitchFamily="49" charset="-122"/>
              </a:rPr>
              <a:t>g(n)</a:t>
            </a:r>
            <a:r>
              <a:rPr lang="zh-CN" altLang="en-US" b="1" dirty="0">
                <a:latin typeface="Times New Roman" panose="02020603050405020304" pitchFamily="18" charset="0"/>
                <a:ea typeface="楷体" panose="02010609060101010101" pitchFamily="49" charset="-122"/>
              </a:rPr>
              <a:t>是正整数集到正实数集上的函数，称</a:t>
            </a:r>
            <a:r>
              <a:rPr lang="en-US" altLang="zh-CN" b="1" dirty="0">
                <a:solidFill>
                  <a:srgbClr val="FF0000"/>
                </a:solidFill>
                <a:latin typeface="Times New Roman" panose="02020603050405020304" pitchFamily="18" charset="0"/>
                <a:ea typeface="楷体" panose="02010609060101010101" pitchFamily="49" charset="-122"/>
              </a:rPr>
              <a:t>f(n)</a:t>
            </a:r>
            <a:r>
              <a:rPr lang="zh-CN" altLang="en-US" b="1" dirty="0">
                <a:solidFill>
                  <a:srgbClr val="FF0000"/>
                </a:solidFill>
                <a:latin typeface="Times New Roman" panose="02020603050405020304" pitchFamily="18" charset="0"/>
                <a:ea typeface="楷体" panose="02010609060101010101" pitchFamily="49" charset="-122"/>
                <a:sym typeface="Symbol" panose="05050102010706020507" pitchFamily="18" charset="2"/>
              </a:rPr>
              <a:t></a:t>
            </a:r>
            <a:r>
              <a:rPr lang="en-US" altLang="zh-CN" b="1" dirty="0">
                <a:solidFill>
                  <a:srgbClr val="FF0000"/>
                </a:solidFill>
                <a:latin typeface="Times New Roman" panose="02020603050405020304" pitchFamily="18" charset="0"/>
                <a:ea typeface="楷体" panose="02010609060101010101" pitchFamily="49" charset="-122"/>
                <a:sym typeface="Symbol" panose="05050102010706020507" pitchFamily="18" charset="2"/>
              </a:rPr>
              <a:t> </a:t>
            </a:r>
            <a:r>
              <a:rPr lang="en-US" altLang="zh-CN" b="1" dirty="0">
                <a:solidFill>
                  <a:srgbClr val="FF0000"/>
                </a:solidFill>
                <a:latin typeface="Times New Roman" panose="02020603050405020304" pitchFamily="18" charset="0"/>
                <a:ea typeface="楷体" panose="02010609060101010101" pitchFamily="49" charset="-122"/>
              </a:rPr>
              <a:t>(g(n))</a:t>
            </a:r>
            <a:r>
              <a:rPr lang="zh-CN" altLang="en-US" b="1" dirty="0">
                <a:latin typeface="Times New Roman" panose="02020603050405020304" pitchFamily="18" charset="0"/>
                <a:ea typeface="楷体" panose="02010609060101010101" pitchFamily="49" charset="-122"/>
              </a:rPr>
              <a:t>，当且仅当存在正常数</a:t>
            </a:r>
            <a:r>
              <a:rPr lang="en-US" altLang="zh-CN" b="1" dirty="0">
                <a:latin typeface="Times New Roman" panose="02020603050405020304" pitchFamily="18" charset="0"/>
                <a:ea typeface="楷体" panose="02010609060101010101" pitchFamily="49" charset="-122"/>
              </a:rPr>
              <a:t>C</a:t>
            </a:r>
            <a:r>
              <a:rPr lang="en-US" altLang="zh-CN" b="1" baseline="-25000" dirty="0">
                <a:latin typeface="Times New Roman" panose="02020603050405020304" pitchFamily="18" charset="0"/>
                <a:ea typeface="楷体" panose="02010609060101010101" pitchFamily="49" charset="-122"/>
              </a:rPr>
              <a:t>1</a:t>
            </a:r>
            <a:r>
              <a:rPr lang="zh-CN" altLang="en-US" b="1"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C</a:t>
            </a:r>
            <a:r>
              <a:rPr lang="en-US" altLang="zh-CN" b="1" baseline="-25000" dirty="0">
                <a:latin typeface="Times New Roman" panose="02020603050405020304" pitchFamily="18" charset="0"/>
                <a:ea typeface="楷体" panose="02010609060101010101" pitchFamily="49" charset="-122"/>
              </a:rPr>
              <a:t>2</a:t>
            </a:r>
            <a:r>
              <a:rPr lang="zh-CN" altLang="en-US" b="1" dirty="0">
                <a:latin typeface="Times New Roman" panose="02020603050405020304" pitchFamily="18" charset="0"/>
                <a:ea typeface="楷体" panose="02010609060101010101" pitchFamily="49" charset="-122"/>
              </a:rPr>
              <a:t>和</a:t>
            </a:r>
            <a:r>
              <a:rPr lang="en-US" altLang="zh-CN" b="1" dirty="0">
                <a:latin typeface="Times New Roman" panose="02020603050405020304" pitchFamily="18" charset="0"/>
                <a:ea typeface="楷体" panose="02010609060101010101" pitchFamily="49" charset="-122"/>
              </a:rPr>
              <a:t>n</a:t>
            </a:r>
            <a:r>
              <a:rPr lang="en-US" altLang="zh-CN" b="1" baseline="-25000" dirty="0">
                <a:latin typeface="Times New Roman" panose="02020603050405020304" pitchFamily="18" charset="0"/>
                <a:ea typeface="楷体" panose="02010609060101010101" pitchFamily="49" charset="-122"/>
              </a:rPr>
              <a:t>0</a:t>
            </a:r>
            <a:r>
              <a:rPr lang="zh-CN" altLang="en-US" b="1" dirty="0">
                <a:latin typeface="Times New Roman" panose="02020603050405020304" pitchFamily="18" charset="0"/>
                <a:ea typeface="楷体" panose="02010609060101010101" pitchFamily="49" charset="-122"/>
              </a:rPr>
              <a:t>，使得对任意 </a:t>
            </a:r>
            <a:r>
              <a:rPr lang="en-US" altLang="zh-CN" b="1" dirty="0">
                <a:latin typeface="Times New Roman" panose="02020603050405020304" pitchFamily="18" charset="0"/>
                <a:ea typeface="楷体" panose="02010609060101010101" pitchFamily="49" charset="-122"/>
              </a:rPr>
              <a:t>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n</a:t>
            </a:r>
            <a:r>
              <a:rPr lang="en-US" altLang="zh-CN" b="1" baseline="-25000" dirty="0">
                <a:latin typeface="Times New Roman" panose="02020603050405020304" pitchFamily="18" charset="0"/>
                <a:ea typeface="楷体" panose="02010609060101010101" pitchFamily="49" charset="-122"/>
              </a:rPr>
              <a:t>0</a:t>
            </a: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，有</a:t>
            </a:r>
            <a:r>
              <a:rPr lang="en-US" altLang="zh-CN" b="1" dirty="0">
                <a:latin typeface="Times New Roman" panose="02020603050405020304" pitchFamily="18" charset="0"/>
                <a:ea typeface="楷体" panose="02010609060101010101" pitchFamily="49" charset="-122"/>
              </a:rPr>
              <a:t>C</a:t>
            </a:r>
            <a:r>
              <a:rPr lang="en-US" altLang="zh-CN" b="1" baseline="-25000" dirty="0">
                <a:latin typeface="Times New Roman" panose="02020603050405020304" pitchFamily="18" charset="0"/>
                <a:ea typeface="楷体" panose="02010609060101010101" pitchFamily="49" charset="-122"/>
              </a:rPr>
              <a:t>1</a:t>
            </a:r>
            <a:r>
              <a:rPr lang="en-US" altLang="zh-CN" b="1" dirty="0">
                <a:latin typeface="Times New Roman" panose="02020603050405020304" pitchFamily="18" charset="0"/>
                <a:ea typeface="楷体" panose="02010609060101010101" pitchFamily="49" charset="-122"/>
              </a:rPr>
              <a:t> g(n)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f(n)</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C</a:t>
            </a:r>
            <a:r>
              <a:rPr lang="en-US" altLang="zh-CN" b="1" baseline="-25000" dirty="0">
                <a:latin typeface="Times New Roman" panose="02020603050405020304" pitchFamily="18" charset="0"/>
                <a:ea typeface="楷体" panose="02010609060101010101" pitchFamily="49" charset="-122"/>
              </a:rPr>
              <a:t>2</a:t>
            </a:r>
            <a:r>
              <a:rPr lang="en-US" altLang="zh-CN" b="1" dirty="0">
                <a:latin typeface="Times New Roman" panose="02020603050405020304" pitchFamily="18" charset="0"/>
                <a:ea typeface="楷体" panose="02010609060101010101" pitchFamily="49" charset="-122"/>
              </a:rPr>
              <a:t> g(n). </a:t>
            </a:r>
            <a:endParaRPr lang="zh-CN" altLang="en-US" b="1" dirty="0">
              <a:latin typeface="Times New Roman" panose="02020603050405020304" pitchFamily="18" charset="0"/>
              <a:ea typeface="楷体" panose="02010609060101010101" pitchFamily="49" charset="-122"/>
            </a:endParaRPr>
          </a:p>
          <a:p>
            <a:pPr>
              <a:lnSpc>
                <a:spcPct val="120000"/>
              </a:lnSpc>
            </a:pPr>
            <a:endParaRPr lang="en-US" altLang="zh-CN" b="1" dirty="0">
              <a:solidFill>
                <a:srgbClr val="FFFF00"/>
              </a:solidFill>
              <a:latin typeface="Times New Roman" panose="02020603050405020304" pitchFamily="18" charset="0"/>
              <a:ea typeface="楷体" panose="02010609060101010101" pitchFamily="49" charset="-122"/>
            </a:endParaRPr>
          </a:p>
          <a:p>
            <a:pPr>
              <a:lnSpc>
                <a:spcPct val="120000"/>
              </a:lnSpc>
            </a:pPr>
            <a:r>
              <a:rPr lang="en-US" altLang="zh-CN" b="1" dirty="0">
                <a:solidFill>
                  <a:srgbClr val="FFFF00"/>
                </a:solidFill>
                <a:latin typeface="Times New Roman" panose="02020603050405020304" pitchFamily="18" charset="0"/>
                <a:ea typeface="楷体" panose="02010609060101010101" pitchFamily="49" charset="-122"/>
              </a:rPr>
              <a:t> </a:t>
            </a:r>
            <a:r>
              <a:rPr lang="en-US" altLang="zh-CN" b="1" dirty="0">
                <a:solidFill>
                  <a:srgbClr val="FF0000"/>
                </a:solidFill>
                <a:latin typeface="Times New Roman" panose="02020603050405020304" pitchFamily="18" charset="0"/>
                <a:ea typeface="楷体" panose="02010609060101010101" pitchFamily="49" charset="-122"/>
              </a:rPr>
              <a:t>f (n)=</a:t>
            </a:r>
            <a:r>
              <a:rPr lang="en-US" altLang="zh-CN" b="1" dirty="0">
                <a:solidFill>
                  <a:srgbClr val="FF0000"/>
                </a:solidFill>
                <a:latin typeface="Times New Roman" panose="02020603050405020304" pitchFamily="18" charset="0"/>
                <a:ea typeface="楷体" panose="02010609060101010101" pitchFamily="49" charset="-122"/>
                <a:sym typeface="Symbol" panose="05050102010706020507" pitchFamily="18" charset="2"/>
              </a:rPr>
              <a:t> </a:t>
            </a:r>
            <a:r>
              <a:rPr lang="en-US" altLang="zh-CN" b="1" dirty="0">
                <a:solidFill>
                  <a:srgbClr val="FF0000"/>
                </a:solidFill>
                <a:latin typeface="Times New Roman" panose="02020603050405020304" pitchFamily="18" charset="0"/>
                <a:ea typeface="楷体" panose="02010609060101010101" pitchFamily="49" charset="-122"/>
              </a:rPr>
              <a:t>(g(n))</a:t>
            </a:r>
            <a:r>
              <a:rPr lang="zh-CN" altLang="en-US" b="1" dirty="0">
                <a:solidFill>
                  <a:srgbClr val="FF0000"/>
                </a:solidFill>
                <a:latin typeface="Times New Roman" panose="02020603050405020304" pitchFamily="18" charset="0"/>
                <a:ea typeface="楷体" panose="02010609060101010101" pitchFamily="49" charset="-122"/>
              </a:rPr>
              <a:t> 的含义</a:t>
            </a:r>
            <a:r>
              <a:rPr lang="zh-CN" altLang="en-US" b="1" dirty="0">
                <a:latin typeface="Times New Roman" panose="02020603050405020304" pitchFamily="18" charset="0"/>
                <a:ea typeface="楷体" panose="02010609060101010101" pitchFamily="49" charset="-122"/>
              </a:rPr>
              <a:t>是</a:t>
            </a:r>
            <a:r>
              <a:rPr lang="en-US" altLang="zh-CN" b="1" dirty="0">
                <a:latin typeface="Times New Roman" panose="02020603050405020304" pitchFamily="18" charset="0"/>
                <a:ea typeface="楷体" panose="02010609060101010101" pitchFamily="49" charset="-122"/>
              </a:rPr>
              <a:t>“ f(n) </a:t>
            </a:r>
            <a:r>
              <a:rPr lang="zh-CN" altLang="en-US" b="1" dirty="0">
                <a:latin typeface="Times New Roman" panose="02020603050405020304" pitchFamily="18" charset="0"/>
                <a:ea typeface="楷体" panose="02010609060101010101" pitchFamily="49" charset="-122"/>
              </a:rPr>
              <a:t>和 </a:t>
            </a:r>
            <a:r>
              <a:rPr lang="en-US" altLang="zh-CN" b="1" dirty="0">
                <a:latin typeface="Times New Roman" panose="02020603050405020304" pitchFamily="18" charset="0"/>
                <a:ea typeface="楷体" panose="02010609060101010101" pitchFamily="49" charset="-122"/>
              </a:rPr>
              <a:t>g(n)</a:t>
            </a:r>
            <a:r>
              <a:rPr lang="zh-CN" altLang="en-US" b="1" dirty="0">
                <a:latin typeface="Times New Roman" panose="02020603050405020304" pitchFamily="18" charset="0"/>
                <a:ea typeface="楷体" panose="02010609060101010101" pitchFamily="49" charset="-122"/>
              </a:rPr>
              <a:t>的阶相同</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或“</a:t>
            </a:r>
            <a:r>
              <a:rPr lang="en-US" altLang="zh-CN" b="1" dirty="0">
                <a:latin typeface="Times New Roman" panose="02020603050405020304" pitchFamily="18" charset="0"/>
                <a:ea typeface="楷体" panose="02010609060101010101" pitchFamily="49" charset="-122"/>
              </a:rPr>
              <a:t>f (n) </a:t>
            </a:r>
            <a:r>
              <a:rPr lang="zh-CN" altLang="en-US" b="1" dirty="0">
                <a:latin typeface="Times New Roman" panose="02020603050405020304" pitchFamily="18" charset="0"/>
                <a:ea typeface="楷体" panose="02010609060101010101" pitchFamily="49" charset="-122"/>
              </a:rPr>
              <a:t>和 </a:t>
            </a:r>
            <a:r>
              <a:rPr lang="en-US" altLang="zh-CN" b="1" dirty="0">
                <a:latin typeface="Times New Roman" panose="02020603050405020304" pitchFamily="18" charset="0"/>
                <a:ea typeface="楷体" panose="02010609060101010101" pitchFamily="49" charset="-122"/>
              </a:rPr>
              <a:t>g(n)</a:t>
            </a:r>
            <a:r>
              <a:rPr lang="zh-CN" altLang="en-US" b="1" dirty="0">
                <a:latin typeface="Times New Roman" panose="02020603050405020304" pitchFamily="18" charset="0"/>
                <a:ea typeface="楷体" panose="02010609060101010101" pitchFamily="49" charset="-122"/>
              </a:rPr>
              <a:t>的增长速率相同” </a:t>
            </a:r>
            <a:r>
              <a:rPr lang="en-US" altLang="zh-CN" b="1" dirty="0">
                <a:latin typeface="Times New Roman" panose="02020603050405020304" pitchFamily="18" charset="0"/>
                <a:ea typeface="楷体" panose="02010609060101010101" pitchFamily="49" charset="-122"/>
              </a:rPr>
              <a:t>.</a:t>
            </a:r>
            <a:endParaRPr lang="zh-CN" altLang="en-US"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198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2"/>
          <p:cNvSpPr txBox="1">
            <a:spLocks noChangeArrowheads="1"/>
          </p:cNvSpPr>
          <p:nvPr/>
        </p:nvSpPr>
        <p:spPr>
          <a:xfrm>
            <a:off x="1363579" y="1384300"/>
            <a:ext cx="8540750" cy="5473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30000"/>
              </a:spcBef>
            </a:pPr>
            <a:r>
              <a:rPr lang="zh-CN" altLang="pt-BR" b="1" dirty="0">
                <a:latin typeface="Times New Roman" panose="02020603050405020304" pitchFamily="18" charset="0"/>
                <a:ea typeface="楷体" panose="02010609060101010101" pitchFamily="49" charset="-122"/>
              </a:rPr>
              <a:t>若</a:t>
            </a:r>
            <a:r>
              <a:rPr lang="pt-BR" altLang="zh-CN" b="1" i="1" dirty="0">
                <a:latin typeface="Times New Roman" panose="02020603050405020304" pitchFamily="18" charset="0"/>
                <a:ea typeface="楷体" panose="02010609060101010101" pitchFamily="49" charset="-122"/>
              </a:rPr>
              <a:t>f </a:t>
            </a:r>
            <a:r>
              <a:rPr lang="pt-BR" altLang="zh-CN" b="1" dirty="0">
                <a:latin typeface="Times New Roman" panose="02020603050405020304" pitchFamily="18" charset="0"/>
                <a:ea typeface="楷体" panose="02010609060101010101" pitchFamily="49" charset="-122"/>
              </a:rPr>
              <a:t>(</a:t>
            </a:r>
            <a:r>
              <a:rPr lang="pt-BR" altLang="zh-CN" b="1" i="1" dirty="0">
                <a:latin typeface="Times New Roman" panose="02020603050405020304" pitchFamily="18" charset="0"/>
                <a:ea typeface="楷体" panose="02010609060101010101" pitchFamily="49" charset="-122"/>
              </a:rPr>
              <a:t>n</a:t>
            </a:r>
            <a:r>
              <a:rPr lang="pt-BR" altLang="zh-CN" b="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 3 log </a:t>
            </a:r>
            <a:r>
              <a:rPr lang="pt-BR" altLang="zh-CN" b="1" i="1" dirty="0">
                <a:latin typeface="Times New Roman" panose="02020603050405020304" pitchFamily="18" charset="0"/>
                <a:ea typeface="楷体" panose="02010609060101010101" pitchFamily="49" charset="-122"/>
              </a:rPr>
              <a:t>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loglog </a:t>
            </a:r>
            <a:r>
              <a:rPr lang="pt-BR" altLang="zh-CN" b="1" i="1" dirty="0">
                <a:latin typeface="Times New Roman" panose="02020603050405020304" pitchFamily="18" charset="0"/>
                <a:ea typeface="楷体" panose="02010609060101010101" pitchFamily="49" charset="-122"/>
              </a:rPr>
              <a:t>n</a:t>
            </a:r>
            <a:r>
              <a:rPr lang="pt-BR" altLang="zh-CN" b="1" dirty="0">
                <a:latin typeface="Times New Roman" panose="02020603050405020304" pitchFamily="18" charset="0"/>
                <a:ea typeface="楷体" panose="02010609060101010101" pitchFamily="49" charset="-122"/>
              </a:rPr>
              <a:t>  </a:t>
            </a:r>
            <a:r>
              <a:rPr lang="zh-CN" altLang="pt-BR" b="1" dirty="0">
                <a:latin typeface="Times New Roman" panose="02020603050405020304" pitchFamily="18" charset="0"/>
                <a:ea typeface="楷体" panose="02010609060101010101" pitchFamily="49" charset="-122"/>
              </a:rPr>
              <a:t>证明： </a:t>
            </a:r>
            <a:br>
              <a:rPr lang="zh-CN" altLang="pt-BR" b="1" dirty="0">
                <a:latin typeface="Times New Roman" panose="02020603050405020304" pitchFamily="18" charset="0"/>
                <a:ea typeface="楷体" panose="02010609060101010101" pitchFamily="49" charset="-122"/>
              </a:rPr>
            </a:br>
            <a:r>
              <a:rPr lang="zh-CN" altLang="pt-BR" b="1" dirty="0">
                <a:latin typeface="Times New Roman" panose="02020603050405020304" pitchFamily="18" charset="0"/>
                <a:ea typeface="楷体" panose="02010609060101010101" pitchFamily="49" charset="-122"/>
              </a:rPr>
              <a:t> </a:t>
            </a:r>
            <a:r>
              <a:rPr lang="en-US" altLang="zh-CN" b="1" i="1" dirty="0">
                <a:latin typeface="Times New Roman" panose="02020603050405020304" pitchFamily="18" charset="0"/>
                <a:ea typeface="楷体" panose="02010609060101010101" pitchFamily="49" charset="-122"/>
              </a:rPr>
              <a:t>f </a:t>
            </a:r>
            <a:r>
              <a:rPr lang="en-US" altLang="zh-CN" b="1" dirty="0">
                <a:latin typeface="Times New Roman" panose="02020603050405020304" pitchFamily="18" charset="0"/>
                <a:ea typeface="楷体" panose="02010609060101010101" pitchFamily="49" charset="-122"/>
              </a:rPr>
              <a:t>(</a:t>
            </a:r>
            <a:r>
              <a:rPr lang="en-US" altLang="zh-CN" b="1" i="1" dirty="0">
                <a:latin typeface="Times New Roman" panose="02020603050405020304" pitchFamily="18" charset="0"/>
                <a:ea typeface="楷体" panose="02010609060101010101" pitchFamily="49" charset="-122"/>
              </a:rPr>
              <a:t>n</a:t>
            </a:r>
            <a:r>
              <a:rPr lang="en-US" altLang="zh-CN" b="1" dirty="0">
                <a:latin typeface="Times New Roman" panose="02020603050405020304" pitchFamily="18" charset="0"/>
                <a:ea typeface="楷体" panose="02010609060101010101" pitchFamily="49" charset="-122"/>
              </a:rPr>
              <a:t>)=</a:t>
            </a:r>
            <a:r>
              <a:rPr lang="en-US" altLang="zh-CN" b="1" i="1" dirty="0">
                <a:latin typeface="Times New Roman" panose="02020603050405020304" pitchFamily="18" charset="0"/>
                <a:ea typeface="楷体" panose="02010609060101010101" pitchFamily="49" charset="-122"/>
                <a:sym typeface="Symbol" panose="05050102010706020507" pitchFamily="18" charset="2"/>
              </a:rPr>
              <a:t> </a:t>
            </a:r>
            <a:r>
              <a:rPr lang="en-US" altLang="zh-CN" b="1" dirty="0">
                <a:latin typeface="Times New Roman" panose="02020603050405020304" pitchFamily="18" charset="0"/>
                <a:ea typeface="楷体" panose="02010609060101010101" pitchFamily="49" charset="-122"/>
              </a:rPr>
              <a:t>(</a:t>
            </a:r>
            <a:r>
              <a:rPr lang="pt-BR" altLang="zh-CN" b="1" dirty="0">
                <a:latin typeface="Times New Roman" panose="02020603050405020304" pitchFamily="18" charset="0"/>
                <a:ea typeface="楷体" panose="02010609060101010101" pitchFamily="49" charset="-122"/>
              </a:rPr>
              <a:t>log </a:t>
            </a:r>
            <a:r>
              <a:rPr lang="pt-BR" altLang="zh-CN" b="1" i="1" dirty="0">
                <a:latin typeface="Times New Roman" panose="02020603050405020304" pitchFamily="18" charset="0"/>
                <a:ea typeface="楷体" panose="02010609060101010101" pitchFamily="49" charset="-122"/>
              </a:rPr>
              <a:t>n</a:t>
            </a:r>
            <a:r>
              <a:rPr lang="pt-BR" altLang="zh-CN" b="1" dirty="0">
                <a:latin typeface="Times New Roman" panose="02020603050405020304" pitchFamily="18" charset="0"/>
                <a:ea typeface="楷体" panose="02010609060101010101" pitchFamily="49" charset="-122"/>
              </a:rPr>
              <a:t>)</a:t>
            </a:r>
          </a:p>
          <a:p>
            <a:pPr>
              <a:lnSpc>
                <a:spcPct val="120000"/>
              </a:lnSpc>
              <a:spcBef>
                <a:spcPct val="30000"/>
              </a:spcBef>
              <a:buFont typeface="Wingdings" panose="05000000000000000000" pitchFamily="2" charset="2"/>
              <a:buNone/>
            </a:pPr>
            <a:r>
              <a:rPr lang="zh-CN" altLang="pt-BR" b="1" dirty="0">
                <a:latin typeface="Times New Roman" panose="02020603050405020304" pitchFamily="18" charset="0"/>
                <a:ea typeface="楷体" panose="02010609060101010101" pitchFamily="49" charset="-122"/>
              </a:rPr>
              <a:t>证明： 由上例可得，有</a:t>
            </a:r>
            <a:br>
              <a:rPr lang="zh-CN" altLang="pt-BR" b="1" dirty="0">
                <a:latin typeface="Times New Roman" panose="02020603050405020304" pitchFamily="18" charset="0"/>
                <a:ea typeface="楷体" panose="02010609060101010101" pitchFamily="49" charset="-122"/>
              </a:rPr>
            </a:br>
            <a:r>
              <a:rPr lang="pt-BR" altLang="zh-CN" b="1" dirty="0">
                <a:latin typeface="Times New Roman" panose="02020603050405020304" pitchFamily="18" charset="0"/>
                <a:ea typeface="楷体" panose="02010609060101010101" pitchFamily="49" charset="-122"/>
              </a:rPr>
              <a:t>  3 log </a:t>
            </a:r>
            <a:r>
              <a:rPr lang="pt-BR" altLang="zh-CN" b="1" i="1" dirty="0">
                <a:latin typeface="Times New Roman" panose="02020603050405020304" pitchFamily="18" charset="0"/>
                <a:ea typeface="楷体" panose="02010609060101010101" pitchFamily="49" charset="-122"/>
              </a:rPr>
              <a:t>n</a:t>
            </a:r>
            <a:r>
              <a:rPr lang="pt-BR" altLang="zh-CN" b="1" dirty="0">
                <a:latin typeface="Times New Roman" panose="02020603050405020304" pitchFamily="18" charset="0"/>
                <a:ea typeface="楷体" panose="02010609060101010101" pitchFamily="49" charset="-122"/>
              </a:rPr>
              <a:t> </a:t>
            </a:r>
            <a:r>
              <a:rPr lang="en-US" altLang="zh-CN" sz="3600" b="1" dirty="0">
                <a:latin typeface="Times New Roman" panose="02020603050405020304" pitchFamily="18" charset="0"/>
                <a:ea typeface="楷体" panose="02010609060101010101" pitchFamily="49" charset="-122"/>
                <a:sym typeface="Symbol" panose="05050102010706020507" pitchFamily="18" charset="2"/>
              </a:rPr>
              <a:t></a:t>
            </a:r>
            <a:r>
              <a:rPr lang="pt-BR" altLang="zh-CN" b="1" dirty="0">
                <a:latin typeface="Times New Roman" panose="02020603050405020304" pitchFamily="18" charset="0"/>
                <a:ea typeface="楷体" panose="02010609060101010101" pitchFamily="49" charset="-122"/>
              </a:rPr>
              <a:t> 3 log </a:t>
            </a:r>
            <a:r>
              <a:rPr lang="pt-BR" altLang="zh-CN" b="1" i="1" dirty="0">
                <a:latin typeface="Times New Roman" panose="02020603050405020304" pitchFamily="18" charset="0"/>
                <a:ea typeface="楷体" panose="02010609060101010101" pitchFamily="49" charset="-122"/>
              </a:rPr>
              <a:t>n </a:t>
            </a:r>
            <a:r>
              <a:rPr lang="en-US" altLang="zh-CN"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loglog </a:t>
            </a:r>
            <a:r>
              <a:rPr lang="pt-BR" altLang="zh-CN" b="1" i="1" dirty="0">
                <a:latin typeface="Times New Roman" panose="02020603050405020304" pitchFamily="18" charset="0"/>
                <a:ea typeface="楷体" panose="02010609060101010101" pitchFamily="49" charset="-122"/>
              </a:rPr>
              <a:t>n</a:t>
            </a:r>
            <a:r>
              <a:rPr lang="pt-BR" altLang="zh-CN" b="1" dirty="0">
                <a:latin typeface="Times New Roman" panose="02020603050405020304" pitchFamily="18" charset="0"/>
                <a:ea typeface="楷体" panose="02010609060101010101" pitchFamily="49" charset="-122"/>
              </a:rPr>
              <a:t> </a:t>
            </a:r>
            <a:r>
              <a:rPr lang="en-US" altLang="zh-CN" sz="3600" b="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4 log </a:t>
            </a:r>
            <a:r>
              <a:rPr lang="pt-BR" altLang="zh-CN" b="1" i="1" dirty="0">
                <a:latin typeface="Times New Roman" panose="02020603050405020304" pitchFamily="18" charset="0"/>
                <a:ea typeface="楷体" panose="02010609060101010101" pitchFamily="49" charset="-122"/>
              </a:rPr>
              <a:t>n</a:t>
            </a:r>
            <a:br>
              <a:rPr lang="pt-BR" altLang="zh-CN" b="1" i="1" dirty="0">
                <a:latin typeface="Times New Roman" panose="02020603050405020304" pitchFamily="18" charset="0"/>
                <a:ea typeface="楷体" panose="02010609060101010101" pitchFamily="49" charset="-122"/>
              </a:rPr>
            </a:br>
            <a:r>
              <a:rPr lang="pt-BR" altLang="zh-CN" b="1" dirty="0">
                <a:latin typeface="Times New Roman" panose="02020603050405020304" pitchFamily="18" charset="0"/>
                <a:ea typeface="楷体" panose="02010609060101010101" pitchFamily="49" charset="-122"/>
              </a:rPr>
              <a:t> </a:t>
            </a:r>
            <a:r>
              <a:rPr lang="zh-CN" altLang="pt-BR" b="1" dirty="0">
                <a:latin typeface="Times New Roman" panose="02020603050405020304" pitchFamily="18" charset="0"/>
                <a:ea typeface="楷体" panose="02010609060101010101" pitchFamily="49" charset="-122"/>
              </a:rPr>
              <a:t>由大</a:t>
            </a:r>
            <a:r>
              <a:rPr lang="en-US" altLang="zh-CN" b="1" i="1" dirty="0">
                <a:latin typeface="Times New Roman" panose="02020603050405020304" pitchFamily="18" charset="0"/>
                <a:ea typeface="楷体" panose="02010609060101010101" pitchFamily="49" charset="-122"/>
                <a:sym typeface="Symbol" panose="05050102010706020507" pitchFamily="18" charset="2"/>
              </a:rPr>
              <a:t> </a:t>
            </a:r>
            <a:r>
              <a:rPr lang="zh-CN" altLang="pt-BR" b="1" dirty="0">
                <a:latin typeface="Times New Roman" panose="02020603050405020304" pitchFamily="18" charset="0"/>
                <a:ea typeface="楷体" panose="02010609060101010101" pitchFamily="49" charset="-122"/>
              </a:rPr>
              <a:t>的定义，</a:t>
            </a:r>
            <a:r>
              <a:rPr lang="en-US" altLang="zh-CN" b="1" i="1" dirty="0">
                <a:latin typeface="Times New Roman" panose="02020603050405020304" pitchFamily="18" charset="0"/>
                <a:ea typeface="楷体" panose="02010609060101010101" pitchFamily="49" charset="-122"/>
              </a:rPr>
              <a:t>f </a:t>
            </a:r>
            <a:r>
              <a:rPr lang="en-US" altLang="zh-CN" b="1" dirty="0">
                <a:latin typeface="Times New Roman" panose="02020603050405020304" pitchFamily="18" charset="0"/>
                <a:ea typeface="楷体" panose="02010609060101010101" pitchFamily="49" charset="-122"/>
              </a:rPr>
              <a:t>(</a:t>
            </a:r>
            <a:r>
              <a:rPr lang="en-US" altLang="zh-CN" b="1" i="1" dirty="0">
                <a:latin typeface="Times New Roman" panose="02020603050405020304" pitchFamily="18" charset="0"/>
                <a:ea typeface="楷体" panose="02010609060101010101" pitchFamily="49" charset="-122"/>
              </a:rPr>
              <a:t>n</a:t>
            </a:r>
            <a:r>
              <a:rPr lang="en-US" altLang="zh-CN" b="1" dirty="0">
                <a:latin typeface="Times New Roman" panose="02020603050405020304" pitchFamily="18" charset="0"/>
                <a:ea typeface="楷体" panose="02010609060101010101" pitchFamily="49" charset="-122"/>
              </a:rPr>
              <a:t>)</a:t>
            </a:r>
            <a:r>
              <a:rPr lang="en-US" altLang="zh-CN" b="1" i="1" dirty="0">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rPr>
              <a:t>=</a:t>
            </a:r>
            <a:r>
              <a:rPr lang="en-US" altLang="zh-CN" b="1" i="1" dirty="0">
                <a:latin typeface="Times New Roman" panose="02020603050405020304" pitchFamily="18" charset="0"/>
                <a:ea typeface="楷体" panose="02010609060101010101" pitchFamily="49" charset="-122"/>
                <a:sym typeface="Symbol" panose="05050102010706020507" pitchFamily="18" charset="2"/>
              </a:rPr>
              <a:t></a:t>
            </a:r>
            <a:r>
              <a:rPr lang="en-US" altLang="zh-CN" b="1" dirty="0">
                <a:latin typeface="Times New Roman" panose="02020603050405020304" pitchFamily="18" charset="0"/>
                <a:ea typeface="楷体" panose="02010609060101010101" pitchFamily="49" charset="-122"/>
              </a:rPr>
              <a:t> (</a:t>
            </a:r>
            <a:r>
              <a:rPr lang="pt-BR" altLang="zh-CN" b="1" dirty="0">
                <a:latin typeface="Times New Roman" panose="02020603050405020304" pitchFamily="18" charset="0"/>
                <a:ea typeface="楷体" panose="02010609060101010101" pitchFamily="49" charset="-122"/>
              </a:rPr>
              <a:t>log </a:t>
            </a:r>
            <a:r>
              <a:rPr lang="pt-BR" altLang="zh-CN" b="1" i="1" dirty="0">
                <a:latin typeface="Times New Roman" panose="02020603050405020304" pitchFamily="18" charset="0"/>
                <a:ea typeface="楷体" panose="02010609060101010101" pitchFamily="49" charset="-122"/>
              </a:rPr>
              <a:t>n</a:t>
            </a:r>
            <a:r>
              <a:rPr lang="pt-BR" altLang="zh-CN" b="1" dirty="0">
                <a:latin typeface="Times New Roman" panose="02020603050405020304" pitchFamily="18" charset="0"/>
                <a:ea typeface="楷体" panose="02010609060101010101" pitchFamily="49" charset="-122"/>
              </a:rPr>
              <a:t>) . </a:t>
            </a:r>
            <a:r>
              <a:rPr lang="zh-CN" altLang="pt-BR" b="1" dirty="0">
                <a:latin typeface="Times New Roman" panose="02020603050405020304" pitchFamily="18" charset="0"/>
                <a:ea typeface="楷体" panose="02010609060101010101" pitchFamily="49" charset="-122"/>
              </a:rPr>
              <a:t>证毕。</a:t>
            </a:r>
            <a:endParaRPr lang="pt-BR" altLang="zh-CN" b="1" dirty="0">
              <a:latin typeface="Times New Roman" panose="02020603050405020304" pitchFamily="18" charset="0"/>
              <a:ea typeface="楷体" panose="02010609060101010101" pitchFamily="49" charset="-122"/>
            </a:endParaRPr>
          </a:p>
          <a:p>
            <a:pPr>
              <a:buFont typeface="Wingdings" panose="05000000000000000000" pitchFamily="2" charset="2"/>
              <a:buNone/>
            </a:pPr>
            <a:endParaRPr lang="zh-CN" altLang="en-US"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64422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5324780" cy="605909"/>
          </a:xfrm>
        </p:spPr>
        <p:txBody>
          <a:bodyPr/>
          <a:lstStyle/>
          <a:p>
            <a:r>
              <a:rPr lang="zh-CN" altLang="en-US" dirty="0">
                <a:latin typeface="楷体" panose="02010609060101010101" pitchFamily="49" charset="-122"/>
                <a:ea typeface="楷体" panose="02010609060101010101" pitchFamily="49" charset="-122"/>
              </a:rPr>
              <a:t>算法时间与空间分析（选学） </a:t>
            </a:r>
          </a:p>
        </p:txBody>
      </p:sp>
      <p:sp>
        <p:nvSpPr>
          <p:cNvPr id="3" name="Rectangle 2"/>
          <p:cNvSpPr txBox="1">
            <a:spLocks noChangeArrowheads="1"/>
          </p:cNvSpPr>
          <p:nvPr/>
        </p:nvSpPr>
        <p:spPr>
          <a:xfrm>
            <a:off x="1453983" y="725260"/>
            <a:ext cx="8713788"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sz="3600" b="1" dirty="0">
              <a:latin typeface="Times New Roman" panose="02020603050405020304" pitchFamily="18" charset="0"/>
              <a:ea typeface="楷体" panose="02010609060101010101" pitchFamily="49" charset="-122"/>
            </a:endParaRPr>
          </a:p>
          <a:p>
            <a:pPr>
              <a:buFont typeface="Wingdings" panose="05000000000000000000" pitchFamily="2" charset="2"/>
              <a:buNone/>
            </a:pPr>
            <a:r>
              <a:rPr lang="zh-CN" altLang="en-US" b="1" dirty="0">
                <a:latin typeface="Times New Roman" panose="02020603050405020304" pitchFamily="18" charset="0"/>
                <a:ea typeface="楷体" panose="02010609060101010101" pitchFamily="49" charset="-122"/>
              </a:rPr>
              <a:t>    </a:t>
            </a:r>
          </a:p>
          <a:p>
            <a:pPr algn="just">
              <a:lnSpc>
                <a:spcPct val="125000"/>
              </a:lnSpc>
            </a:pPr>
            <a:r>
              <a:rPr lang="zh-CN" altLang="en-US" b="1" dirty="0">
                <a:latin typeface="Times New Roman" panose="02020603050405020304" pitchFamily="18" charset="0"/>
                <a:ea typeface="楷体" panose="02010609060101010101" pitchFamily="49" charset="-122"/>
              </a:rPr>
              <a:t>一个算法在</a:t>
            </a:r>
            <a:r>
              <a:rPr lang="zh-CN" altLang="en-US" b="1" dirty="0">
                <a:solidFill>
                  <a:srgbClr val="FF0000"/>
                </a:solidFill>
                <a:latin typeface="Times New Roman" panose="02020603050405020304" pitchFamily="18" charset="0"/>
                <a:ea typeface="楷体" panose="02010609060101010101" pitchFamily="49" charset="-122"/>
              </a:rPr>
              <a:t>不同的执行时间内</a:t>
            </a:r>
            <a:r>
              <a:rPr lang="zh-CN" altLang="en-US" b="1" dirty="0">
                <a:latin typeface="Times New Roman" panose="02020603050405020304" pitchFamily="18" charset="0"/>
                <a:ea typeface="楷体" panose="02010609060101010101" pitchFamily="49" charset="-122"/>
              </a:rPr>
              <a:t>，它</a:t>
            </a:r>
            <a:r>
              <a:rPr lang="zh-CN" altLang="en-US" b="1" dirty="0">
                <a:solidFill>
                  <a:srgbClr val="FF0000"/>
                </a:solidFill>
                <a:latin typeface="Times New Roman" panose="02020603050405020304" pitchFamily="18" charset="0"/>
                <a:ea typeface="楷体" panose="02010609060101010101" pitchFamily="49" charset="-122"/>
              </a:rPr>
              <a:t>占用的内存空间量不尽相同</a:t>
            </a: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占用的空间量 </a:t>
            </a:r>
            <a:r>
              <a:rPr lang="en-US" altLang="zh-CN" b="1" i="1" dirty="0">
                <a:latin typeface="Times New Roman" panose="02020603050405020304" pitchFamily="18" charset="0"/>
                <a:ea typeface="楷体" panose="02010609060101010101" pitchFamily="49" charset="-122"/>
              </a:rPr>
              <a:t>y </a:t>
            </a:r>
            <a:r>
              <a:rPr lang="zh-CN" altLang="en-US" b="1" dirty="0">
                <a:latin typeface="Times New Roman" panose="02020603050405020304" pitchFamily="18" charset="0"/>
                <a:ea typeface="楷体" panose="02010609060101010101" pitchFamily="49" charset="-122"/>
              </a:rPr>
              <a:t>是时间 </a:t>
            </a:r>
            <a:r>
              <a:rPr lang="en-US" altLang="zh-CN" b="1" i="1" dirty="0">
                <a:latin typeface="Times New Roman" panose="02020603050405020304" pitchFamily="18" charset="0"/>
                <a:ea typeface="楷体" panose="02010609060101010101" pitchFamily="49" charset="-122"/>
              </a:rPr>
              <a:t>x </a:t>
            </a:r>
            <a:r>
              <a:rPr lang="zh-CN" altLang="en-US" b="1" dirty="0">
                <a:latin typeface="Times New Roman" panose="02020603050405020304" pitchFamily="18" charset="0"/>
                <a:ea typeface="楷体" panose="02010609060101010101" pitchFamily="49" charset="-122"/>
              </a:rPr>
              <a:t>的函数，即 </a:t>
            </a:r>
            <a:r>
              <a:rPr lang="en-US" altLang="zh-CN" b="1" i="1" dirty="0">
                <a:latin typeface="Times New Roman" panose="02020603050405020304" pitchFamily="18" charset="0"/>
                <a:ea typeface="楷体" panose="02010609060101010101" pitchFamily="49" charset="-122"/>
              </a:rPr>
              <a:t>y </a:t>
            </a:r>
            <a:r>
              <a:rPr lang="en-US" altLang="zh-CN" b="1" dirty="0">
                <a:latin typeface="Times New Roman" panose="02020603050405020304" pitchFamily="18" charset="0"/>
                <a:ea typeface="楷体" panose="02010609060101010101" pitchFamily="49" charset="-122"/>
                <a:sym typeface="Symbol" panose="05050102010706020507" pitchFamily="18" charset="2"/>
              </a:rPr>
              <a:t> </a:t>
            </a:r>
            <a:r>
              <a:rPr lang="en-US" altLang="zh-CN" b="1" i="1" dirty="0">
                <a:latin typeface="Times New Roman" panose="02020603050405020304" pitchFamily="18" charset="0"/>
                <a:ea typeface="楷体" panose="02010609060101010101" pitchFamily="49" charset="-122"/>
              </a:rPr>
              <a:t>f </a:t>
            </a:r>
            <a:r>
              <a:rPr lang="en-US" altLang="zh-CN" b="1" dirty="0">
                <a:latin typeface="Times New Roman" panose="02020603050405020304" pitchFamily="18" charset="0"/>
                <a:ea typeface="楷体" panose="02010609060101010101" pitchFamily="49" charset="-122"/>
              </a:rPr>
              <a:t>(</a:t>
            </a:r>
            <a:r>
              <a:rPr lang="en-US" altLang="zh-CN" b="1" i="1" dirty="0">
                <a:latin typeface="Times New Roman" panose="02020603050405020304" pitchFamily="18" charset="0"/>
                <a:ea typeface="楷体" panose="02010609060101010101" pitchFamily="49" charset="-122"/>
              </a:rPr>
              <a:t>x</a:t>
            </a:r>
            <a:r>
              <a:rPr lang="en-US" altLang="zh-CN" b="1" dirty="0">
                <a:latin typeface="Times New Roman" panose="02020603050405020304" pitchFamily="18" charset="0"/>
                <a:ea typeface="楷体" panose="02010609060101010101" pitchFamily="49" charset="-122"/>
              </a:rPr>
              <a:t>) .  </a:t>
            </a:r>
            <a:r>
              <a:rPr lang="zh-CN" altLang="en-US" b="1" dirty="0">
                <a:latin typeface="Times New Roman" panose="02020603050405020304" pitchFamily="18" charset="0"/>
                <a:ea typeface="楷体" panose="02010609060101010101" pitchFamily="49" charset="-122"/>
              </a:rPr>
              <a:t>称</a:t>
            </a:r>
            <a:r>
              <a:rPr lang="zh-CN" altLang="en-US" b="1" dirty="0">
                <a:solidFill>
                  <a:srgbClr val="FF0000"/>
                </a:solidFill>
                <a:latin typeface="Times New Roman" panose="02020603050405020304" pitchFamily="18" charset="0"/>
                <a:ea typeface="楷体" panose="02010609060101010101" pitchFamily="49" charset="-122"/>
              </a:rPr>
              <a:t>积分                      为</a:t>
            </a:r>
            <a:r>
              <a:rPr lang="zh-CN" altLang="en-US" b="1" dirty="0">
                <a:latin typeface="Times New Roman" panose="02020603050405020304" pitchFamily="18" charset="0"/>
                <a:ea typeface="楷体" panose="02010609060101010101" pitchFamily="49" charset="-122"/>
              </a:rPr>
              <a:t>该算法的</a:t>
            </a:r>
            <a:r>
              <a:rPr lang="zh-CN" altLang="en-US" b="1" u="sng" dirty="0">
                <a:solidFill>
                  <a:srgbClr val="FF0000"/>
                </a:solidFill>
                <a:latin typeface="Times New Roman" panose="02020603050405020304" pitchFamily="18" charset="0"/>
                <a:ea typeface="楷体" panose="02010609060101010101" pitchFamily="49" charset="-122"/>
              </a:rPr>
              <a:t>时空积分</a:t>
            </a:r>
            <a:r>
              <a:rPr lang="zh-CN" altLang="en-US" b="1" dirty="0">
                <a:latin typeface="Times New Roman" panose="02020603050405020304" pitchFamily="18" charset="0"/>
                <a:ea typeface="楷体" panose="02010609060101010101" pitchFamily="49" charset="-122"/>
              </a:rPr>
              <a:t>，其中 </a:t>
            </a:r>
            <a:r>
              <a:rPr lang="en-US" altLang="zh-CN" b="1" i="1" dirty="0">
                <a:latin typeface="Times New Roman" panose="02020603050405020304" pitchFamily="18" charset="0"/>
                <a:ea typeface="楷体" panose="02010609060101010101" pitchFamily="49" charset="-122"/>
              </a:rPr>
              <a:t>t </a:t>
            </a:r>
            <a:r>
              <a:rPr lang="zh-CN" altLang="en-US" b="1" dirty="0">
                <a:latin typeface="Times New Roman" panose="02020603050405020304" pitchFamily="18" charset="0"/>
                <a:ea typeface="楷体" panose="02010609060101010101" pitchFamily="49" charset="-122"/>
              </a:rPr>
              <a:t>是该算法的执行时间</a:t>
            </a:r>
            <a:r>
              <a:rPr lang="en-US" altLang="zh-CN" b="1" dirty="0">
                <a:latin typeface="Times New Roman" panose="02020603050405020304" pitchFamily="18" charset="0"/>
                <a:ea typeface="楷体" panose="02010609060101010101" pitchFamily="49" charset="-122"/>
              </a:rPr>
              <a:t>.</a:t>
            </a:r>
            <a:endParaRPr lang="zh-CN" altLang="en-US" b="1" dirty="0">
              <a:latin typeface="Times New Roman" panose="02020603050405020304" pitchFamily="18" charset="0"/>
              <a:ea typeface="楷体" panose="02010609060101010101" pitchFamily="49" charset="-122"/>
            </a:endParaRPr>
          </a:p>
          <a:p>
            <a:pPr algn="just">
              <a:lnSpc>
                <a:spcPct val="125000"/>
              </a:lnSpc>
            </a:pPr>
            <a:r>
              <a:rPr lang="zh-CN" altLang="en-US" b="1" dirty="0">
                <a:latin typeface="Times New Roman" panose="02020603050405020304" pitchFamily="18" charset="0"/>
                <a:ea typeface="楷体" panose="02010609060101010101" pitchFamily="49" charset="-122"/>
              </a:rPr>
              <a:t>基于时空积分</a:t>
            </a: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可以比较算法优劣，时空积分较小的算法较优。</a:t>
            </a:r>
          </a:p>
        </p:txBody>
      </p:sp>
      <p:graphicFrame>
        <p:nvGraphicFramePr>
          <p:cNvPr id="5" name="Object 3"/>
          <p:cNvGraphicFramePr>
            <a:graphicFrameLocks noChangeAspect="1"/>
          </p:cNvGraphicFramePr>
          <p:nvPr>
            <p:extLst>
              <p:ext uri="{D42A27DB-BD31-4B8C-83A1-F6EECF244321}">
                <p14:modId xmlns:p14="http://schemas.microsoft.com/office/powerpoint/2010/main" val="1032751017"/>
              </p:ext>
            </p:extLst>
          </p:nvPr>
        </p:nvGraphicFramePr>
        <p:xfrm>
          <a:off x="3581460" y="2857859"/>
          <a:ext cx="2103437" cy="715962"/>
        </p:xfrm>
        <a:graphic>
          <a:graphicData uri="http://schemas.openxmlformats.org/presentationml/2006/ole">
            <mc:AlternateContent xmlns:mc="http://schemas.openxmlformats.org/markup-compatibility/2006">
              <mc:Choice xmlns:v="urn:schemas-microsoft-com:vml" Requires="v">
                <p:oleObj spid="_x0000_s5145" name="MathType 6.0 Equation" r:id="rId3" imgW="876240" imgH="419040" progId="Equation.DSMT4">
                  <p:embed/>
                </p:oleObj>
              </mc:Choice>
              <mc:Fallback>
                <p:oleObj name="MathType 6.0 Equation" r:id="rId3" imgW="876240" imgH="419040" progId="Equation.DSMT4">
                  <p:embed/>
                  <p:pic>
                    <p:nvPicPr>
                      <p:cNvPr id="187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60" y="2857859"/>
                        <a:ext cx="210343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0500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3"/>
          <p:cNvSpPr>
            <a:spLocks noChangeArrowheads="1"/>
          </p:cNvSpPr>
          <p:nvPr/>
        </p:nvSpPr>
        <p:spPr bwMode="auto">
          <a:xfrm>
            <a:off x="1003623" y="801545"/>
            <a:ext cx="403860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eaLnBrk="1" hangingPunct="1">
              <a:lnSpc>
                <a:spcPts val="3900"/>
              </a:lnSpc>
              <a:spcBef>
                <a:spcPct val="0"/>
              </a:spcBef>
            </a:pPr>
            <a:r>
              <a:rPr kumimoji="1" lang="zh-CN" altLang="en-US" sz="2800" b="1" dirty="0">
                <a:ea typeface="楷体" panose="02010609060101010101" pitchFamily="49" charset="-122"/>
              </a:rPr>
              <a:t>一个算法执行时间为</a:t>
            </a:r>
            <a:r>
              <a:rPr kumimoji="1" lang="en-US" altLang="zh-CN" sz="2800" b="1" dirty="0">
                <a:ea typeface="楷体" panose="02010609060101010101" pitchFamily="49" charset="-122"/>
              </a:rPr>
              <a:t>30</a:t>
            </a:r>
            <a:r>
              <a:rPr kumimoji="1" lang="zh-CN" altLang="en-US" sz="2800" b="1" dirty="0">
                <a:ea typeface="楷体" panose="02010609060101010101" pitchFamily="49" charset="-122"/>
              </a:rPr>
              <a:t>秒，前</a:t>
            </a:r>
            <a:r>
              <a:rPr kumimoji="1" lang="en-US" altLang="zh-CN" sz="2800" b="1" dirty="0">
                <a:ea typeface="楷体" panose="02010609060101010101" pitchFamily="49" charset="-122"/>
              </a:rPr>
              <a:t>10</a:t>
            </a:r>
            <a:r>
              <a:rPr kumimoji="1" lang="zh-CN" altLang="en-US" sz="2800" b="1" dirty="0">
                <a:ea typeface="楷体" panose="02010609060101010101" pitchFamily="49" charset="-122"/>
              </a:rPr>
              <a:t>秒算法占用</a:t>
            </a:r>
            <a:r>
              <a:rPr kumimoji="1" lang="en-US" altLang="zh-CN" sz="2800" b="1" dirty="0">
                <a:ea typeface="楷体" panose="02010609060101010101" pitchFamily="49" charset="-122"/>
              </a:rPr>
              <a:t>60</a:t>
            </a:r>
            <a:r>
              <a:rPr kumimoji="1" lang="zh-CN" altLang="en-US" sz="2800" b="1" dirty="0">
                <a:ea typeface="楷体" panose="02010609060101010101" pitchFamily="49" charset="-122"/>
              </a:rPr>
              <a:t>个字节，第二个</a:t>
            </a:r>
            <a:r>
              <a:rPr kumimoji="1" lang="en-US" altLang="zh-CN" sz="2800" b="1" dirty="0">
                <a:ea typeface="楷体" panose="02010609060101010101" pitchFamily="49" charset="-122"/>
              </a:rPr>
              <a:t>10</a:t>
            </a:r>
            <a:r>
              <a:rPr kumimoji="1" lang="zh-CN" altLang="en-US" sz="2800" b="1" dirty="0">
                <a:ea typeface="楷体" panose="02010609060101010101" pitchFamily="49" charset="-122"/>
              </a:rPr>
              <a:t>秒算法占用</a:t>
            </a:r>
            <a:r>
              <a:rPr kumimoji="1" lang="en-US" altLang="zh-CN" sz="2800" b="1" dirty="0">
                <a:ea typeface="楷体" panose="02010609060101010101" pitchFamily="49" charset="-122"/>
              </a:rPr>
              <a:t>70</a:t>
            </a:r>
            <a:r>
              <a:rPr kumimoji="1" lang="zh-CN" altLang="en-US" sz="2800" b="1" dirty="0">
                <a:ea typeface="楷体" panose="02010609060101010101" pitchFamily="49" charset="-122"/>
              </a:rPr>
              <a:t>个字节，最后</a:t>
            </a:r>
            <a:r>
              <a:rPr kumimoji="1" lang="en-US" altLang="zh-CN" sz="2800" b="1" dirty="0">
                <a:ea typeface="楷体" panose="02010609060101010101" pitchFamily="49" charset="-122"/>
              </a:rPr>
              <a:t>10</a:t>
            </a:r>
            <a:r>
              <a:rPr kumimoji="1" lang="zh-CN" altLang="en-US" sz="2800" b="1" dirty="0">
                <a:ea typeface="楷体" panose="02010609060101010101" pitchFamily="49" charset="-122"/>
              </a:rPr>
              <a:t>秒算法占用</a:t>
            </a:r>
            <a:r>
              <a:rPr kumimoji="1" lang="en-US" altLang="zh-CN" sz="2800" b="1" dirty="0">
                <a:ea typeface="楷体" panose="02010609060101010101" pitchFamily="49" charset="-122"/>
              </a:rPr>
              <a:t>80</a:t>
            </a:r>
            <a:r>
              <a:rPr kumimoji="1" lang="zh-CN" altLang="en-US" sz="2800" b="1" dirty="0">
                <a:ea typeface="楷体" panose="02010609060101010101" pitchFamily="49" charset="-122"/>
              </a:rPr>
              <a:t>个字节。该算法的时空分布如图所示。</a:t>
            </a:r>
          </a:p>
        </p:txBody>
      </p:sp>
      <p:sp>
        <p:nvSpPr>
          <p:cNvPr id="4" name="Rectangle 27"/>
          <p:cNvSpPr>
            <a:spLocks noChangeArrowheads="1"/>
          </p:cNvSpPr>
          <p:nvPr/>
        </p:nvSpPr>
        <p:spPr bwMode="auto">
          <a:xfrm>
            <a:off x="1907292" y="4789266"/>
            <a:ext cx="65532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eaLnBrk="1" hangingPunct="1">
              <a:lnSpc>
                <a:spcPts val="4500"/>
              </a:lnSpc>
              <a:spcBef>
                <a:spcPct val="0"/>
              </a:spcBef>
            </a:pPr>
            <a:r>
              <a:rPr kumimoji="1" lang="zh-CN" altLang="en-US" sz="2800" b="1" dirty="0">
                <a:ea typeface="楷体" panose="02010609060101010101" pitchFamily="49" charset="-122"/>
              </a:rPr>
              <a:t>显然算法的时空积分为：</a:t>
            </a:r>
            <a:endParaRPr kumimoji="1" lang="en-US" altLang="zh-CN" sz="2800" b="1" dirty="0">
              <a:ea typeface="楷体" panose="02010609060101010101" pitchFamily="49" charset="-122"/>
            </a:endParaRPr>
          </a:p>
          <a:p>
            <a:pPr eaLnBrk="1" hangingPunct="1">
              <a:lnSpc>
                <a:spcPts val="4500"/>
              </a:lnSpc>
              <a:spcBef>
                <a:spcPct val="0"/>
              </a:spcBef>
            </a:pPr>
            <a:r>
              <a:rPr kumimoji="1" lang="en-US" altLang="zh-CN" sz="2800" b="1" dirty="0">
                <a:ea typeface="楷体" panose="02010609060101010101" pitchFamily="49" charset="-122"/>
              </a:rPr>
              <a:t>60</a:t>
            </a:r>
            <a:r>
              <a:rPr kumimoji="1" lang="en-US" altLang="zh-CN" sz="2800" b="1" dirty="0">
                <a:ea typeface="楷体" panose="02010609060101010101" pitchFamily="49" charset="-122"/>
                <a:sym typeface="Symbol" panose="05050102010706020507" pitchFamily="18" charset="2"/>
              </a:rPr>
              <a:t></a:t>
            </a:r>
            <a:r>
              <a:rPr kumimoji="1" lang="en-US" altLang="zh-CN" sz="2800" b="1" dirty="0">
                <a:ea typeface="楷体" panose="02010609060101010101" pitchFamily="49" charset="-122"/>
              </a:rPr>
              <a:t>10</a:t>
            </a:r>
            <a:r>
              <a:rPr kumimoji="1" lang="en-US" altLang="zh-CN" sz="2800" b="1" dirty="0">
                <a:ea typeface="楷体" panose="02010609060101010101" pitchFamily="49" charset="-122"/>
                <a:sym typeface="Symbol" panose="05050102010706020507" pitchFamily="18" charset="2"/>
              </a:rPr>
              <a:t></a:t>
            </a:r>
            <a:r>
              <a:rPr kumimoji="1" lang="en-US" altLang="zh-CN" sz="2800" b="1" dirty="0">
                <a:ea typeface="楷体" panose="02010609060101010101" pitchFamily="49" charset="-122"/>
              </a:rPr>
              <a:t>70</a:t>
            </a:r>
            <a:r>
              <a:rPr kumimoji="1" lang="en-US" altLang="zh-CN" sz="2800" b="1" dirty="0">
                <a:ea typeface="楷体" panose="02010609060101010101" pitchFamily="49" charset="-122"/>
                <a:sym typeface="Symbol" panose="05050102010706020507" pitchFamily="18" charset="2"/>
              </a:rPr>
              <a:t> </a:t>
            </a:r>
            <a:r>
              <a:rPr kumimoji="1" lang="en-US" altLang="zh-CN" sz="2800" b="1" dirty="0">
                <a:ea typeface="楷体" panose="02010609060101010101" pitchFamily="49" charset="-122"/>
              </a:rPr>
              <a:t>10</a:t>
            </a:r>
            <a:r>
              <a:rPr kumimoji="1" lang="en-US" altLang="zh-CN" sz="2800" b="1" dirty="0">
                <a:ea typeface="楷体" panose="02010609060101010101" pitchFamily="49" charset="-122"/>
                <a:sym typeface="Symbol" panose="05050102010706020507" pitchFamily="18" charset="2"/>
              </a:rPr>
              <a:t> </a:t>
            </a:r>
            <a:r>
              <a:rPr kumimoji="1" lang="en-US" altLang="zh-CN" sz="2800" b="1" dirty="0">
                <a:ea typeface="楷体" panose="02010609060101010101" pitchFamily="49" charset="-122"/>
              </a:rPr>
              <a:t>80</a:t>
            </a:r>
            <a:r>
              <a:rPr kumimoji="1" lang="en-US" altLang="zh-CN" sz="2800" b="1" dirty="0">
                <a:ea typeface="楷体" panose="02010609060101010101" pitchFamily="49" charset="-122"/>
                <a:sym typeface="Symbol" panose="05050102010706020507" pitchFamily="18" charset="2"/>
              </a:rPr>
              <a:t></a:t>
            </a:r>
            <a:r>
              <a:rPr kumimoji="1" lang="en-US" altLang="zh-CN" sz="2800" b="1" dirty="0">
                <a:ea typeface="楷体" panose="02010609060101010101" pitchFamily="49" charset="-122"/>
              </a:rPr>
              <a:t>10 </a:t>
            </a:r>
            <a:r>
              <a:rPr kumimoji="1" lang="en-US" altLang="zh-CN" sz="2800" b="1" dirty="0">
                <a:ea typeface="楷体" panose="02010609060101010101" pitchFamily="49" charset="-122"/>
                <a:sym typeface="Symbol" panose="05050102010706020507" pitchFamily="18" charset="2"/>
              </a:rPr>
              <a:t> </a:t>
            </a:r>
            <a:r>
              <a:rPr kumimoji="1" lang="en-US" altLang="zh-CN" sz="2800" b="1" dirty="0">
                <a:ea typeface="楷体" panose="02010609060101010101" pitchFamily="49" charset="-122"/>
              </a:rPr>
              <a:t>2100</a:t>
            </a:r>
            <a:r>
              <a:rPr kumimoji="1" lang="zh-CN" altLang="en-US" sz="2800" b="1" dirty="0">
                <a:ea typeface="楷体" panose="02010609060101010101" pitchFamily="49" charset="-122"/>
              </a:rPr>
              <a:t>（字节秒）</a:t>
            </a:r>
          </a:p>
        </p:txBody>
      </p:sp>
      <p:grpSp>
        <p:nvGrpSpPr>
          <p:cNvPr id="5" name="组合 2"/>
          <p:cNvGrpSpPr>
            <a:grpSpLocks/>
          </p:cNvGrpSpPr>
          <p:nvPr/>
        </p:nvGrpSpPr>
        <p:grpSpPr bwMode="auto">
          <a:xfrm>
            <a:off x="5313685" y="869807"/>
            <a:ext cx="3848100" cy="3055938"/>
            <a:chOff x="4556732" y="982496"/>
            <a:chExt cx="3848240" cy="3056104"/>
          </a:xfrm>
        </p:grpSpPr>
        <p:grpSp>
          <p:nvGrpSpPr>
            <p:cNvPr id="6" name="组合 1"/>
            <p:cNvGrpSpPr>
              <a:grpSpLocks/>
            </p:cNvGrpSpPr>
            <p:nvPr/>
          </p:nvGrpSpPr>
          <p:grpSpPr bwMode="auto">
            <a:xfrm>
              <a:off x="4562272" y="982496"/>
              <a:ext cx="3842700" cy="3056104"/>
              <a:chOff x="4552544" y="982496"/>
              <a:chExt cx="3842700" cy="3056104"/>
            </a:xfrm>
          </p:grpSpPr>
          <p:sp>
            <p:nvSpPr>
              <p:cNvPr id="9" name="Text Box 5"/>
              <p:cNvSpPr txBox="1">
                <a:spLocks noChangeArrowheads="1"/>
              </p:cNvSpPr>
              <p:nvPr/>
            </p:nvSpPr>
            <p:spPr bwMode="auto">
              <a:xfrm>
                <a:off x="4552544" y="1723969"/>
                <a:ext cx="299099" cy="31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2000">
                    <a:ea typeface="楷体" panose="02010609060101010101" pitchFamily="49" charset="-122"/>
                  </a:rPr>
                  <a:t>80</a:t>
                </a:r>
              </a:p>
            </p:txBody>
          </p:sp>
          <p:sp>
            <p:nvSpPr>
              <p:cNvPr id="10" name="Text Box 8"/>
              <p:cNvSpPr txBox="1">
                <a:spLocks noChangeArrowheads="1"/>
              </p:cNvSpPr>
              <p:nvPr/>
            </p:nvSpPr>
            <p:spPr bwMode="auto">
              <a:xfrm>
                <a:off x="7066854" y="3318574"/>
                <a:ext cx="421007" cy="3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a:spcBef>
                    <a:spcPct val="0"/>
                  </a:spcBef>
                </a:pPr>
                <a:r>
                  <a:rPr lang="en-US" altLang="zh-CN">
                    <a:ea typeface="楷体" panose="02010609060101010101" pitchFamily="49" charset="-122"/>
                  </a:rPr>
                  <a:t>30</a:t>
                </a:r>
              </a:p>
            </p:txBody>
          </p:sp>
          <p:sp>
            <p:nvSpPr>
              <p:cNvPr id="11" name="Text Box 9"/>
              <p:cNvSpPr txBox="1">
                <a:spLocks noChangeArrowheads="1"/>
              </p:cNvSpPr>
              <p:nvPr/>
            </p:nvSpPr>
            <p:spPr bwMode="auto">
              <a:xfrm>
                <a:off x="6287212" y="3318574"/>
                <a:ext cx="421007" cy="3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a:spcBef>
                    <a:spcPct val="0"/>
                  </a:spcBef>
                </a:pPr>
                <a:r>
                  <a:rPr lang="en-US" altLang="zh-CN">
                    <a:ea typeface="楷体" panose="02010609060101010101" pitchFamily="49" charset="-122"/>
                  </a:rPr>
                  <a:t>20</a:t>
                </a:r>
              </a:p>
            </p:txBody>
          </p:sp>
          <p:sp>
            <p:nvSpPr>
              <p:cNvPr id="12" name="Text Box 10"/>
              <p:cNvSpPr txBox="1">
                <a:spLocks noChangeArrowheads="1"/>
              </p:cNvSpPr>
              <p:nvPr/>
            </p:nvSpPr>
            <p:spPr bwMode="auto">
              <a:xfrm>
                <a:off x="5521746" y="3318574"/>
                <a:ext cx="421007" cy="3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just">
                  <a:spcBef>
                    <a:spcPct val="0"/>
                  </a:spcBef>
                </a:pPr>
                <a:r>
                  <a:rPr lang="en-US" altLang="zh-CN" dirty="0">
                    <a:ea typeface="楷体" panose="02010609060101010101" pitchFamily="49" charset="-122"/>
                  </a:rPr>
                  <a:t>10</a:t>
                </a:r>
              </a:p>
            </p:txBody>
          </p:sp>
          <p:sp>
            <p:nvSpPr>
              <p:cNvPr id="13" name="Text Box 11"/>
              <p:cNvSpPr txBox="1">
                <a:spLocks noChangeArrowheads="1"/>
              </p:cNvSpPr>
              <p:nvPr/>
            </p:nvSpPr>
            <p:spPr bwMode="auto">
              <a:xfrm>
                <a:off x="4759060" y="982496"/>
                <a:ext cx="255156" cy="31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lnSpc>
                    <a:spcPts val="2500"/>
                  </a:lnSpc>
                  <a:spcBef>
                    <a:spcPct val="0"/>
                  </a:spcBef>
                </a:pPr>
                <a:r>
                  <a:rPr lang="en-US" altLang="zh-CN" sz="2200">
                    <a:ea typeface="楷体" panose="02010609060101010101" pitchFamily="49" charset="-122"/>
                  </a:rPr>
                  <a:t>Y</a:t>
                </a:r>
              </a:p>
            </p:txBody>
          </p:sp>
          <p:sp>
            <p:nvSpPr>
              <p:cNvPr id="14" name="Text Box 12"/>
              <p:cNvSpPr txBox="1">
                <a:spLocks noChangeArrowheads="1"/>
              </p:cNvSpPr>
              <p:nvPr/>
            </p:nvSpPr>
            <p:spPr bwMode="auto">
              <a:xfrm>
                <a:off x="8164736" y="3067956"/>
                <a:ext cx="230508" cy="26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nSpc>
                    <a:spcPts val="2500"/>
                  </a:lnSpc>
                  <a:spcBef>
                    <a:spcPct val="0"/>
                  </a:spcBef>
                </a:pPr>
                <a:r>
                  <a:rPr lang="en-US" altLang="zh-CN" sz="2200">
                    <a:ea typeface="楷体" panose="02010609060101010101" pitchFamily="49" charset="-122"/>
                  </a:rPr>
                  <a:t>X</a:t>
                </a:r>
              </a:p>
            </p:txBody>
          </p:sp>
          <p:sp>
            <p:nvSpPr>
              <p:cNvPr id="15" name="Line 13"/>
              <p:cNvSpPr>
                <a:spLocks noChangeShapeType="1"/>
              </p:cNvSpPr>
              <p:nvPr/>
            </p:nvSpPr>
            <p:spPr bwMode="auto">
              <a:xfrm>
                <a:off x="4883857" y="2651293"/>
                <a:ext cx="76546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16" name="Line 14"/>
              <p:cNvSpPr>
                <a:spLocks noChangeShapeType="1"/>
              </p:cNvSpPr>
              <p:nvPr/>
            </p:nvSpPr>
            <p:spPr bwMode="auto">
              <a:xfrm>
                <a:off x="5649323" y="2268588"/>
                <a:ext cx="76546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17" name="Line 15"/>
              <p:cNvSpPr>
                <a:spLocks noChangeShapeType="1"/>
              </p:cNvSpPr>
              <p:nvPr/>
            </p:nvSpPr>
            <p:spPr bwMode="auto">
              <a:xfrm>
                <a:off x="6414790" y="1885883"/>
                <a:ext cx="76546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18" name="Line 16"/>
              <p:cNvSpPr>
                <a:spLocks noChangeShapeType="1"/>
              </p:cNvSpPr>
              <p:nvPr/>
            </p:nvSpPr>
            <p:spPr bwMode="auto">
              <a:xfrm>
                <a:off x="7180257" y="1885883"/>
                <a:ext cx="0" cy="13394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19" name="Text Box 17"/>
              <p:cNvSpPr txBox="1">
                <a:spLocks noChangeArrowheads="1"/>
              </p:cNvSpPr>
              <p:nvPr/>
            </p:nvSpPr>
            <p:spPr bwMode="auto">
              <a:xfrm>
                <a:off x="5904479" y="2651293"/>
                <a:ext cx="765467" cy="38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500" b="1">
                    <a:ea typeface="楷体" panose="02010609060101010101" pitchFamily="49" charset="-122"/>
                  </a:rPr>
                  <a:t>效率</a:t>
                </a:r>
              </a:p>
            </p:txBody>
          </p:sp>
          <p:sp>
            <p:nvSpPr>
              <p:cNvPr id="20" name="Line 18"/>
              <p:cNvSpPr>
                <a:spLocks noChangeShapeType="1"/>
              </p:cNvSpPr>
              <p:nvPr/>
            </p:nvSpPr>
            <p:spPr bwMode="auto">
              <a:xfrm>
                <a:off x="5649323" y="2275948"/>
                <a:ext cx="0" cy="36798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1" name="Line 19"/>
              <p:cNvSpPr>
                <a:spLocks noChangeShapeType="1"/>
              </p:cNvSpPr>
              <p:nvPr/>
            </p:nvSpPr>
            <p:spPr bwMode="auto">
              <a:xfrm>
                <a:off x="6393527" y="1907962"/>
                <a:ext cx="0" cy="36798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2" name="Text Box 20"/>
              <p:cNvSpPr txBox="1">
                <a:spLocks noChangeArrowheads="1"/>
              </p:cNvSpPr>
              <p:nvPr/>
            </p:nvSpPr>
            <p:spPr bwMode="auto">
              <a:xfrm>
                <a:off x="5011435" y="3707413"/>
                <a:ext cx="2998078" cy="33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lnSpc>
                    <a:spcPts val="2900"/>
                  </a:lnSpc>
                  <a:spcBef>
                    <a:spcPct val="0"/>
                  </a:spcBef>
                </a:pPr>
                <a:r>
                  <a:rPr lang="zh-CN" altLang="en-US" sz="2400" b="1">
                    <a:ea typeface="楷体" panose="02010609060101010101" pitchFamily="49" charset="-122"/>
                  </a:rPr>
                  <a:t>图</a:t>
                </a:r>
                <a:r>
                  <a:rPr lang="en-US" altLang="zh-CN" sz="2400" b="1">
                    <a:ea typeface="楷体" panose="02010609060101010101" pitchFamily="49" charset="-122"/>
                  </a:rPr>
                  <a:t> </a:t>
                </a:r>
                <a:r>
                  <a:rPr lang="zh-CN" altLang="en-US" sz="2400" b="1">
                    <a:ea typeface="楷体" panose="02010609060101010101" pitchFamily="49" charset="-122"/>
                  </a:rPr>
                  <a:t>时空分布示意图</a:t>
                </a:r>
                <a:endParaRPr lang="zh-CN" altLang="en-US" sz="2400">
                  <a:ea typeface="楷体" panose="02010609060101010101" pitchFamily="49" charset="-122"/>
                </a:endParaRPr>
              </a:p>
            </p:txBody>
          </p:sp>
          <p:sp>
            <p:nvSpPr>
              <p:cNvPr id="23" name="Line 21"/>
              <p:cNvSpPr>
                <a:spLocks noChangeShapeType="1"/>
              </p:cNvSpPr>
              <p:nvPr/>
            </p:nvSpPr>
            <p:spPr bwMode="auto">
              <a:xfrm rot="5400000">
                <a:off x="4913625" y="2172091"/>
                <a:ext cx="0" cy="850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4" name="Line 22"/>
              <p:cNvSpPr>
                <a:spLocks noChangeShapeType="1"/>
              </p:cNvSpPr>
              <p:nvPr/>
            </p:nvSpPr>
            <p:spPr bwMode="auto">
              <a:xfrm>
                <a:off x="6402032" y="3159114"/>
                <a:ext cx="0" cy="73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5" name="Line 23"/>
              <p:cNvSpPr>
                <a:spLocks noChangeShapeType="1"/>
              </p:cNvSpPr>
              <p:nvPr/>
            </p:nvSpPr>
            <p:spPr bwMode="auto">
              <a:xfrm flipV="1">
                <a:off x="4883857" y="1311825"/>
                <a:ext cx="0" cy="1913527"/>
              </a:xfrm>
              <a:prstGeom prst="line">
                <a:avLst/>
              </a:prstGeom>
              <a:noFill/>
              <a:ln w="34925">
                <a:solidFill>
                  <a:srgbClr val="00FF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6" name="Line 24"/>
              <p:cNvSpPr>
                <a:spLocks noChangeShapeType="1"/>
              </p:cNvSpPr>
              <p:nvPr/>
            </p:nvSpPr>
            <p:spPr bwMode="auto">
              <a:xfrm>
                <a:off x="4883857" y="3225351"/>
                <a:ext cx="3252539" cy="0"/>
              </a:xfrm>
              <a:prstGeom prst="line">
                <a:avLst/>
              </a:prstGeom>
              <a:noFill/>
              <a:ln w="34925">
                <a:solidFill>
                  <a:srgbClr val="00FF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7" name="Line 25"/>
              <p:cNvSpPr>
                <a:spLocks noChangeShapeType="1"/>
              </p:cNvSpPr>
              <p:nvPr/>
            </p:nvSpPr>
            <p:spPr bwMode="auto">
              <a:xfrm rot="5400000">
                <a:off x="4913625" y="1791839"/>
                <a:ext cx="0" cy="850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sp>
            <p:nvSpPr>
              <p:cNvPr id="28" name="Line 26"/>
              <p:cNvSpPr>
                <a:spLocks noChangeShapeType="1"/>
              </p:cNvSpPr>
              <p:nvPr/>
            </p:nvSpPr>
            <p:spPr bwMode="auto">
              <a:xfrm>
                <a:off x="5636566" y="3159114"/>
                <a:ext cx="0" cy="73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楷体" panose="02010609060101010101" pitchFamily="49" charset="-122"/>
                </a:endParaRPr>
              </a:p>
            </p:txBody>
          </p:sp>
        </p:grpSp>
        <p:sp>
          <p:nvSpPr>
            <p:cNvPr id="7" name="Text Box 5"/>
            <p:cNvSpPr txBox="1">
              <a:spLocks noChangeArrowheads="1"/>
            </p:cNvSpPr>
            <p:nvPr/>
          </p:nvSpPr>
          <p:spPr bwMode="auto">
            <a:xfrm>
              <a:off x="4560346" y="2128583"/>
              <a:ext cx="299099" cy="31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2000">
                  <a:ea typeface="楷体" panose="02010609060101010101" pitchFamily="49" charset="-122"/>
                </a:rPr>
                <a:t>70</a:t>
              </a:r>
            </a:p>
          </p:txBody>
        </p:sp>
        <p:sp>
          <p:nvSpPr>
            <p:cNvPr id="8" name="Text Box 5"/>
            <p:cNvSpPr txBox="1">
              <a:spLocks noChangeArrowheads="1"/>
            </p:cNvSpPr>
            <p:nvPr/>
          </p:nvSpPr>
          <p:spPr bwMode="auto">
            <a:xfrm>
              <a:off x="4556732" y="2506977"/>
              <a:ext cx="299099" cy="31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a:solidFill>
                    <a:schemeClr val="tx1"/>
                  </a:solidFill>
                  <a:latin typeface="Times New Roman" panose="02020603050405020304" pitchFamily="18" charset="0"/>
                  <a:ea typeface="楷体_GB2312" pitchFamily="49" charset="-122"/>
                </a:defRPr>
              </a:lvl1pPr>
              <a:lvl2pPr marL="742950" indent="-285750" eaLnBrk="0" hangingPunct="0">
                <a:spcBef>
                  <a:spcPct val="50000"/>
                </a:spcBef>
                <a:defRPr>
                  <a:solidFill>
                    <a:schemeClr val="tx1"/>
                  </a:solidFill>
                  <a:latin typeface="Times New Roman" panose="02020603050405020304" pitchFamily="18" charset="0"/>
                  <a:ea typeface="楷体_GB2312" pitchFamily="49" charset="-122"/>
                </a:defRPr>
              </a:lvl2pPr>
              <a:lvl3pPr marL="1143000" indent="-228600" eaLnBrk="0" hangingPunct="0">
                <a:spcBef>
                  <a:spcPct val="50000"/>
                </a:spcBef>
                <a:defRPr>
                  <a:solidFill>
                    <a:schemeClr val="tx1"/>
                  </a:solidFill>
                  <a:latin typeface="Times New Roman" panose="02020603050405020304" pitchFamily="18" charset="0"/>
                  <a:ea typeface="楷体_GB2312" pitchFamily="49" charset="-122"/>
                </a:defRPr>
              </a:lvl3pPr>
              <a:lvl4pPr marL="1600200" indent="-228600" eaLnBrk="0" hangingPunct="0">
                <a:spcBef>
                  <a:spcPct val="50000"/>
                </a:spcBef>
                <a:defRPr>
                  <a:solidFill>
                    <a:schemeClr val="tx1"/>
                  </a:solidFill>
                  <a:latin typeface="Times New Roman" panose="02020603050405020304" pitchFamily="18" charset="0"/>
                  <a:ea typeface="楷体_GB2312" pitchFamily="49" charset="-122"/>
                </a:defRPr>
              </a:lvl4pPr>
              <a:lvl5pPr marL="2057400" indent="-228600" eaLnBrk="0" hangingPunct="0">
                <a:spcBef>
                  <a:spcPct val="50000"/>
                </a:spcBef>
                <a:defRPr>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2000">
                  <a:ea typeface="楷体" panose="02010609060101010101" pitchFamily="49" charset="-122"/>
                </a:rPr>
                <a:t>60</a:t>
              </a:r>
            </a:p>
          </p:txBody>
        </p:sp>
      </p:grpSp>
    </p:spTree>
    <p:extLst>
      <p:ext uri="{BB962C8B-B14F-4D97-AF65-F5344CB8AC3E}">
        <p14:creationId xmlns:p14="http://schemas.microsoft.com/office/powerpoint/2010/main" val="267758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总结</a:t>
            </a:r>
          </a:p>
        </p:txBody>
      </p:sp>
      <p:sp>
        <p:nvSpPr>
          <p:cNvPr id="3" name="矩形 2"/>
          <p:cNvSpPr/>
          <p:nvPr/>
        </p:nvSpPr>
        <p:spPr>
          <a:xfrm>
            <a:off x="4081180" y="3819857"/>
            <a:ext cx="3163366"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Rectangle 2"/>
          <p:cNvSpPr txBox="1">
            <a:spLocks noChangeArrowheads="1"/>
          </p:cNvSpPr>
          <p:nvPr/>
        </p:nvSpPr>
        <p:spPr>
          <a:xfrm>
            <a:off x="1481484" y="415877"/>
            <a:ext cx="8713788"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sz="3600" b="1" dirty="0">
              <a:latin typeface="Times New Roman" panose="02020603050405020304" pitchFamily="18" charset="0"/>
              <a:ea typeface="楷体" panose="02010609060101010101" pitchFamily="49" charset="-122"/>
            </a:endParaRPr>
          </a:p>
          <a:p>
            <a:pPr>
              <a:buFont typeface="Wingdings" panose="05000000000000000000" pitchFamily="2" charset="2"/>
              <a:buNone/>
            </a:pPr>
            <a:r>
              <a:rPr lang="zh-CN" altLang="en-US" b="1" dirty="0">
                <a:latin typeface="Times New Roman" panose="02020603050405020304" pitchFamily="18" charset="0"/>
                <a:ea typeface="楷体" panose="02010609060101010101" pitchFamily="49" charset="-122"/>
              </a:rPr>
              <a:t>    </a:t>
            </a:r>
          </a:p>
          <a:p>
            <a:pPr algn="just">
              <a:lnSpc>
                <a:spcPct val="125000"/>
              </a:lnSpc>
            </a:pPr>
            <a:r>
              <a:rPr lang="zh-CN" altLang="en-US" b="1" dirty="0">
                <a:solidFill>
                  <a:srgbClr val="FF0000"/>
                </a:solidFill>
                <a:latin typeface="Times New Roman" panose="02020603050405020304" pitchFamily="18" charset="0"/>
                <a:ea typeface="楷体" panose="02010609060101010101" pitchFamily="49" charset="-122"/>
              </a:rPr>
              <a:t>数据结构的相关定义</a:t>
            </a:r>
            <a:endParaRPr lang="en-US" altLang="zh-CN" b="1" dirty="0">
              <a:solidFill>
                <a:srgbClr val="FF0000"/>
              </a:solidFill>
              <a:latin typeface="Times New Roman" panose="02020603050405020304" pitchFamily="18" charset="0"/>
              <a:ea typeface="楷体" panose="02010609060101010101" pitchFamily="49" charset="-122"/>
            </a:endParaRPr>
          </a:p>
          <a:p>
            <a:pPr algn="just">
              <a:lnSpc>
                <a:spcPct val="125000"/>
              </a:lnSpc>
            </a:pPr>
            <a:r>
              <a:rPr lang="zh-CN" altLang="en-US" b="1" dirty="0">
                <a:solidFill>
                  <a:srgbClr val="FF0000"/>
                </a:solidFill>
                <a:latin typeface="Times New Roman" panose="02020603050405020304" pitchFamily="18" charset="0"/>
                <a:ea typeface="楷体" panose="02010609060101010101" pitchFamily="49" charset="-122"/>
              </a:rPr>
              <a:t>算法的描述</a:t>
            </a:r>
            <a:r>
              <a:rPr lang="en-US" altLang="zh-CN" b="1" dirty="0">
                <a:solidFill>
                  <a:srgbClr val="FF0000"/>
                </a:solidFill>
                <a:latin typeface="Times New Roman" panose="02020603050405020304" pitchFamily="18" charset="0"/>
                <a:ea typeface="楷体" panose="02010609060101010101" pitchFamily="49" charset="-122"/>
              </a:rPr>
              <a:t>——ADL</a:t>
            </a:r>
          </a:p>
          <a:p>
            <a:pPr algn="just">
              <a:lnSpc>
                <a:spcPct val="125000"/>
              </a:lnSpc>
            </a:pPr>
            <a:r>
              <a:rPr lang="zh-CN" altLang="en-US" b="1" dirty="0">
                <a:solidFill>
                  <a:srgbClr val="FF0000"/>
                </a:solidFill>
                <a:latin typeface="Times New Roman" panose="02020603050405020304" pitchFamily="18" charset="0"/>
                <a:ea typeface="楷体" panose="02010609060101010101" pitchFamily="49" charset="-122"/>
              </a:rPr>
              <a:t>算法时间复杂度分析</a:t>
            </a:r>
          </a:p>
        </p:txBody>
      </p:sp>
    </p:spTree>
    <p:extLst>
      <p:ext uri="{BB962C8B-B14F-4D97-AF65-F5344CB8AC3E}">
        <p14:creationId xmlns:p14="http://schemas.microsoft.com/office/powerpoint/2010/main" val="15970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5324780" cy="605909"/>
          </a:xfrm>
        </p:spPr>
        <p:txBody>
          <a:bodyPr/>
          <a:lstStyle/>
          <a:p>
            <a:r>
              <a:rPr lang="zh-CN" altLang="en-US" dirty="0">
                <a:latin typeface="楷体" panose="02010609060101010101" pitchFamily="49" charset="-122"/>
                <a:ea typeface="楷体" panose="02010609060101010101" pitchFamily="49" charset="-122"/>
              </a:rPr>
              <a:t> 职工之间领导和被领导的关系</a:t>
            </a:r>
          </a:p>
        </p:txBody>
      </p:sp>
      <p:graphicFrame>
        <p:nvGraphicFramePr>
          <p:cNvPr id="4" name="Object 3"/>
          <p:cNvGraphicFramePr>
            <a:graphicFrameLocks/>
          </p:cNvGraphicFramePr>
          <p:nvPr>
            <p:extLst>
              <p:ext uri="{D42A27DB-BD31-4B8C-83A1-F6EECF244321}">
                <p14:modId xmlns:p14="http://schemas.microsoft.com/office/powerpoint/2010/main" val="4268104569"/>
              </p:ext>
            </p:extLst>
          </p:nvPr>
        </p:nvGraphicFramePr>
        <p:xfrm>
          <a:off x="2694184" y="922422"/>
          <a:ext cx="6019800" cy="3914775"/>
        </p:xfrm>
        <a:graphic>
          <a:graphicData uri="http://schemas.openxmlformats.org/presentationml/2006/ole">
            <mc:AlternateContent xmlns:mc="http://schemas.openxmlformats.org/markup-compatibility/2006">
              <mc:Choice xmlns:v="urn:schemas-microsoft-com:vml" Requires="v">
                <p:oleObj spid="_x0000_s2078" r:id="rId3" imgW="3864960" imgH="2564640" progId="">
                  <p:embed/>
                </p:oleObj>
              </mc:Choice>
              <mc:Fallback>
                <p:oleObj r:id="rId3" imgW="3864960" imgH="2564640" progId="">
                  <p:embed/>
                  <p:pic>
                    <p:nvPicPr>
                      <p:cNvPr id="2050" name="Object 3"/>
                      <p:cNvPicPr preferRelativeResize="0">
                        <a:picLocks noChangeArrowheads="1"/>
                      </p:cNvPicPr>
                      <p:nvPr/>
                    </p:nvPicPr>
                    <p:blipFill>
                      <a:blip r:embed="rId4">
                        <a:extLst>
                          <a:ext uri="{28A0092B-C50C-407E-A947-70E740481C1C}">
                            <a14:useLocalDpi xmlns:a14="http://schemas.microsoft.com/office/drawing/2010/main" val="0"/>
                          </a:ext>
                        </a:extLst>
                      </a:blip>
                      <a:srcRect l="5215" r="27571" b="30461"/>
                      <a:stretch>
                        <a:fillRect/>
                      </a:stretch>
                    </p:blipFill>
                    <p:spPr bwMode="auto">
                      <a:xfrm>
                        <a:off x="2694184" y="922422"/>
                        <a:ext cx="6019800" cy="391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4"/>
          <p:cNvSpPr txBox="1">
            <a:spLocks noChangeArrowheads="1"/>
          </p:cNvSpPr>
          <p:nvPr/>
        </p:nvSpPr>
        <p:spPr bwMode="auto">
          <a:xfrm>
            <a:off x="1882023" y="4646256"/>
            <a:ext cx="8180387" cy="1373187"/>
          </a:xfrm>
          <a:prstGeom prst="rect">
            <a:avLst/>
          </a:prstGeom>
          <a:solidFill>
            <a:schemeClr val="accent5"/>
          </a:solidFill>
          <a:ln w="9525">
            <a:noFill/>
            <a:miter lim="800000"/>
            <a:headEnd/>
            <a:tailEnd/>
          </a:ln>
        </p:spPr>
        <p:txBody>
          <a:bodyPr>
            <a:spAutoFit/>
          </a:bodyPr>
          <a:lstStyle/>
          <a:p>
            <a:pPr algn="just">
              <a:spcBef>
                <a:spcPct val="50000"/>
              </a:spcBef>
              <a:defRPr/>
            </a:pPr>
            <a:r>
              <a:rPr kumimoji="1" lang="zh-CN" altLang="en-US" sz="2800" dirty="0">
                <a:latin typeface="楷体" panose="02010609060101010101" pitchFamily="49" charset="-122"/>
                <a:ea typeface="楷体" panose="02010609060101010101" pitchFamily="49" charset="-122"/>
              </a:rPr>
              <a:t>    </a:t>
            </a:r>
            <a:r>
              <a:rPr kumimoji="1" lang="zh-CN" altLang="en-US" sz="2800" b="1" dirty="0">
                <a:latin typeface="楷体" panose="02010609060101010101" pitchFamily="49" charset="-122"/>
                <a:ea typeface="楷体" panose="02010609060101010101" pitchFamily="49" charset="-122"/>
              </a:rPr>
              <a:t>该图好像倒着画的一棵树，一个领导者领导着多个被领导者，职工记录之间存在着</a:t>
            </a:r>
            <a:r>
              <a:rPr kumimoji="1" lang="en-US" altLang="zh-CN" sz="2800" b="1" dirty="0">
                <a:latin typeface="楷体" panose="02010609060101010101" pitchFamily="49" charset="-122"/>
                <a:ea typeface="楷体" panose="02010609060101010101" pitchFamily="49" charset="-122"/>
              </a:rPr>
              <a:t>1</a:t>
            </a:r>
            <a:r>
              <a:rPr kumimoji="1" lang="zh-CN" altLang="en-US" sz="2800" b="1" dirty="0">
                <a:latin typeface="楷体" panose="02010609060101010101" pitchFamily="49" charset="-122"/>
                <a:ea typeface="楷体" panose="02010609060101010101" pitchFamily="49" charset="-122"/>
              </a:rPr>
              <a:t>：</a:t>
            </a:r>
            <a:r>
              <a:rPr kumimoji="1" lang="en-US" altLang="zh-CN" sz="2800" b="1" dirty="0">
                <a:latin typeface="楷体" panose="02010609060101010101" pitchFamily="49" charset="-122"/>
                <a:ea typeface="楷体" panose="02010609060101010101" pitchFamily="49" charset="-122"/>
              </a:rPr>
              <a:t>n</a:t>
            </a:r>
            <a:r>
              <a:rPr kumimoji="1" lang="zh-CN" altLang="en-US" sz="2800" b="1" dirty="0">
                <a:latin typeface="楷体" panose="02010609060101010101" pitchFamily="49" charset="-122"/>
                <a:ea typeface="楷体" panose="02010609060101010101" pitchFamily="49" charset="-122"/>
              </a:rPr>
              <a:t>的联系（</a:t>
            </a:r>
            <a:r>
              <a:rPr kumimoji="1" lang="en-US" altLang="zh-CN" sz="2800" b="1" dirty="0">
                <a:latin typeface="楷体" panose="02010609060101010101" pitchFamily="49" charset="-122"/>
                <a:ea typeface="楷体" panose="02010609060101010101" pitchFamily="49" charset="-122"/>
              </a:rPr>
              <a:t>n≥1</a:t>
            </a:r>
            <a:r>
              <a:rPr kumimoji="1" lang="zh-CN" altLang="en-US" sz="2800" b="1" dirty="0">
                <a:latin typeface="楷体" panose="02010609060101010101" pitchFamily="49" charset="-122"/>
                <a:ea typeface="楷体" panose="02010609060101010101" pitchFamily="49" charset="-122"/>
              </a:rPr>
              <a:t>），这类数学模型称为</a:t>
            </a:r>
            <a:r>
              <a:rPr kumimoji="1" lang="zh-CN" altLang="en-US" sz="2800" b="1" dirty="0">
                <a:solidFill>
                  <a:srgbClr val="FF0000"/>
                </a:solidFill>
                <a:latin typeface="楷体" panose="02010609060101010101" pitchFamily="49" charset="-122"/>
                <a:ea typeface="楷体" panose="02010609060101010101" pitchFamily="49" charset="-122"/>
              </a:rPr>
              <a:t>树型结构</a:t>
            </a:r>
            <a:r>
              <a:rPr kumimoji="1" lang="zh-CN" altLang="en-US" sz="28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48931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730908" cy="605909"/>
          </a:xfrm>
        </p:spPr>
        <p:txBody>
          <a:bodyPr/>
          <a:lstStyle/>
          <a:p>
            <a:r>
              <a:rPr lang="zh-CN" altLang="en-US" dirty="0">
                <a:latin typeface="楷体" panose="02010609060101010101" pitchFamily="49" charset="-122"/>
                <a:ea typeface="楷体" panose="02010609060101010101" pitchFamily="49" charset="-122"/>
              </a:rPr>
              <a:t>职工之间的朋友关系</a:t>
            </a:r>
          </a:p>
        </p:txBody>
      </p:sp>
      <p:sp>
        <p:nvSpPr>
          <p:cNvPr id="3" name="Text Box 3"/>
          <p:cNvSpPr txBox="1">
            <a:spLocks noChangeArrowheads="1"/>
          </p:cNvSpPr>
          <p:nvPr/>
        </p:nvSpPr>
        <p:spPr bwMode="auto">
          <a:xfrm>
            <a:off x="1380136" y="4395895"/>
            <a:ext cx="9255780" cy="1384995"/>
          </a:xfrm>
          <a:prstGeom prst="rect">
            <a:avLst/>
          </a:prstGeom>
          <a:solidFill>
            <a:schemeClr val="accent5"/>
          </a:solidFill>
          <a:ln w="9525">
            <a:noFill/>
            <a:miter lim="800000"/>
            <a:headEnd/>
            <a:tailEnd/>
          </a:ln>
        </p:spPr>
        <p:txBody>
          <a:bodyPr wrap="square">
            <a:spAutoFit/>
          </a:bodyPr>
          <a:lstStyle/>
          <a:p>
            <a:pPr algn="just">
              <a:spcBef>
                <a:spcPct val="50000"/>
              </a:spcBef>
              <a:defRPr/>
            </a:pPr>
            <a:r>
              <a:rPr kumimoji="1" lang="zh-CN" altLang="en-US" sz="2800" dirty="0">
                <a:latin typeface="楷体" panose="02010609060101010101" pitchFamily="49" charset="-122"/>
                <a:ea typeface="楷体" panose="02010609060101010101" pitchFamily="49" charset="-122"/>
              </a:rPr>
              <a:t>    </a:t>
            </a:r>
            <a:r>
              <a:rPr kumimoji="1" lang="zh-CN" altLang="en-US" sz="2800" b="1" dirty="0">
                <a:latin typeface="楷体" panose="02010609060101010101" pitchFamily="49" charset="-122"/>
                <a:ea typeface="楷体" panose="02010609060101010101" pitchFamily="49" charset="-122"/>
              </a:rPr>
              <a:t>好友的关系是相互的，在该图中我们用一条无向边来代表好友关系。职工记录之间的好友关系存在着</a:t>
            </a:r>
            <a:r>
              <a:rPr kumimoji="1" lang="en-US" altLang="zh-CN" sz="2800" b="1" dirty="0">
                <a:latin typeface="楷体" panose="02010609060101010101" pitchFamily="49" charset="-122"/>
                <a:ea typeface="楷体" panose="02010609060101010101" pitchFamily="49" charset="-122"/>
              </a:rPr>
              <a:t>m</a:t>
            </a:r>
            <a:r>
              <a:rPr kumimoji="1" lang="zh-CN" altLang="en-US" sz="2800" b="1" dirty="0">
                <a:latin typeface="楷体" panose="02010609060101010101" pitchFamily="49" charset="-122"/>
                <a:ea typeface="楷体" panose="02010609060101010101" pitchFamily="49" charset="-122"/>
              </a:rPr>
              <a:t>：</a:t>
            </a:r>
            <a:r>
              <a:rPr kumimoji="1" lang="en-US" altLang="zh-CN" sz="2800" b="1" dirty="0">
                <a:latin typeface="楷体" panose="02010609060101010101" pitchFamily="49" charset="-122"/>
                <a:ea typeface="楷体" panose="02010609060101010101" pitchFamily="49" charset="-122"/>
              </a:rPr>
              <a:t>n</a:t>
            </a:r>
            <a:r>
              <a:rPr kumimoji="1" lang="zh-CN" altLang="en-US" sz="2800" b="1" dirty="0">
                <a:latin typeface="楷体" panose="02010609060101010101" pitchFamily="49" charset="-122"/>
                <a:ea typeface="楷体" panose="02010609060101010101" pitchFamily="49" charset="-122"/>
              </a:rPr>
              <a:t>的联系（</a:t>
            </a:r>
            <a:r>
              <a:rPr kumimoji="1" lang="en-US" altLang="zh-CN" sz="2800" b="1" dirty="0">
                <a:latin typeface="楷体" panose="02010609060101010101" pitchFamily="49" charset="-122"/>
                <a:ea typeface="楷体" panose="02010609060101010101" pitchFamily="49" charset="-122"/>
              </a:rPr>
              <a:t>m≥1</a:t>
            </a:r>
            <a:r>
              <a:rPr kumimoji="1" lang="zh-CN" altLang="en-US" sz="2800" b="1" dirty="0">
                <a:latin typeface="楷体" panose="02010609060101010101" pitchFamily="49" charset="-122"/>
                <a:ea typeface="楷体" panose="02010609060101010101" pitchFamily="49" charset="-122"/>
              </a:rPr>
              <a:t>，</a:t>
            </a:r>
            <a:r>
              <a:rPr kumimoji="1" lang="en-US" altLang="zh-CN" sz="2800" b="1" dirty="0">
                <a:latin typeface="楷体" panose="02010609060101010101" pitchFamily="49" charset="-122"/>
                <a:ea typeface="楷体" panose="02010609060101010101" pitchFamily="49" charset="-122"/>
              </a:rPr>
              <a:t>n≥1</a:t>
            </a:r>
            <a:r>
              <a:rPr kumimoji="1" lang="zh-CN" altLang="en-US" sz="2800" b="1" dirty="0">
                <a:latin typeface="楷体" panose="02010609060101010101" pitchFamily="49" charset="-122"/>
                <a:ea typeface="楷体" panose="02010609060101010101" pitchFamily="49" charset="-122"/>
              </a:rPr>
              <a:t>），这类数学模型称为</a:t>
            </a:r>
            <a:r>
              <a:rPr kumimoji="1" lang="zh-CN" altLang="en-US" sz="2800" b="1" dirty="0">
                <a:solidFill>
                  <a:srgbClr val="FF0000"/>
                </a:solidFill>
                <a:latin typeface="楷体" panose="02010609060101010101" pitchFamily="49" charset="-122"/>
                <a:ea typeface="楷体" panose="02010609060101010101" pitchFamily="49" charset="-122"/>
              </a:rPr>
              <a:t>图形（网络）结构</a:t>
            </a:r>
            <a:r>
              <a:rPr kumimoji="1" lang="zh-CN" altLang="en-US" sz="2800" b="1"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 </a:t>
            </a:r>
          </a:p>
        </p:txBody>
      </p:sp>
      <p:graphicFrame>
        <p:nvGraphicFramePr>
          <p:cNvPr id="4" name="Object 4"/>
          <p:cNvGraphicFramePr>
            <a:graphicFrameLocks/>
          </p:cNvGraphicFramePr>
          <p:nvPr>
            <p:extLst>
              <p:ext uri="{D42A27DB-BD31-4B8C-83A1-F6EECF244321}">
                <p14:modId xmlns:p14="http://schemas.microsoft.com/office/powerpoint/2010/main" val="4287684129"/>
              </p:ext>
            </p:extLst>
          </p:nvPr>
        </p:nvGraphicFramePr>
        <p:xfrm>
          <a:off x="3442297" y="1011345"/>
          <a:ext cx="4357613" cy="3276600"/>
        </p:xfrm>
        <a:graphic>
          <a:graphicData uri="http://schemas.openxmlformats.org/presentationml/2006/ole">
            <mc:AlternateContent xmlns:mc="http://schemas.openxmlformats.org/markup-compatibility/2006">
              <mc:Choice xmlns:v="urn:schemas-microsoft-com:vml" Requires="v">
                <p:oleObj spid="_x0000_s3102" r:id="rId3" imgW="3864960" imgH="2564640" progId="">
                  <p:embed/>
                </p:oleObj>
              </mc:Choice>
              <mc:Fallback>
                <p:oleObj r:id="rId3" imgW="3864960" imgH="2564640" progId="">
                  <p:embed/>
                  <p:pic>
                    <p:nvPicPr>
                      <p:cNvPr id="3074" name="Object 4"/>
                      <p:cNvPicPr preferRelativeResize="0">
                        <a:picLocks noChangeArrowheads="1"/>
                      </p:cNvPicPr>
                      <p:nvPr/>
                    </p:nvPicPr>
                    <p:blipFill>
                      <a:blip r:embed="rId4">
                        <a:extLst>
                          <a:ext uri="{28A0092B-C50C-407E-A947-70E740481C1C}">
                            <a14:useLocalDpi xmlns:a14="http://schemas.microsoft.com/office/drawing/2010/main" val="0"/>
                          </a:ext>
                        </a:extLst>
                      </a:blip>
                      <a:srcRect l="10432" t="3510" r="36140" b="26952"/>
                      <a:stretch>
                        <a:fillRect/>
                      </a:stretch>
                    </p:blipFill>
                    <p:spPr bwMode="auto">
                      <a:xfrm>
                        <a:off x="3442297" y="1011345"/>
                        <a:ext cx="4357613" cy="3276600"/>
                      </a:xfrm>
                      <a:prstGeom prst="rect">
                        <a:avLst/>
                      </a:prstGeom>
                      <a:noFill/>
                    </p:spPr>
                  </p:pic>
                </p:oleObj>
              </mc:Fallback>
            </mc:AlternateContent>
          </a:graphicData>
        </a:graphic>
      </p:graphicFrame>
    </p:spTree>
    <p:extLst>
      <p:ext uri="{BB962C8B-B14F-4D97-AF65-F5344CB8AC3E}">
        <p14:creationId xmlns:p14="http://schemas.microsoft.com/office/powerpoint/2010/main" val="274778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60311062440"/>
  <p:tag name="MH_LIBRARY" val="GRAPHIC"/>
  <p:tag name="MH_TYPE" val="SubTitle"/>
  <p:tag name="MH_ORDER" val="2"/>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5224</TotalTime>
  <Words>6155</Words>
  <Application>Microsoft Office PowerPoint</Application>
  <PresentationFormat>宽屏</PresentationFormat>
  <Paragraphs>634</Paragraphs>
  <Slides>74</Slides>
  <Notes>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97" baseType="lpstr">
      <vt:lpstr>Times New Roman</vt:lpstr>
      <vt:lpstr>Wingdings</vt:lpstr>
      <vt:lpstr>楷体_GB2312</vt:lpstr>
      <vt:lpstr>仿宋</vt:lpstr>
      <vt:lpstr>Segoe UI</vt:lpstr>
      <vt:lpstr>Tahoma</vt:lpstr>
      <vt:lpstr>Calibri</vt:lpstr>
      <vt:lpstr>黑体</vt:lpstr>
      <vt:lpstr>Segoe UI Black</vt:lpstr>
      <vt:lpstr>Arial Black</vt:lpstr>
      <vt:lpstr>微软雅黑</vt:lpstr>
      <vt:lpstr>等线</vt:lpstr>
      <vt:lpstr>楷体</vt:lpstr>
      <vt:lpstr>Segoe UI Light</vt:lpstr>
      <vt:lpstr>Arial</vt:lpstr>
      <vt:lpstr>宋体</vt:lpstr>
      <vt:lpstr>管峻楷书简体</vt:lpstr>
      <vt:lpstr>微软雅黑 Light</vt:lpstr>
      <vt:lpstr>Symbol</vt:lpstr>
      <vt:lpstr>思源宋体 CN Heavy</vt:lpstr>
      <vt:lpstr>Office 主题​​</vt:lpstr>
      <vt:lpstr>文档</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541</cp:revision>
  <dcterms:created xsi:type="dcterms:W3CDTF">2019-01-23T08:53:51Z</dcterms:created>
  <dcterms:modified xsi:type="dcterms:W3CDTF">2024-02-24T05:16:16Z</dcterms:modified>
</cp:coreProperties>
</file>